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76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0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1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0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1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07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9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86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84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99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NUL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0.m4a"/><Relationship Id="rId7" Type="http://schemas.openxmlformats.org/officeDocument/2006/relationships/image" Target="../media/image4.jp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1.m4a"/><Relationship Id="rId7" Type="http://schemas.openxmlformats.org/officeDocument/2006/relationships/image" Target="../media/image4.jp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4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image" Target="../media/image4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m4a"/><Relationship Id="rId7" Type="http://schemas.openxmlformats.org/officeDocument/2006/relationships/image" Target="../media/image4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5.m4a"/><Relationship Id="rId7" Type="http://schemas.openxmlformats.org/officeDocument/2006/relationships/image" Target="../media/image4.jp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6.m4a"/><Relationship Id="rId7" Type="http://schemas.openxmlformats.org/officeDocument/2006/relationships/image" Target="../media/image4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7.m4a"/><Relationship Id="rId7" Type="http://schemas.openxmlformats.org/officeDocument/2006/relationships/image" Target="../media/image4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8.m4a"/><Relationship Id="rId7" Type="http://schemas.openxmlformats.org/officeDocument/2006/relationships/image" Target="../media/image4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9.m4a"/><Relationship Id="rId7" Type="http://schemas.openxmlformats.org/officeDocument/2006/relationships/image" Target="../media/image4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9.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Academic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i="1" dirty="0">
                <a:solidFill>
                  <a:srgbClr val="0070C0"/>
                </a:solidFill>
              </a:rPr>
              <a:t>savoir-vivre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9.</a:t>
            </a:r>
            <a:br>
              <a:rPr lang="pl-PL" dirty="0" smtClean="0"/>
            </a:br>
            <a:r>
              <a:rPr lang="pl-PL" b="1" dirty="0">
                <a:solidFill>
                  <a:srgbClr val="C00000"/>
                </a:solidFill>
              </a:rPr>
              <a:t>Akademicki </a:t>
            </a:r>
            <a:r>
              <a:rPr lang="pl-PL" b="1" dirty="0" smtClean="0">
                <a:solidFill>
                  <a:srgbClr val="C00000"/>
                </a:solidFill>
              </a:rPr>
              <a:t>savoir-vivre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17" name="Dźwięk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79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1"/>
    </mc:Choice>
    <mc:Fallback>
      <p:transition spd="slow" advTm="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02323"/>
            <a:ext cx="10515600" cy="517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Także w wersji </a:t>
            </a:r>
            <a:r>
              <a:rPr lang="pl-PL" sz="3200" b="1" dirty="0" smtClean="0"/>
              <a:t>nieoficjalnej</a:t>
            </a:r>
            <a:r>
              <a:rPr lang="pl-PL" sz="3200" dirty="0" smtClean="0"/>
              <a:t>… czyli do kolegi czy koleżanki </a:t>
            </a:r>
          </a:p>
          <a:p>
            <a:pPr marL="0" indent="0">
              <a:buNone/>
            </a:pPr>
            <a:r>
              <a:rPr lang="pl-PL" sz="3200" dirty="0" smtClean="0"/>
              <a:t>i nie tylko e-mail = współczesny list, ale także SMS…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Also in the unofficial version... i.e. to a friend and not only e-mail = a modern letter, but also </a:t>
            </a:r>
            <a:r>
              <a:rPr lang="en-US" sz="2400" i="1" dirty="0" smtClean="0">
                <a:solidFill>
                  <a:srgbClr val="0070C0"/>
                </a:solidFill>
              </a:rPr>
              <a:t>a </a:t>
            </a:r>
            <a:r>
              <a:rPr lang="pl-PL" sz="2400" i="1" dirty="0" err="1" smtClean="0">
                <a:solidFill>
                  <a:srgbClr val="0070C0"/>
                </a:solidFill>
              </a:rPr>
              <a:t>text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message</a:t>
            </a:r>
            <a:r>
              <a:rPr lang="en-US" sz="2400" i="1" dirty="0" smtClean="0">
                <a:solidFill>
                  <a:srgbClr val="0070C0"/>
                </a:solidFill>
              </a:rPr>
              <a:t>...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200" dirty="0" smtClean="0"/>
              <a:t>czyli: </a:t>
            </a:r>
            <a:r>
              <a:rPr lang="pl-PL" sz="2400" i="1" dirty="0" err="1" smtClean="0">
                <a:solidFill>
                  <a:srgbClr val="0070C0"/>
                </a:solidFill>
              </a:rPr>
              <a:t>so</a:t>
            </a:r>
            <a:r>
              <a:rPr lang="pl-PL" sz="3200" dirty="0" smtClean="0"/>
              <a:t> </a:t>
            </a:r>
          </a:p>
          <a:p>
            <a:pPr marL="0" indent="0">
              <a:buNone/>
            </a:pPr>
            <a:r>
              <a:rPr lang="pl-PL" sz="3200" dirty="0" smtClean="0"/>
              <a:t>idę do </a:t>
            </a:r>
            <a:r>
              <a:rPr lang="pl-PL" sz="3200" b="1" dirty="0" smtClean="0">
                <a:solidFill>
                  <a:srgbClr val="C00000"/>
                </a:solidFill>
              </a:rPr>
              <a:t>C</a:t>
            </a:r>
            <a:r>
              <a:rPr lang="pl-PL" sz="3200" b="1" dirty="0" smtClean="0"/>
              <a:t>iebie</a:t>
            </a:r>
            <a:r>
              <a:rPr lang="pl-PL" sz="3200" dirty="0" smtClean="0"/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I'm </a:t>
            </a:r>
            <a:r>
              <a:rPr lang="en-US" sz="2400" i="1" dirty="0">
                <a:solidFill>
                  <a:srgbClr val="0070C0"/>
                </a:solidFill>
              </a:rPr>
              <a:t>coming to </a:t>
            </a:r>
            <a:r>
              <a:rPr lang="en-US" sz="2400" i="1" dirty="0" smtClean="0">
                <a:solidFill>
                  <a:srgbClr val="0070C0"/>
                </a:solidFill>
              </a:rPr>
              <a:t>you</a:t>
            </a:r>
            <a:endParaRPr lang="pl-PL" sz="2400" i="1" dirty="0" smtClean="0"/>
          </a:p>
          <a:p>
            <a:pPr marL="0" indent="0">
              <a:buNone/>
            </a:pPr>
            <a:r>
              <a:rPr lang="pl-PL" sz="3200" dirty="0" smtClean="0"/>
              <a:t>pożyczyłem </a:t>
            </a:r>
            <a:r>
              <a:rPr lang="pl-PL" sz="3200" b="1" dirty="0" smtClean="0">
                <a:solidFill>
                  <a:srgbClr val="C00000"/>
                </a:solidFill>
              </a:rPr>
              <a:t>T</a:t>
            </a:r>
            <a:r>
              <a:rPr lang="pl-PL" sz="3200" b="1" dirty="0" smtClean="0"/>
              <a:t>woją</a:t>
            </a:r>
            <a:r>
              <a:rPr lang="pl-PL" sz="3200" dirty="0" smtClean="0"/>
              <a:t> książkę </a:t>
            </a:r>
            <a:r>
              <a:rPr lang="en-US" sz="2400" i="1" dirty="0" smtClean="0">
                <a:solidFill>
                  <a:srgbClr val="0070C0"/>
                </a:solidFill>
              </a:rPr>
              <a:t>I </a:t>
            </a:r>
            <a:r>
              <a:rPr lang="en-US" sz="2400" i="1" dirty="0">
                <a:solidFill>
                  <a:srgbClr val="0070C0"/>
                </a:solidFill>
              </a:rPr>
              <a:t>borrowed your book</a:t>
            </a:r>
            <a:endParaRPr lang="pl-PL" sz="2400" i="1" dirty="0" smtClean="0"/>
          </a:p>
          <a:p>
            <a:pPr marL="0" indent="0">
              <a:buNone/>
            </a:pPr>
            <a:r>
              <a:rPr lang="pl-PL" sz="3200" dirty="0" smtClean="0"/>
              <a:t>kocham </a:t>
            </a:r>
            <a:r>
              <a:rPr lang="pl-PL" sz="3200" b="1" dirty="0" smtClean="0">
                <a:solidFill>
                  <a:srgbClr val="C00000"/>
                </a:solidFill>
              </a:rPr>
              <a:t>C</a:t>
            </a:r>
            <a:r>
              <a:rPr lang="pl-PL" sz="3200" b="1" dirty="0" smtClean="0"/>
              <a:t>ię</a:t>
            </a:r>
            <a:r>
              <a:rPr lang="pl-PL" sz="3200" dirty="0" smtClean="0"/>
              <a:t>!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I love you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2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79"/>
    </mc:Choice>
    <mc:Fallback>
      <p:transition spd="slow" advTm="26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pani profesor!</a:t>
            </a:r>
          </a:p>
          <a:p>
            <a:r>
              <a:rPr lang="pl-PL" dirty="0" smtClean="0"/>
              <a:t>panie profesorze!</a:t>
            </a:r>
          </a:p>
          <a:p>
            <a:r>
              <a:rPr lang="pl-PL" dirty="0" smtClean="0"/>
              <a:t>Szanowna Pani Profesor!/ Pani Doktor! / Pani Koordynator!</a:t>
            </a:r>
          </a:p>
          <a:p>
            <a:r>
              <a:rPr lang="pl-PL" dirty="0" smtClean="0"/>
              <a:t>Szanowny Panie Profesorze! / Panie Doktorze! /  Panie Koordynatorze!</a:t>
            </a:r>
          </a:p>
          <a:p>
            <a:r>
              <a:rPr lang="pl-PL" dirty="0" smtClean="0"/>
              <a:t>Kocham Cię!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541047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8. Co studiujesz?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75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45"/>
    </mc:Choice>
    <mc:Fallback>
      <p:transition spd="slow" advTm="2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7"/>
    </mc:Choice>
    <mc:Fallback>
      <p:transition spd="slow" advTm="3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9640643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jak </a:t>
            </a:r>
            <a:r>
              <a:rPr lang="pl-PL" sz="3600" dirty="0" smtClean="0"/>
              <a:t>zwracamy się do nauczycieli akademickich?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smtClean="0">
                <a:solidFill>
                  <a:srgbClr val="0070C0"/>
                </a:solidFill>
              </a:rPr>
              <a:t>h</a:t>
            </a:r>
            <a:r>
              <a:rPr lang="en-US" sz="2400" i="1" dirty="0" smtClean="0">
                <a:solidFill>
                  <a:srgbClr val="0070C0"/>
                </a:solidFill>
              </a:rPr>
              <a:t>ow </a:t>
            </a:r>
            <a:r>
              <a:rPr lang="en-US" sz="2400" i="1" dirty="0">
                <a:solidFill>
                  <a:srgbClr val="0070C0"/>
                </a:solidFill>
              </a:rPr>
              <a:t>do we address academic teachers?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jak </a:t>
            </a:r>
            <a:r>
              <a:rPr lang="pl-PL" sz="3600" dirty="0" smtClean="0"/>
              <a:t>piszemy e-mail?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h</a:t>
            </a:r>
            <a:r>
              <a:rPr lang="en-US" sz="2400" i="1" dirty="0" smtClean="0">
                <a:solidFill>
                  <a:srgbClr val="0070C0"/>
                </a:solidFill>
              </a:rPr>
              <a:t>ow </a:t>
            </a:r>
            <a:r>
              <a:rPr lang="en-US" sz="2400" i="1" dirty="0">
                <a:solidFill>
                  <a:srgbClr val="0070C0"/>
                </a:solidFill>
              </a:rPr>
              <a:t>do we write an e-mail?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pisemne </a:t>
            </a:r>
            <a:r>
              <a:rPr lang="pl-PL" sz="3600" dirty="0" smtClean="0"/>
              <a:t>zwroty </a:t>
            </a:r>
            <a:r>
              <a:rPr lang="pl-PL" sz="3600" dirty="0" err="1" smtClean="0"/>
              <a:t>adresatywne</a:t>
            </a:r>
            <a:endParaRPr lang="pl-PL" sz="3600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smtClean="0">
                <a:solidFill>
                  <a:srgbClr val="0070C0"/>
                </a:solidFill>
              </a:rPr>
              <a:t>w</a:t>
            </a:r>
            <a:r>
              <a:rPr lang="en-US" sz="2400" i="1" dirty="0" err="1" smtClean="0">
                <a:solidFill>
                  <a:srgbClr val="0070C0"/>
                </a:solidFill>
              </a:rPr>
              <a:t>ritten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addresses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phrases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54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90"/>
    </mc:Choice>
    <mc:Fallback>
      <p:transition spd="slow" advTm="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Już wiemy, że…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>
                <a:solidFill>
                  <a:srgbClr val="0070C0"/>
                </a:solidFill>
              </a:rPr>
              <a:t>We </a:t>
            </a:r>
            <a:r>
              <a:rPr lang="pl-PL" sz="2400" i="1" dirty="0" err="1">
                <a:solidFill>
                  <a:srgbClr val="0070C0"/>
                </a:solidFill>
              </a:rPr>
              <a:t>already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know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that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b="1" dirty="0"/>
              <a:t>mężczyzna </a:t>
            </a:r>
            <a:r>
              <a:rPr lang="pl-PL" sz="3600" dirty="0"/>
              <a:t>to </a:t>
            </a:r>
            <a:r>
              <a:rPr lang="pl-PL" sz="3600" b="1" dirty="0" smtClean="0">
                <a:solidFill>
                  <a:srgbClr val="C00000"/>
                </a:solidFill>
              </a:rPr>
              <a:t>pan</a:t>
            </a:r>
          </a:p>
          <a:p>
            <a:endParaRPr lang="pl-PL" sz="3600" b="1" dirty="0"/>
          </a:p>
          <a:p>
            <a:r>
              <a:rPr lang="pl-PL" sz="3600" b="1" dirty="0" smtClean="0"/>
              <a:t>kobieta </a:t>
            </a:r>
            <a:r>
              <a:rPr lang="pl-PL" sz="3600" dirty="0" smtClean="0"/>
              <a:t>to</a:t>
            </a:r>
            <a:r>
              <a:rPr lang="pl-PL" sz="3600" b="1" dirty="0" smtClean="0"/>
              <a:t> </a:t>
            </a:r>
            <a:r>
              <a:rPr lang="pl-PL" sz="3600" b="1" dirty="0" smtClean="0">
                <a:solidFill>
                  <a:srgbClr val="C00000"/>
                </a:solidFill>
              </a:rPr>
              <a:t>pani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jest jeszcze forma </a:t>
            </a:r>
            <a:r>
              <a:rPr lang="pl-PL" sz="3200" b="1" dirty="0" smtClean="0"/>
              <a:t>panna</a:t>
            </a:r>
            <a:r>
              <a:rPr lang="pl-PL" dirty="0" smtClean="0"/>
              <a:t>… ale o tym może innym razem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there is also a form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en-US" sz="2400" i="1" dirty="0" err="1" smtClean="0">
                <a:solidFill>
                  <a:srgbClr val="0070C0"/>
                </a:solidFill>
              </a:rPr>
              <a:t>anna</a:t>
            </a:r>
            <a:r>
              <a:rPr lang="en-US" sz="2400" i="1" dirty="0">
                <a:solidFill>
                  <a:srgbClr val="0070C0"/>
                </a:solidFill>
              </a:rPr>
              <a:t>... but maybe more about that another time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2" name="Obraz 11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1368390"/>
            <a:ext cx="3312807" cy="3312807"/>
          </a:xfrm>
          <a:prstGeom prst="rect">
            <a:avLst/>
          </a:prstGeom>
        </p:spPr>
      </p:pic>
      <p:sp>
        <p:nvSpPr>
          <p:cNvPr id="17" name="Strzałka w dół 16"/>
          <p:cNvSpPr/>
          <p:nvPr/>
        </p:nvSpPr>
        <p:spPr>
          <a:xfrm rot="20029555">
            <a:off x="8196558" y="1113671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8" name="Strzałka w dół 17"/>
          <p:cNvSpPr/>
          <p:nvPr/>
        </p:nvSpPr>
        <p:spPr>
          <a:xfrm rot="832846">
            <a:off x="9245772" y="1173167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70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68"/>
    </mc:Choice>
    <mc:Fallback>
      <p:transition spd="slow" advTm="1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246" cy="1325563"/>
          </a:xfrm>
        </p:spPr>
        <p:txBody>
          <a:bodyPr>
            <a:normAutofit/>
          </a:bodyPr>
          <a:lstStyle/>
          <a:p>
            <a:r>
              <a:rPr lang="pl-PL" b="1" dirty="0"/>
              <a:t>Jak zwracamy się do </a:t>
            </a:r>
            <a:r>
              <a:rPr lang="pl-PL" b="1" dirty="0" smtClean="0"/>
              <a:t>nauczycieli?</a:t>
            </a:r>
            <a:br>
              <a:rPr lang="pl-PL" b="1" dirty="0" smtClean="0"/>
            </a:br>
            <a:r>
              <a:rPr lang="en-US" sz="2400" i="1" dirty="0">
                <a:solidFill>
                  <a:srgbClr val="0070C0"/>
                </a:solidFill>
              </a:rPr>
              <a:t>How we address academic </a:t>
            </a:r>
            <a:r>
              <a:rPr lang="en-US" sz="2400" i="1" dirty="0" smtClean="0">
                <a:solidFill>
                  <a:srgbClr val="0070C0"/>
                </a:solidFill>
              </a:rPr>
              <a:t>teachers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485" y="2405918"/>
            <a:ext cx="5004000" cy="2700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b="1" dirty="0" smtClean="0"/>
              <a:t>Tytuł lub stopień naukowy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 smtClean="0">
                <a:solidFill>
                  <a:srgbClr val="C00000"/>
                </a:solidFill>
              </a:rPr>
              <a:t>profesor</a:t>
            </a:r>
            <a:endParaRPr lang="pl-PL" sz="3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 smtClean="0"/>
              <a:t>doktor </a:t>
            </a:r>
            <a:r>
              <a:rPr lang="pl-PL" sz="3200" dirty="0"/>
              <a:t>habilitowany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sz="3200" dirty="0">
                <a:solidFill>
                  <a:srgbClr val="002060"/>
                </a:solidFill>
              </a:rPr>
              <a:t>doktor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/>
              <a:t>magister</a:t>
            </a:r>
          </a:p>
        </p:txBody>
      </p:sp>
      <p:sp>
        <p:nvSpPr>
          <p:cNvPr id="5" name="Prostokąt 4"/>
          <p:cNvSpPr/>
          <p:nvPr/>
        </p:nvSpPr>
        <p:spPr>
          <a:xfrm>
            <a:off x="4958201" y="2274033"/>
            <a:ext cx="2981254" cy="439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</a:t>
            </a:r>
          </a:p>
          <a:p>
            <a:r>
              <a:rPr lang="pl-PL" sz="3200" dirty="0">
                <a:solidFill>
                  <a:srgbClr val="C00000"/>
                </a:solidFill>
              </a:rPr>
              <a:t>pani profesor!</a:t>
            </a:r>
          </a:p>
          <a:p>
            <a:r>
              <a:rPr lang="pl-PL" sz="3200" dirty="0"/>
              <a:t>pani profesor!</a:t>
            </a:r>
          </a:p>
          <a:p>
            <a:r>
              <a:rPr lang="pl-PL" sz="3200" dirty="0">
                <a:solidFill>
                  <a:srgbClr val="002060"/>
                </a:solidFill>
              </a:rPr>
              <a:t>pani doktor!</a:t>
            </a:r>
          </a:p>
          <a:p>
            <a:r>
              <a:rPr lang="pl-PL" sz="3200" dirty="0"/>
              <a:t>pani magister! </a:t>
            </a:r>
            <a:endParaRPr lang="pl-PL" sz="4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4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4400" dirty="0"/>
          </a:p>
        </p:txBody>
      </p:sp>
      <p:sp>
        <p:nvSpPr>
          <p:cNvPr id="6" name="Prostokąt 5"/>
          <p:cNvSpPr/>
          <p:nvPr/>
        </p:nvSpPr>
        <p:spPr>
          <a:xfrm>
            <a:off x="8065123" y="2261615"/>
            <a:ext cx="3977407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</a:p>
          <a:p>
            <a:r>
              <a:rPr lang="pl-PL" sz="3200" dirty="0">
                <a:solidFill>
                  <a:srgbClr val="C00000"/>
                </a:solidFill>
              </a:rPr>
              <a:t>panie profesorze!</a:t>
            </a:r>
          </a:p>
          <a:p>
            <a:r>
              <a:rPr lang="pl-PL" sz="3200" dirty="0"/>
              <a:t>panie profesorze!</a:t>
            </a:r>
          </a:p>
          <a:p>
            <a:r>
              <a:rPr lang="pl-PL" sz="3200" dirty="0">
                <a:solidFill>
                  <a:srgbClr val="002060"/>
                </a:solidFill>
              </a:rPr>
              <a:t>panie </a:t>
            </a:r>
            <a:r>
              <a:rPr lang="pl-PL" sz="3200" dirty="0" smtClean="0">
                <a:solidFill>
                  <a:srgbClr val="002060"/>
                </a:solidFill>
              </a:rPr>
              <a:t>doktorze!</a:t>
            </a:r>
          </a:p>
          <a:p>
            <a:r>
              <a:rPr lang="pl-PL" sz="3200" dirty="0" smtClean="0">
                <a:solidFill>
                  <a:srgbClr val="002060"/>
                </a:solidFill>
              </a:rPr>
              <a:t>panie magistrze!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11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61"/>
    </mc:Choice>
    <mc:Fallback>
      <p:transition spd="slow" advTm="6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 jak do osób zajmujących stanowisko…</a:t>
            </a:r>
            <a:br>
              <a:rPr lang="pl-PL" b="1" dirty="0" smtClean="0"/>
            </a:br>
            <a:r>
              <a:rPr lang="en-US" sz="2400" i="1" dirty="0">
                <a:solidFill>
                  <a:srgbClr val="0070C0"/>
                </a:solidFill>
              </a:rPr>
              <a:t>And as for those in position…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852161"/>
            <a:ext cx="4191000" cy="3460141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 smtClean="0">
                <a:solidFill>
                  <a:srgbClr val="C00000"/>
                </a:solidFill>
              </a:rPr>
              <a:t>rektor</a:t>
            </a:r>
          </a:p>
          <a:p>
            <a:pPr marL="0" indent="0">
              <a:buNone/>
            </a:pPr>
            <a:r>
              <a:rPr lang="pl-PL" sz="3000" dirty="0" smtClean="0"/>
              <a:t>dziekan (wydziału)</a:t>
            </a:r>
          </a:p>
          <a:p>
            <a:pPr marL="0" indent="0">
              <a:buNone/>
            </a:pPr>
            <a:r>
              <a:rPr lang="pl-PL" sz="3000" dirty="0" smtClean="0"/>
              <a:t>koordynator </a:t>
            </a:r>
            <a:br>
              <a:rPr lang="pl-PL" sz="3000" dirty="0" smtClean="0"/>
            </a:br>
            <a:r>
              <a:rPr lang="pl-PL" sz="3000" dirty="0" smtClean="0"/>
              <a:t>(programu Erasmus+)</a:t>
            </a: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358054" y="2230752"/>
            <a:ext cx="3238500" cy="395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 smtClean="0"/>
              <a:t>pani</a:t>
            </a:r>
          </a:p>
          <a:p>
            <a:pPr marL="0" indent="0">
              <a:buNone/>
            </a:pPr>
            <a:r>
              <a:rPr lang="pl-PL" sz="3000" dirty="0" smtClean="0">
                <a:solidFill>
                  <a:srgbClr val="C00000"/>
                </a:solidFill>
              </a:rPr>
              <a:t>pani </a:t>
            </a:r>
            <a:r>
              <a:rPr lang="pl-PL" sz="3000" dirty="0" smtClean="0">
                <a:solidFill>
                  <a:srgbClr val="C00000"/>
                </a:solidFill>
              </a:rPr>
              <a:t>rektor!</a:t>
            </a:r>
            <a:endParaRPr lang="pl-PL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3000" dirty="0" smtClean="0"/>
              <a:t>pani </a:t>
            </a:r>
            <a:r>
              <a:rPr lang="pl-PL" sz="3000" dirty="0" smtClean="0"/>
              <a:t>dziekan!</a:t>
            </a:r>
            <a:endParaRPr lang="pl-PL" sz="3000" dirty="0" smtClean="0"/>
          </a:p>
          <a:p>
            <a:pPr marL="0" indent="0">
              <a:buNone/>
            </a:pPr>
            <a:r>
              <a:rPr lang="pl-PL" sz="3000" dirty="0" smtClean="0"/>
              <a:t>pani </a:t>
            </a:r>
            <a:r>
              <a:rPr lang="pl-PL" sz="3000" dirty="0" smtClean="0"/>
              <a:t>koordynator! </a:t>
            </a:r>
            <a:r>
              <a:rPr lang="pl-PL" sz="3000" dirty="0" smtClean="0"/>
              <a:t/>
            </a:r>
            <a:br>
              <a:rPr lang="pl-PL" sz="3000" dirty="0" smtClean="0"/>
            </a:b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877906" y="2226077"/>
            <a:ext cx="4191000" cy="402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 smtClean="0"/>
              <a:t>pan</a:t>
            </a:r>
          </a:p>
          <a:p>
            <a:pPr marL="0" indent="0">
              <a:buNone/>
            </a:pPr>
            <a:r>
              <a:rPr lang="pl-PL" sz="3000" dirty="0" smtClean="0">
                <a:solidFill>
                  <a:srgbClr val="C00000"/>
                </a:solidFill>
              </a:rPr>
              <a:t>panie </a:t>
            </a:r>
            <a:r>
              <a:rPr lang="pl-PL" sz="3000" dirty="0" smtClean="0">
                <a:solidFill>
                  <a:srgbClr val="C00000"/>
                </a:solidFill>
              </a:rPr>
              <a:t>rektorze!</a:t>
            </a:r>
            <a:endParaRPr lang="pl-PL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3000" dirty="0" smtClean="0"/>
              <a:t>panie </a:t>
            </a:r>
            <a:r>
              <a:rPr lang="pl-PL" sz="3000" dirty="0" smtClean="0"/>
              <a:t>dziekanie! </a:t>
            </a:r>
            <a:endParaRPr lang="pl-PL" sz="3000" dirty="0" smtClean="0"/>
          </a:p>
          <a:p>
            <a:pPr marL="0" indent="0">
              <a:buNone/>
            </a:pPr>
            <a:r>
              <a:rPr lang="pl-PL" sz="3000" smtClean="0"/>
              <a:t>panie </a:t>
            </a:r>
            <a:r>
              <a:rPr lang="pl-PL" sz="3000" smtClean="0"/>
              <a:t>koordynatorze!</a:t>
            </a:r>
            <a:r>
              <a:rPr lang="pl-PL" sz="3000" dirty="0" smtClean="0"/>
              <a:t/>
            </a:r>
            <a:br>
              <a:rPr lang="pl-PL" sz="3000" dirty="0" smtClean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11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23"/>
    </mc:Choice>
    <mc:Fallback>
      <p:transition spd="slow" advTm="4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 co z imionami…?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What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about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names</a:t>
            </a:r>
            <a:r>
              <a:rPr lang="pl-PL" sz="2400" i="1" dirty="0" smtClean="0">
                <a:solidFill>
                  <a:srgbClr val="0070C0"/>
                </a:solidFill>
              </a:rPr>
              <a:t>...?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1246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W kontakcie z nauczycielami akademickimi </a:t>
            </a:r>
            <a:r>
              <a:rPr lang="pl-PL" sz="3200" b="1" dirty="0" smtClean="0"/>
              <a:t>nie używamy imion</a:t>
            </a:r>
            <a:r>
              <a:rPr lang="pl-PL" sz="3200" dirty="0" smtClean="0"/>
              <a:t>…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When contacting academic teachers, we do not use their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names</a:t>
            </a:r>
            <a:r>
              <a:rPr lang="en-US" sz="2400" i="1" dirty="0">
                <a:solidFill>
                  <a:srgbClr val="0070C0"/>
                </a:solidFill>
              </a:rPr>
              <a:t>...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 smtClean="0"/>
          </a:p>
          <a:p>
            <a:pPr marL="0" indent="0">
              <a:buNone/>
            </a:pPr>
            <a:r>
              <a:rPr lang="pl-PL" sz="3200" dirty="0" smtClean="0"/>
              <a:t>czyli oficjalnie ja nie jestem </a:t>
            </a:r>
            <a:r>
              <a:rPr lang="pl-PL" sz="3200" strike="sngStrike" dirty="0" smtClean="0"/>
              <a:t>Pani Maria</a:t>
            </a:r>
            <a:r>
              <a:rPr lang="pl-PL" sz="3200" dirty="0" smtClean="0"/>
              <a:t>, tylko </a:t>
            </a:r>
            <a:r>
              <a:rPr lang="pl-PL" sz="3200" b="1" dirty="0" smtClean="0"/>
              <a:t>Pani </a:t>
            </a:r>
            <a:r>
              <a:rPr lang="pl-PL" sz="3200" b="1" dirty="0" smtClean="0"/>
              <a:t>Kubica.</a:t>
            </a:r>
            <a:endParaRPr lang="pl-PL" sz="3200" b="1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s</a:t>
            </a:r>
            <a:r>
              <a:rPr lang="en-US" sz="2400" i="1" dirty="0" smtClean="0">
                <a:solidFill>
                  <a:srgbClr val="0070C0"/>
                </a:solidFill>
              </a:rPr>
              <a:t>o </a:t>
            </a:r>
            <a:r>
              <a:rPr lang="en-US" sz="2400" i="1" dirty="0">
                <a:solidFill>
                  <a:srgbClr val="0070C0"/>
                </a:solidFill>
              </a:rPr>
              <a:t>officially I am not Mrs. Maria, but Mrs. </a:t>
            </a:r>
            <a:r>
              <a:rPr lang="en-US" sz="2400" i="1" dirty="0" err="1" smtClean="0">
                <a:solidFill>
                  <a:srgbClr val="0070C0"/>
                </a:solidFill>
              </a:rPr>
              <a:t>Kubica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3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38"/>
    </mc:Choice>
    <mc:Fallback>
      <p:transition spd="slow" advTm="18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piszemy e-mail?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>
                <a:solidFill>
                  <a:srgbClr val="0070C0"/>
                </a:solidFill>
              </a:rPr>
              <a:t>How do we write my email?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Zaczynamy od…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We </a:t>
            </a:r>
            <a:r>
              <a:rPr lang="pl-PL" sz="2400" i="1" dirty="0" smtClean="0">
                <a:solidFill>
                  <a:srgbClr val="0070C0"/>
                </a:solidFill>
              </a:rPr>
              <a:t>start </a:t>
            </a:r>
            <a:r>
              <a:rPr lang="pl-PL" sz="2400" i="1" dirty="0">
                <a:solidFill>
                  <a:srgbClr val="0070C0"/>
                </a:solidFill>
              </a:rPr>
              <a:t>from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3200" b="1" dirty="0" smtClean="0">
                <a:solidFill>
                  <a:srgbClr val="C00000"/>
                </a:solidFill>
              </a:rPr>
              <a:t>Szanowna</a:t>
            </a:r>
            <a:r>
              <a:rPr lang="pl-PL" sz="3200" b="1" dirty="0" smtClean="0"/>
              <a:t> </a:t>
            </a:r>
            <a:r>
              <a:rPr lang="pl-PL" sz="3200" b="1" dirty="0">
                <a:solidFill>
                  <a:srgbClr val="C00000"/>
                </a:solidFill>
              </a:rPr>
              <a:t>Pani</a:t>
            </a:r>
            <a:r>
              <a:rPr lang="pl-PL" sz="3200" b="1" dirty="0"/>
              <a:t> Profesor! / </a:t>
            </a:r>
            <a:r>
              <a:rPr lang="pl-PL" sz="3200" b="1" dirty="0" smtClean="0"/>
              <a:t>Szanowna </a:t>
            </a:r>
            <a:r>
              <a:rPr lang="pl-PL" sz="3200" b="1" dirty="0"/>
              <a:t>Pani Koordynator</a:t>
            </a:r>
            <a:r>
              <a:rPr lang="pl-PL" sz="3200" b="1" dirty="0" smtClean="0"/>
              <a:t>!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Dear</a:t>
            </a:r>
            <a:r>
              <a:rPr lang="pl-PL" sz="2400" i="1" dirty="0" smtClean="0">
                <a:solidFill>
                  <a:srgbClr val="0070C0"/>
                </a:solidFill>
              </a:rPr>
              <a:t>… 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C00000"/>
                </a:solidFill>
              </a:rPr>
              <a:t>Szanowny Panie </a:t>
            </a:r>
            <a:r>
              <a:rPr lang="pl-PL" sz="3200" b="1" dirty="0"/>
              <a:t>Profesorze! </a:t>
            </a:r>
            <a:r>
              <a:rPr lang="pl-PL" sz="3200" b="1" dirty="0" smtClean="0"/>
              <a:t>Szanowny </a:t>
            </a:r>
            <a:r>
              <a:rPr lang="pl-PL" sz="3200" b="1" dirty="0"/>
              <a:t>Panie Koordynatorze!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70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79"/>
    </mc:Choice>
    <mc:Fallback>
      <p:transition spd="slow" advTm="22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</a:t>
            </a:r>
            <a:r>
              <a:rPr lang="pl-PL" b="1" dirty="0" smtClean="0"/>
              <a:t>e-mail?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A kończymy…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And </a:t>
            </a:r>
            <a:r>
              <a:rPr lang="pl-PL" sz="2400" i="1" dirty="0" err="1" smtClean="0">
                <a:solidFill>
                  <a:srgbClr val="0070C0"/>
                </a:solidFill>
              </a:rPr>
              <a:t>finish</a:t>
            </a:r>
            <a:r>
              <a:rPr lang="pl-PL" sz="2400" i="1" dirty="0" smtClean="0">
                <a:solidFill>
                  <a:srgbClr val="0070C0"/>
                </a:solidFill>
              </a:rPr>
              <a:t> with…</a:t>
            </a: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Z poważaniem </a:t>
            </a:r>
            <a:r>
              <a:rPr lang="pl-PL" sz="2400" i="1" dirty="0" smtClean="0">
                <a:solidFill>
                  <a:srgbClr val="0070C0"/>
                </a:solidFill>
              </a:rPr>
              <a:t>Best </a:t>
            </a:r>
            <a:r>
              <a:rPr lang="pl-PL" sz="2400" i="1" dirty="0" err="1" smtClean="0">
                <a:solidFill>
                  <a:srgbClr val="0070C0"/>
                </a:solidFill>
              </a:rPr>
              <a:t>regards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dirty="0"/>
              <a:t>(imię i nazwisko, kierunek studiów) </a:t>
            </a:r>
            <a:r>
              <a:rPr lang="pl-PL" sz="2400" i="1" dirty="0" smtClean="0">
                <a:solidFill>
                  <a:srgbClr val="0070C0"/>
                </a:solidFill>
              </a:rPr>
              <a:t>(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, field of </a:t>
            </a:r>
            <a:r>
              <a:rPr lang="pl-PL" sz="2400" i="1" dirty="0" err="1" smtClean="0">
                <a:solidFill>
                  <a:srgbClr val="0070C0"/>
                </a:solidFill>
              </a:rPr>
              <a:t>study</a:t>
            </a:r>
            <a:r>
              <a:rPr lang="pl-PL" sz="2400" i="1" dirty="0" smtClean="0">
                <a:solidFill>
                  <a:srgbClr val="0070C0"/>
                </a:solidFill>
              </a:rPr>
              <a:t>)</a:t>
            </a:r>
            <a:endParaRPr lang="pl-PL" sz="3600" i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8" y="1496793"/>
            <a:ext cx="4060087" cy="2706724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91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3"/>
    </mc:Choice>
    <mc:Fallback>
      <p:transition spd="slow" advTm="14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</a:t>
            </a:r>
            <a:r>
              <a:rPr lang="pl-PL" b="1" dirty="0" smtClean="0"/>
              <a:t>ażne</a:t>
            </a:r>
            <a:r>
              <a:rPr lang="pl-PL" b="1" dirty="0"/>
              <a:t>!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I</a:t>
            </a:r>
            <a:r>
              <a:rPr lang="pl-PL" sz="2400" i="1" dirty="0" err="1" smtClean="0">
                <a:solidFill>
                  <a:srgbClr val="0070C0"/>
                </a:solidFill>
              </a:rPr>
              <a:t>mportant</a:t>
            </a:r>
            <a:r>
              <a:rPr lang="pl-PL" sz="2400" i="1" dirty="0">
                <a:solidFill>
                  <a:srgbClr val="0070C0"/>
                </a:solidFill>
              </a:rPr>
              <a:t>!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W </a:t>
            </a:r>
            <a:r>
              <a:rPr lang="pl-PL" sz="3200" dirty="0" smtClean="0"/>
              <a:t>języku polskim </a:t>
            </a:r>
            <a:r>
              <a:rPr lang="pl-PL" sz="3200" b="1" dirty="0" smtClean="0"/>
              <a:t>w formie pisemnej</a:t>
            </a:r>
            <a:r>
              <a:rPr lang="pl-PL" sz="3200" dirty="0" smtClean="0"/>
              <a:t>, </a:t>
            </a:r>
            <a:br>
              <a:rPr lang="pl-PL" sz="3200" dirty="0" smtClean="0"/>
            </a:br>
            <a:r>
              <a:rPr lang="pl-PL" sz="3200" dirty="0" smtClean="0"/>
              <a:t>jak np. wiadomość e-mail,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>wszystkie </a:t>
            </a:r>
            <a:r>
              <a:rPr lang="pl-PL" sz="3200" b="1" u="sng" dirty="0" smtClean="0"/>
              <a:t>zwroty </a:t>
            </a:r>
            <a:r>
              <a:rPr lang="pl-PL" sz="3200" b="1" u="sng" dirty="0" err="1" smtClean="0"/>
              <a:t>adresatywne</a:t>
            </a:r>
            <a:r>
              <a:rPr lang="pl-PL" sz="3200" b="1" u="sng" dirty="0" smtClean="0"/>
              <a:t> </a:t>
            </a:r>
            <a:r>
              <a:rPr lang="pl-PL" sz="3200" dirty="0" smtClean="0"/>
              <a:t>piszemy </a:t>
            </a:r>
            <a:br>
              <a:rPr lang="pl-PL" sz="3200" dirty="0" smtClean="0"/>
            </a:br>
            <a:r>
              <a:rPr lang="pl-PL" sz="3200" b="1" dirty="0" smtClean="0"/>
              <a:t>zawsze wielką literą</a:t>
            </a:r>
            <a:r>
              <a:rPr lang="pl-PL" sz="3200" dirty="0" smtClean="0"/>
              <a:t>, </a:t>
            </a:r>
            <a:br>
              <a:rPr lang="pl-PL" sz="3200" dirty="0" smtClean="0"/>
            </a:br>
            <a:r>
              <a:rPr lang="pl-PL" sz="3200" dirty="0" smtClean="0"/>
              <a:t>tzn.: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ani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rofesor! /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anie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rofesorze</a:t>
            </a:r>
            <a:r>
              <a:rPr lang="pl-PL" sz="3600" dirty="0" smtClean="0"/>
              <a:t>!</a:t>
            </a:r>
            <a:endParaRPr lang="pl-PL" sz="3600" dirty="0" smtClean="0"/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In Polish, in written form, such as an e-mail, we always write all address phrases with a capital letter, i.e.: Mrs. </a:t>
            </a:r>
            <a:r>
              <a:rPr lang="en-US" sz="2400" i="1" dirty="0" smtClean="0">
                <a:solidFill>
                  <a:srgbClr val="0070C0"/>
                </a:solidFill>
              </a:rPr>
              <a:t>Professor</a:t>
            </a:r>
            <a:r>
              <a:rPr lang="en-US" sz="2400" i="1" dirty="0">
                <a:solidFill>
                  <a:srgbClr val="0070C0"/>
                </a:solidFill>
              </a:rPr>
              <a:t>! /Mr. Professor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 smtClean="0"/>
              <a:t>Ale także takie formy jak: czyje? zajęcia </a:t>
            </a:r>
            <a:r>
              <a:rPr lang="pl-PL" b="1" dirty="0" smtClean="0">
                <a:solidFill>
                  <a:srgbClr val="C00000"/>
                </a:solidFill>
              </a:rPr>
              <a:t>P</a:t>
            </a:r>
            <a:r>
              <a:rPr lang="pl-PL" b="1" dirty="0" smtClean="0"/>
              <a:t>ana </a:t>
            </a:r>
            <a:r>
              <a:rPr lang="pl-PL" b="1" dirty="0" smtClean="0">
                <a:solidFill>
                  <a:srgbClr val="C00000"/>
                </a:solidFill>
              </a:rPr>
              <a:t>P</a:t>
            </a:r>
            <a:r>
              <a:rPr lang="pl-PL" b="1" dirty="0" smtClean="0"/>
              <a:t>rofesora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But also forms: whose?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en-US" sz="2400" i="1" dirty="0" err="1" smtClean="0">
                <a:solidFill>
                  <a:srgbClr val="0070C0"/>
                </a:solidFill>
              </a:rPr>
              <a:t>rofessor's</a:t>
            </a:r>
            <a:r>
              <a:rPr lang="pl-PL" sz="2400" i="1" dirty="0" smtClean="0">
                <a:solidFill>
                  <a:srgbClr val="0070C0"/>
                </a:solidFill>
              </a:rPr>
              <a:t> (in a </a:t>
            </a:r>
            <a:r>
              <a:rPr lang="pl-PL" sz="2400" i="1" dirty="0" err="1" smtClean="0">
                <a:solidFill>
                  <a:srgbClr val="0070C0"/>
                </a:solidFill>
              </a:rPr>
              <a:t>meaning</a:t>
            </a:r>
            <a:r>
              <a:rPr lang="pl-PL" sz="2400" i="1" dirty="0" smtClean="0">
                <a:solidFill>
                  <a:srgbClr val="0070C0"/>
                </a:solidFill>
              </a:rPr>
              <a:t> ”</a:t>
            </a:r>
            <a:r>
              <a:rPr lang="pl-PL" sz="2400" i="1" dirty="0" err="1" smtClean="0">
                <a:solidFill>
                  <a:srgbClr val="0070C0"/>
                </a:solidFill>
              </a:rPr>
              <a:t>your</a:t>
            </a:r>
            <a:r>
              <a:rPr lang="pl-PL" sz="2400" i="1" dirty="0" smtClean="0">
                <a:solidFill>
                  <a:srgbClr val="0070C0"/>
                </a:solidFill>
              </a:rPr>
              <a:t>”)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classes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01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00"/>
    </mc:Choice>
    <mc:Fallback>
      <p:transition spd="slow" advTm="3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1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1|2.2|1.5|2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2.2|2.7|8.4|3.4|3.3|6.9|1.8|3.4|5.7|2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3|2.2|2.5|6.5|3.4|2.5|6.2|4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1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8|2.6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1|20.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510</Words>
  <Application>Microsoft Office PowerPoint</Application>
  <PresentationFormat>Panoramiczny</PresentationFormat>
  <Paragraphs>121</Paragraphs>
  <Slides>12</Slides>
  <Notes>0</Notes>
  <HiddenSlides>0</HiddenSlides>
  <MMClips>12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Lekcja 9. Akademicki savoir-vivre</vt:lpstr>
      <vt:lpstr>Spis treści Table of Contents</vt:lpstr>
      <vt:lpstr>Już wiemy, że… We already know that…</vt:lpstr>
      <vt:lpstr>Jak zwracamy się do nauczycieli? How we address academic teachers?</vt:lpstr>
      <vt:lpstr>A jak do osób zajmujących stanowisko… And as for those in position…</vt:lpstr>
      <vt:lpstr>A co z imionami…? What about first names...?</vt:lpstr>
      <vt:lpstr>Jak piszemy e-mail? How do we write my email?</vt:lpstr>
      <vt:lpstr>…e-mail?</vt:lpstr>
      <vt:lpstr>Ważne! Important!</vt:lpstr>
      <vt:lpstr>Prezentacja programu PowerPoint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Akademicki savoir-vivre  Lekcja 10.</dc:title>
  <dc:creator>HP</dc:creator>
  <cp:lastModifiedBy>HP</cp:lastModifiedBy>
  <cp:revision>27</cp:revision>
  <dcterms:created xsi:type="dcterms:W3CDTF">2023-12-08T00:04:28Z</dcterms:created>
  <dcterms:modified xsi:type="dcterms:W3CDTF">2023-12-14T21:36:51Z</dcterms:modified>
</cp:coreProperties>
</file>