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62" r:id="rId4"/>
    <p:sldId id="274" r:id="rId5"/>
    <p:sldId id="264" r:id="rId6"/>
    <p:sldId id="265" r:id="rId7"/>
    <p:sldId id="261" r:id="rId8"/>
    <p:sldId id="266" r:id="rId9"/>
    <p:sldId id="267" r:id="rId10"/>
    <p:sldId id="268" r:id="rId11"/>
    <p:sldId id="269" r:id="rId12"/>
    <p:sldId id="270" r:id="rId13"/>
    <p:sldId id="276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483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3038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180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76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6868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2247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6617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714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6308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2459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54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D63D5-EDB0-46D5-B8CD-50A8575309A2}" type="datetimeFigureOut">
              <a:rPr lang="pl-PL" smtClean="0"/>
              <a:t>14.12.2023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47BB1-B647-4E62-9F3F-364B945E11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40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audio" Target="../media/media1.m4a"/><Relationship Id="rId7" Type="http://schemas.openxmlformats.org/officeDocument/2006/relationships/image" Target="NULL"/><Relationship Id="rId2" Type="http://schemas.microsoft.com/office/2007/relationships/media" Target="../media/media1.m4a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image" Target="../media/image1.jpg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media2.m4a"/><Relationship Id="rId7" Type="http://schemas.openxmlformats.org/officeDocument/2006/relationships/image" Target="../media/image3.jpg"/><Relationship Id="rId2" Type="http://schemas.microsoft.com/office/2007/relationships/media" Target="../media/media2.m4a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1.jp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media3.m4a"/><Relationship Id="rId7" Type="http://schemas.openxmlformats.org/officeDocument/2006/relationships/image" Target="../media/image3.jpg"/><Relationship Id="rId2" Type="http://schemas.microsoft.com/office/2007/relationships/media" Target="../media/media3.m4a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1.jp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Lekcja 8.</a:t>
            </a:r>
            <a:br>
              <a:rPr lang="pl-PL" dirty="0" smtClean="0"/>
            </a:br>
            <a:r>
              <a:rPr lang="pl-PL" b="1" dirty="0" smtClean="0">
                <a:solidFill>
                  <a:srgbClr val="C00000"/>
                </a:solidFill>
              </a:rPr>
              <a:t>Co studiujesz?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Lesson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8.</a:t>
            </a:r>
          </a:p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What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do </a:t>
            </a:r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you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study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pl-PL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16FA19EB-7DF0-49BE-862C-C66D1E4771C1}"/>
              </a:ext>
            </a:extLst>
          </p:cNvPr>
          <p:cNvGrpSpPr/>
          <p:nvPr/>
        </p:nvGrpSpPr>
        <p:grpSpPr>
          <a:xfrm>
            <a:off x="647713" y="560439"/>
            <a:ext cx="1469844" cy="1312830"/>
            <a:chOff x="617204" y="568877"/>
            <a:chExt cx="1069974" cy="955675"/>
          </a:xfrm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C1280639-C6BC-4507-87E7-72BF2F951552}"/>
                </a:ext>
              </a:extLst>
            </p:cNvPr>
            <p:cNvSpPr/>
            <p:nvPr/>
          </p:nvSpPr>
          <p:spPr>
            <a:xfrm>
              <a:off x="617204" y="568877"/>
              <a:ext cx="1069974" cy="9556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71500" dist="279400" dir="1500000" sx="94000" sy="94000" algn="ctr" rotWithShape="0">
                <a:schemeClr val="accent1">
                  <a:lumMod val="75000"/>
                  <a:alpha val="1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6" name="Obraz 5">
              <a:extLst>
                <a:ext uri="{FF2B5EF4-FFF2-40B4-BE49-F238E27FC236}">
                  <a16:creationId xmlns:a16="http://schemas.microsoft.com/office/drawing/2014/main" id="{0857B8E2-6594-486F-ABAA-BCB428D06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684838" y="569412"/>
              <a:ext cx="954605" cy="954604"/>
            </a:xfrm>
            <a:prstGeom prst="rect">
              <a:avLst/>
            </a:prstGeom>
          </p:spPr>
        </p:pic>
      </p:grpSp>
      <p:sp>
        <p:nvSpPr>
          <p:cNvPr id="7" name="Rectangle: Rounded Corners 41">
            <a:extLst>
              <a:ext uri="{FF2B5EF4-FFF2-40B4-BE49-F238E27FC236}">
                <a16:creationId xmlns:a16="http://schemas.microsoft.com/office/drawing/2014/main" id="{C598F511-91CC-9BB3-7B7C-4544B3E8DDE5}"/>
              </a:ext>
            </a:extLst>
          </p:cNvPr>
          <p:cNvSpPr/>
          <p:nvPr/>
        </p:nvSpPr>
        <p:spPr>
          <a:xfrm>
            <a:off x="7077456" y="794436"/>
            <a:ext cx="4191047" cy="3016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noFill/>
          </a:ln>
          <a:effectLst>
            <a:outerShdw blurRad="571500" dist="279400" dir="1500000" sx="98000" sy="98000" algn="ctr" rotWithShape="0">
              <a:srgbClr val="2F5597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300163" y="860825"/>
            <a:ext cx="183008" cy="183008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E3113E6-6A18-4280-B9A1-588C97E1EC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2015" y="558904"/>
            <a:ext cx="3213230" cy="1314200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EED06717-E2F1-B62D-65AD-D688FF6AE469}"/>
              </a:ext>
            </a:extLst>
          </p:cNvPr>
          <p:cNvSpPr txBox="1"/>
          <p:nvPr/>
        </p:nvSpPr>
        <p:spPr>
          <a:xfrm>
            <a:off x="8967851" y="817503"/>
            <a:ext cx="2438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b="1" dirty="0">
                <a:solidFill>
                  <a:srgbClr val="2239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www.ubb.edu.pl/en</a:t>
            </a:r>
            <a:endParaRPr lang="en-ID" sz="1050" b="1" dirty="0">
              <a:solidFill>
                <a:srgbClr val="2239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64F0AFD-59CB-59DF-9C6C-57606344CB90}"/>
              </a:ext>
            </a:extLst>
          </p:cNvPr>
          <p:cNvSpPr/>
          <p:nvPr/>
        </p:nvSpPr>
        <p:spPr>
          <a:xfrm>
            <a:off x="11242608" y="804670"/>
            <a:ext cx="301679" cy="291445"/>
          </a:xfrm>
          <a:prstGeom prst="rect">
            <a:avLst/>
          </a:prstGeom>
          <a:solidFill>
            <a:srgbClr val="223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1300941" y="844132"/>
            <a:ext cx="183008" cy="183008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1115" y="4947686"/>
            <a:ext cx="5279673" cy="1599741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-20739" y="6244606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  <p:pic>
        <p:nvPicPr>
          <p:cNvPr id="18" name="Dźwięk 17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74832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5718">
        <p15:prstTrans prst="peelOff"/>
      </p:transition>
    </mc:Choice>
    <mc:Fallback>
      <p:transition spd="slow" advTm="571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Kilka przydatnych słów na uniwersytecie </a:t>
            </a:r>
            <a:r>
              <a:rPr lang="pl-PL" b="1" dirty="0" smtClean="0"/>
              <a:t>3</a:t>
            </a:r>
            <a:r>
              <a:rPr lang="pl-PL" b="1" dirty="0"/>
              <a:t/>
            </a:r>
            <a:br>
              <a:rPr lang="pl-PL" b="1" dirty="0"/>
            </a:br>
            <a:r>
              <a:rPr lang="en-US" sz="2400" i="1" dirty="0">
                <a:solidFill>
                  <a:srgbClr val="0070C0"/>
                </a:solidFill>
              </a:rPr>
              <a:t>Some useful words at university </a:t>
            </a:r>
            <a:r>
              <a:rPr lang="pl-PL" sz="2400" i="1" dirty="0" smtClean="0">
                <a:solidFill>
                  <a:srgbClr val="0070C0"/>
                </a:solidFill>
              </a:rPr>
              <a:t>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4000" b="1" dirty="0" smtClean="0"/>
              <a:t>Miejsca…</a:t>
            </a:r>
          </a:p>
          <a:p>
            <a:pPr marL="0" indent="0">
              <a:buNone/>
            </a:pPr>
            <a:r>
              <a:rPr lang="pl-PL" sz="2400" i="1" dirty="0" err="1" smtClean="0">
                <a:solidFill>
                  <a:srgbClr val="0070C0"/>
                </a:solidFill>
              </a:rPr>
              <a:t>places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200" b="1" dirty="0" smtClean="0"/>
              <a:t>Dom Studenta </a:t>
            </a:r>
            <a:r>
              <a:rPr lang="pl-PL" dirty="0" smtClean="0"/>
              <a:t>(potocznie: </a:t>
            </a:r>
            <a:r>
              <a:rPr lang="pl-PL" sz="3200" b="1" dirty="0" smtClean="0">
                <a:solidFill>
                  <a:srgbClr val="C00000"/>
                </a:solidFill>
              </a:rPr>
              <a:t>akademik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student </a:t>
            </a:r>
            <a:r>
              <a:rPr lang="pl-PL" sz="2400" i="1" dirty="0" err="1" smtClean="0">
                <a:solidFill>
                  <a:srgbClr val="0070C0"/>
                </a:solidFill>
              </a:rPr>
              <a:t>dormitory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200" b="1" dirty="0" smtClean="0">
                <a:solidFill>
                  <a:srgbClr val="C00000"/>
                </a:solidFill>
              </a:rPr>
              <a:t>dziekanat</a:t>
            </a:r>
            <a:r>
              <a:rPr lang="pl-PL" sz="3200" b="1" dirty="0" smtClean="0"/>
              <a:t>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</a:t>
            </a:r>
            <a:r>
              <a:rPr lang="pl-PL" sz="2400" i="1" dirty="0" err="1" smtClean="0">
                <a:solidFill>
                  <a:srgbClr val="0070C0"/>
                </a:solidFill>
              </a:rPr>
              <a:t>dean’s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office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541" y="2048607"/>
            <a:ext cx="3588043" cy="358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046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Kilka przydatnych słów na uniwersytecie </a:t>
            </a:r>
            <a:r>
              <a:rPr lang="pl-PL" b="1" dirty="0" smtClean="0"/>
              <a:t>4</a:t>
            </a:r>
            <a:r>
              <a:rPr lang="pl-PL" b="1" dirty="0"/>
              <a:t/>
            </a:r>
            <a:br>
              <a:rPr lang="pl-PL" b="1" dirty="0"/>
            </a:br>
            <a:r>
              <a:rPr lang="en-US" sz="2400" i="1" dirty="0">
                <a:solidFill>
                  <a:srgbClr val="0070C0"/>
                </a:solidFill>
              </a:rPr>
              <a:t>Some useful words at university </a:t>
            </a:r>
            <a:r>
              <a:rPr lang="pl-PL" sz="2400" i="1" dirty="0" smtClean="0">
                <a:solidFill>
                  <a:srgbClr val="0070C0"/>
                </a:solidFill>
              </a:rPr>
              <a:t>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7808" cy="435133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godziny </a:t>
            </a:r>
            <a:r>
              <a:rPr lang="pl-PL" sz="3200" b="1" dirty="0"/>
              <a:t>rektorskie </a:t>
            </a:r>
            <a:r>
              <a:rPr lang="pl-PL" dirty="0" smtClean="0"/>
              <a:t>–</a:t>
            </a:r>
            <a:r>
              <a:rPr lang="pl-PL" sz="3200" b="1" dirty="0" smtClean="0"/>
              <a:t> </a:t>
            </a:r>
            <a:r>
              <a:rPr lang="pl-PL" dirty="0" smtClean="0"/>
              <a:t>godziny </a:t>
            </a:r>
            <a:r>
              <a:rPr lang="pl-PL" dirty="0"/>
              <a:t>wolne od zajęć ustanowione decyzją </a:t>
            </a:r>
            <a:r>
              <a:rPr lang="pl-PL" dirty="0" smtClean="0"/>
              <a:t>rektora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r</a:t>
            </a:r>
            <a:r>
              <a:rPr lang="en-US" sz="2400" i="1" dirty="0" err="1" smtClean="0">
                <a:solidFill>
                  <a:srgbClr val="0070C0"/>
                </a:solidFill>
              </a:rPr>
              <a:t>ector's</a:t>
            </a:r>
            <a:r>
              <a:rPr lang="en-US" sz="2400" i="1" dirty="0" smtClean="0">
                <a:solidFill>
                  <a:srgbClr val="0070C0"/>
                </a:solidFill>
              </a:rPr>
              <a:t> hours</a:t>
            </a:r>
            <a:r>
              <a:rPr lang="pl-PL" sz="2400" i="1" dirty="0" smtClean="0">
                <a:solidFill>
                  <a:srgbClr val="0070C0"/>
                </a:solidFill>
              </a:rPr>
              <a:t> – </a:t>
            </a:r>
            <a:r>
              <a:rPr lang="en-US" sz="2400" i="1" dirty="0" smtClean="0">
                <a:solidFill>
                  <a:srgbClr val="0070C0"/>
                </a:solidFill>
              </a:rPr>
              <a:t>hours </a:t>
            </a:r>
            <a:r>
              <a:rPr lang="en-US" sz="2400" i="1" dirty="0">
                <a:solidFill>
                  <a:srgbClr val="0070C0"/>
                </a:solidFill>
              </a:rPr>
              <a:t>free from classes established by the rector's decision</a:t>
            </a:r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200" b="1" dirty="0" smtClean="0"/>
              <a:t>kwadrans </a:t>
            </a:r>
            <a:r>
              <a:rPr lang="pl-PL" sz="3200" b="1" dirty="0"/>
              <a:t>akademicki </a:t>
            </a:r>
            <a:r>
              <a:rPr lang="pl-PL" dirty="0" smtClean="0"/>
              <a:t>–</a:t>
            </a:r>
            <a:r>
              <a:rPr lang="pl-PL" sz="3200" b="1" dirty="0" smtClean="0"/>
              <a:t> </a:t>
            </a:r>
            <a:r>
              <a:rPr lang="pl-PL" dirty="0" smtClean="0"/>
              <a:t>przyjęte 15-minutowe </a:t>
            </a:r>
            <a:r>
              <a:rPr lang="pl-PL" dirty="0"/>
              <a:t>spóźnienie na </a:t>
            </a:r>
            <a:r>
              <a:rPr lang="pl-PL" dirty="0" smtClean="0"/>
              <a:t>zajęcia – </a:t>
            </a:r>
            <a:r>
              <a:rPr lang="pl-PL" i="1" dirty="0" smtClean="0"/>
              <a:t>nie radzę próbować </a:t>
            </a:r>
            <a:r>
              <a:rPr lang="pl-PL" dirty="0" smtClean="0">
                <a:sym typeface="Wingdings" panose="05000000000000000000" pitchFamily="2" charset="2"/>
              </a:rPr>
              <a:t> </a:t>
            </a:r>
            <a:endParaRPr lang="pl-PL" dirty="0" smtClean="0"/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a</a:t>
            </a:r>
            <a:r>
              <a:rPr lang="en-US" sz="2400" i="1" dirty="0" err="1" smtClean="0">
                <a:solidFill>
                  <a:srgbClr val="0070C0"/>
                </a:solidFill>
              </a:rPr>
              <a:t>cademic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quarter </a:t>
            </a:r>
            <a:r>
              <a:rPr lang="pl-PL" sz="2400" i="1" dirty="0" smtClean="0">
                <a:solidFill>
                  <a:srgbClr val="0070C0"/>
                </a:solidFill>
              </a:rPr>
              <a:t>– </a:t>
            </a:r>
            <a:r>
              <a:rPr lang="en-US" sz="2400" i="1" dirty="0">
                <a:solidFill>
                  <a:srgbClr val="0070C0"/>
                </a:solidFill>
              </a:rPr>
              <a:t>15 minutes late for classes accepted - I do not recommend trying</a:t>
            </a:r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200" b="1" dirty="0" smtClean="0"/>
              <a:t>indeks</a:t>
            </a:r>
            <a:r>
              <a:rPr lang="pl-PL" dirty="0" smtClean="0"/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student </a:t>
            </a:r>
            <a:r>
              <a:rPr lang="en-US" sz="2400" i="1" dirty="0">
                <a:solidFill>
                  <a:srgbClr val="0070C0"/>
                </a:solidFill>
              </a:rPr>
              <a:t>record </a:t>
            </a:r>
            <a:r>
              <a:rPr lang="pl-PL" sz="2400" i="1" dirty="0" err="1" smtClean="0">
                <a:solidFill>
                  <a:srgbClr val="0070C0"/>
                </a:solidFill>
              </a:rPr>
              <a:t>sheet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200" b="1" dirty="0" smtClean="0"/>
              <a:t>legitymacja studencka </a:t>
            </a:r>
            <a:r>
              <a:rPr lang="pl-PL" sz="2400" i="1" dirty="0">
                <a:solidFill>
                  <a:srgbClr val="0070C0"/>
                </a:solidFill>
              </a:rPr>
              <a:t>s</a:t>
            </a:r>
            <a:r>
              <a:rPr lang="en-US" sz="2400" i="1" dirty="0" err="1" smtClean="0">
                <a:solidFill>
                  <a:srgbClr val="0070C0"/>
                </a:solidFill>
              </a:rPr>
              <a:t>tudent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card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70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Szybka powtórka</a:t>
            </a:r>
            <a:r>
              <a:rPr lang="pl-PL" b="1" dirty="0">
                <a:solidFill>
                  <a:srgbClr val="C00000"/>
                </a:solidFill>
              </a:rPr>
              <a:t/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sz="2400" i="1" dirty="0" err="1">
                <a:solidFill>
                  <a:srgbClr val="0070C0"/>
                </a:solidFill>
              </a:rPr>
              <a:t>Quick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review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Gdzie studiujesz?</a:t>
            </a:r>
          </a:p>
          <a:p>
            <a:pPr marL="0" indent="0">
              <a:buNone/>
            </a:pPr>
            <a:r>
              <a:rPr lang="pl-PL" dirty="0" smtClean="0"/>
              <a:t>Teraz studiuję na Uniwersytecie Bielsko-Bialskim. </a:t>
            </a:r>
          </a:p>
          <a:p>
            <a:r>
              <a:rPr lang="pl-PL" dirty="0" smtClean="0"/>
              <a:t>Co studiujesz?</a:t>
            </a:r>
          </a:p>
          <a:p>
            <a:pPr marL="0" indent="0">
              <a:buNone/>
            </a:pPr>
            <a:r>
              <a:rPr lang="pl-PL" dirty="0" smtClean="0"/>
              <a:t>Studiuję …</a:t>
            </a:r>
          </a:p>
          <a:p>
            <a:r>
              <a:rPr lang="pl-PL" dirty="0" smtClean="0"/>
              <a:t>Co to znaczy…?</a:t>
            </a:r>
          </a:p>
          <a:p>
            <a:pPr marL="514350" indent="-514350">
              <a:buFont typeface="+mj-lt"/>
              <a:buAutoNum type="alphaLcParenR"/>
            </a:pPr>
            <a:r>
              <a:rPr lang="pl-PL" dirty="0" smtClean="0"/>
              <a:t>kolokwium</a:t>
            </a:r>
          </a:p>
          <a:p>
            <a:pPr marL="514350" indent="-514350">
              <a:buFont typeface="+mj-lt"/>
              <a:buAutoNum type="alphaLcParenR"/>
            </a:pPr>
            <a:r>
              <a:rPr lang="pl-PL" dirty="0" smtClean="0"/>
              <a:t>wykład</a:t>
            </a:r>
          </a:p>
          <a:p>
            <a:pPr marL="514350" indent="-514350">
              <a:buFont typeface="+mj-lt"/>
              <a:buAutoNum type="alphaLcParenR"/>
            </a:pPr>
            <a:r>
              <a:rPr lang="pl-PL" dirty="0" smtClean="0"/>
              <a:t>legitymacja </a:t>
            </a:r>
          </a:p>
          <a:p>
            <a:pPr marL="514350" indent="-514350">
              <a:buFont typeface="+mj-lt"/>
              <a:buAutoNum type="alphaLcParenR"/>
            </a:pPr>
            <a:r>
              <a:rPr lang="pl-PL" dirty="0" smtClean="0"/>
              <a:t>indeks 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17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dirty="0" smtClean="0"/>
          </a:p>
          <a:p>
            <a:pPr marL="0" indent="0" algn="ctr">
              <a:buNone/>
            </a:pPr>
            <a:r>
              <a:rPr lang="pl-PL" sz="4000" b="1" dirty="0" smtClean="0"/>
              <a:t>Dziękuję za wspólną lekcję!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</a:rPr>
              <a:t>Thank you for the lesson together</a:t>
            </a:r>
            <a:r>
              <a:rPr lang="en-US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3200" b="1" dirty="0" smtClean="0"/>
          </a:p>
          <a:p>
            <a:pPr marL="0" indent="0" algn="ctr">
              <a:buNone/>
            </a:pPr>
            <a:r>
              <a:rPr lang="pl-PL" sz="2000" dirty="0" smtClean="0"/>
              <a:t>Wszystkie zdjęcia i ilustracje </a:t>
            </a:r>
            <a:r>
              <a:rPr lang="pl-PL" sz="2000" dirty="0"/>
              <a:t>pochodzą z &lt;a </a:t>
            </a:r>
            <a:r>
              <a:rPr lang="pl-PL" sz="2000" dirty="0" err="1"/>
              <a:t>href</a:t>
            </a:r>
            <a:r>
              <a:rPr lang="pl-PL" sz="2000" dirty="0"/>
              <a:t>="http://www.freepik.com</a:t>
            </a:r>
            <a:r>
              <a:rPr lang="pl-PL" sz="2000" dirty="0" smtClean="0"/>
              <a:t>"&gt;. </a:t>
            </a:r>
            <a:endParaRPr lang="pl-PL" sz="2000" dirty="0"/>
          </a:p>
          <a:p>
            <a:pPr marL="0" indent="0" algn="ctr">
              <a:buNone/>
            </a:pPr>
            <a:r>
              <a:rPr lang="pl-PL" sz="2000" dirty="0" smtClean="0"/>
              <a:t>Dokładny spis dostępny jest </a:t>
            </a:r>
            <a:r>
              <a:rPr lang="pl-PL" sz="2000" dirty="0"/>
              <a:t>na stronie: </a:t>
            </a:r>
            <a:r>
              <a:rPr lang="pl-PL" sz="2000" dirty="0" smtClean="0"/>
              <a:t>www.ubb.edu.pl/en.</a:t>
            </a:r>
          </a:p>
          <a:p>
            <a:pPr marL="0" indent="0" algn="ctr">
              <a:buNone/>
            </a:pPr>
            <a:r>
              <a:rPr lang="pl-PL" sz="1600" i="1" dirty="0" err="1" smtClean="0">
                <a:solidFill>
                  <a:srgbClr val="0070C0"/>
                </a:solidFill>
              </a:rPr>
              <a:t>All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pictures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and </a:t>
            </a:r>
            <a:r>
              <a:rPr lang="pl-PL" sz="1600" i="1" dirty="0" err="1" smtClean="0">
                <a:solidFill>
                  <a:srgbClr val="0070C0"/>
                </a:solidFill>
              </a:rPr>
              <a:t>illustrations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come</a:t>
            </a:r>
            <a:r>
              <a:rPr lang="pl-PL" sz="1600" i="1" dirty="0" smtClean="0">
                <a:solidFill>
                  <a:srgbClr val="0070C0"/>
                </a:solidFill>
              </a:rPr>
              <a:t> from &lt;a </a:t>
            </a:r>
            <a:r>
              <a:rPr lang="pl-PL" sz="1600" i="1" dirty="0" err="1">
                <a:solidFill>
                  <a:srgbClr val="0070C0"/>
                </a:solidFill>
              </a:rPr>
              <a:t>href</a:t>
            </a:r>
            <a:r>
              <a:rPr lang="pl-PL" sz="1600" i="1" dirty="0">
                <a:solidFill>
                  <a:srgbClr val="0070C0"/>
                </a:solidFill>
              </a:rPr>
              <a:t>="http://www.freepik.com</a:t>
            </a:r>
            <a:r>
              <a:rPr lang="pl-PL" sz="1600" i="1" dirty="0" smtClean="0">
                <a:solidFill>
                  <a:srgbClr val="0070C0"/>
                </a:solidFill>
              </a:rPr>
              <a:t>"&gt;.</a:t>
            </a:r>
          </a:p>
          <a:p>
            <a:pPr marL="0" indent="0" algn="ctr">
              <a:buNone/>
            </a:pP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T</a:t>
            </a:r>
            <a:r>
              <a:rPr lang="pl-PL" sz="1600" i="1" dirty="0" smtClean="0">
                <a:solidFill>
                  <a:srgbClr val="0070C0"/>
                </a:solidFill>
              </a:rPr>
              <a:t>he </a:t>
            </a:r>
            <a:r>
              <a:rPr lang="pl-PL" sz="1600" i="1" dirty="0" err="1" smtClean="0">
                <a:solidFill>
                  <a:srgbClr val="0070C0"/>
                </a:solidFill>
              </a:rPr>
              <a:t>detailed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smtClean="0">
                <a:solidFill>
                  <a:srgbClr val="0070C0"/>
                </a:solidFill>
              </a:rPr>
              <a:t>list </a:t>
            </a:r>
            <a:r>
              <a:rPr lang="en-US" sz="1600" i="1" dirty="0">
                <a:solidFill>
                  <a:srgbClr val="0070C0"/>
                </a:solidFill>
              </a:rPr>
              <a:t>available on the </a:t>
            </a:r>
            <a:r>
              <a:rPr lang="en-US" sz="1600" i="1" dirty="0" smtClean="0">
                <a:solidFill>
                  <a:srgbClr val="0070C0"/>
                </a:solidFill>
              </a:rPr>
              <a:t>website</a:t>
            </a:r>
            <a:r>
              <a:rPr lang="pl-PL" sz="1600" i="1" dirty="0" smtClean="0">
                <a:solidFill>
                  <a:srgbClr val="0070C0"/>
                </a:solidFill>
              </a:rPr>
              <a:t>: www.ubb.edu.pl/en.</a:t>
            </a:r>
            <a:endParaRPr lang="pl-PL" sz="1600" i="1" dirty="0">
              <a:solidFill>
                <a:srgbClr val="0070C0"/>
              </a:solidFill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35366" y="411378"/>
            <a:ext cx="963109" cy="963109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9465" y="411378"/>
            <a:ext cx="2309200" cy="94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77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Spis treści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>
                <a:solidFill>
                  <a:srgbClr val="0070C0"/>
                </a:solidFill>
              </a:rPr>
              <a:t>Table</a:t>
            </a:r>
            <a:r>
              <a:rPr lang="pl-PL" sz="2400" i="1" dirty="0">
                <a:solidFill>
                  <a:srgbClr val="0070C0"/>
                </a:solidFill>
              </a:rPr>
              <a:t> of </a:t>
            </a:r>
            <a:r>
              <a:rPr lang="pl-PL" sz="2400" i="1" dirty="0" err="1">
                <a:solidFill>
                  <a:srgbClr val="0070C0"/>
                </a:solidFill>
              </a:rPr>
              <a:t>Contents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1982586"/>
            <a:ext cx="7213966" cy="4172152"/>
          </a:xfrm>
        </p:spPr>
        <p:txBody>
          <a:bodyPr>
            <a:normAutofit/>
          </a:bodyPr>
          <a:lstStyle/>
          <a:p>
            <a:r>
              <a:rPr lang="pl-PL" sz="3200" dirty="0" smtClean="0"/>
              <a:t>gdzie </a:t>
            </a:r>
            <a:r>
              <a:rPr lang="pl-PL" sz="3200" dirty="0"/>
              <a:t>i co </a:t>
            </a:r>
            <a:r>
              <a:rPr lang="pl-PL" sz="3200" dirty="0" smtClean="0"/>
              <a:t>studiujesz?</a:t>
            </a:r>
            <a:endParaRPr lang="pl-PL" sz="4000" dirty="0" smtClean="0"/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where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>
                <a:solidFill>
                  <a:srgbClr val="0070C0"/>
                </a:solidFill>
              </a:rPr>
              <a:t>and </a:t>
            </a:r>
            <a:r>
              <a:rPr lang="pl-PL" sz="2400" i="1" dirty="0" err="1">
                <a:solidFill>
                  <a:srgbClr val="0070C0"/>
                </a:solidFill>
              </a:rPr>
              <a:t>what</a:t>
            </a:r>
            <a:r>
              <a:rPr lang="pl-PL" sz="2400" i="1" dirty="0">
                <a:solidFill>
                  <a:srgbClr val="0070C0"/>
                </a:solidFill>
              </a:rPr>
              <a:t> do </a:t>
            </a:r>
            <a:r>
              <a:rPr lang="pl-PL" sz="2400" i="1" dirty="0" err="1">
                <a:solidFill>
                  <a:srgbClr val="0070C0"/>
                </a:solidFill>
              </a:rPr>
              <a:t>you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study</a:t>
            </a:r>
            <a:r>
              <a:rPr lang="pl-PL" sz="2400" i="1" dirty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  <a:p>
            <a:r>
              <a:rPr lang="pl-PL" sz="3200" dirty="0" smtClean="0"/>
              <a:t>na </a:t>
            </a:r>
            <a:r>
              <a:rPr lang="pl-PL" sz="3200" dirty="0"/>
              <a:t>którym </a:t>
            </a:r>
            <a:r>
              <a:rPr lang="pl-PL" sz="3200" dirty="0" smtClean="0"/>
              <a:t>roku?</a:t>
            </a:r>
            <a:endParaRPr lang="pl-PL" sz="4000" dirty="0" smtClean="0"/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on </a:t>
            </a:r>
            <a:r>
              <a:rPr lang="pl-PL" sz="2400" i="1" dirty="0" err="1">
                <a:solidFill>
                  <a:srgbClr val="0070C0"/>
                </a:solidFill>
              </a:rPr>
              <a:t>which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year</a:t>
            </a:r>
            <a:r>
              <a:rPr lang="pl-PL" sz="2400" i="1" dirty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  <a:p>
            <a:r>
              <a:rPr lang="pl-PL" sz="3200" dirty="0" smtClean="0"/>
              <a:t>jakie </a:t>
            </a:r>
            <a:r>
              <a:rPr lang="pl-PL" sz="3200" dirty="0"/>
              <a:t>studia?</a:t>
            </a:r>
            <a:endParaRPr lang="pl-PL" sz="4000" dirty="0"/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what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kind</a:t>
            </a:r>
            <a:r>
              <a:rPr lang="pl-PL" sz="2400" i="1" dirty="0">
                <a:solidFill>
                  <a:srgbClr val="0070C0"/>
                </a:solidFill>
              </a:rPr>
              <a:t> of </a:t>
            </a:r>
            <a:r>
              <a:rPr lang="pl-PL" sz="2400" i="1" dirty="0" err="1">
                <a:solidFill>
                  <a:srgbClr val="0070C0"/>
                </a:solidFill>
              </a:rPr>
              <a:t>studies</a:t>
            </a:r>
            <a:r>
              <a:rPr lang="pl-PL" sz="2400" i="1" dirty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  <a:p>
            <a:r>
              <a:rPr lang="pl-PL" sz="3200" dirty="0" smtClean="0"/>
              <a:t>kilka </a:t>
            </a:r>
            <a:r>
              <a:rPr lang="pl-PL" sz="3200" dirty="0"/>
              <a:t>przydatnych słów</a:t>
            </a:r>
            <a:endParaRPr lang="pl-PL" sz="4000" dirty="0"/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pl-PL" sz="2400" i="1" dirty="0" err="1" smtClean="0">
                <a:solidFill>
                  <a:srgbClr val="0070C0"/>
                </a:solidFill>
              </a:rPr>
              <a:t>some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useful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words</a:t>
            </a:r>
            <a:endParaRPr lang="pl-PL" sz="2400" dirty="0" smtClean="0">
              <a:solidFill>
                <a:srgbClr val="0070C0"/>
              </a:solidFill>
            </a:endParaRPr>
          </a:p>
          <a:p>
            <a:endParaRPr lang="pl-PL" dirty="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Dźwięk 4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40187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1844">
        <p15:prstTrans prst="peelOff"/>
      </p:transition>
    </mc:Choice>
    <mc:Fallback>
      <p:transition spd="slow" advTm="18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Główne pytanie to…</a:t>
            </a:r>
            <a:r>
              <a:rPr lang="pl-PL" dirty="0"/>
              <a:t/>
            </a:r>
            <a:br>
              <a:rPr lang="pl-PL" dirty="0"/>
            </a:br>
            <a:r>
              <a:rPr lang="pl-PL" sz="2400" i="1" dirty="0">
                <a:solidFill>
                  <a:srgbClr val="0070C0"/>
                </a:solidFill>
              </a:rPr>
              <a:t>The </a:t>
            </a:r>
            <a:r>
              <a:rPr lang="pl-PL" sz="2400" i="1" dirty="0" err="1">
                <a:solidFill>
                  <a:srgbClr val="0070C0"/>
                </a:solidFill>
              </a:rPr>
              <a:t>main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question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is</a:t>
            </a:r>
            <a:r>
              <a:rPr lang="pl-PL" sz="2400" i="1" dirty="0" smtClean="0">
                <a:solidFill>
                  <a:srgbClr val="0070C0"/>
                </a:solidFill>
              </a:rPr>
              <a:t>…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4400" b="1" dirty="0" smtClean="0">
                <a:solidFill>
                  <a:srgbClr val="C00000"/>
                </a:solidFill>
              </a:rPr>
              <a:t>Studiujesz czy pracujesz?</a:t>
            </a:r>
          </a:p>
          <a:p>
            <a:pPr marL="0" indent="0" algn="ctr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Do </a:t>
            </a:r>
            <a:r>
              <a:rPr lang="pl-PL" sz="2400" i="1" dirty="0" err="1" smtClean="0">
                <a:solidFill>
                  <a:srgbClr val="0070C0"/>
                </a:solidFill>
              </a:rPr>
              <a:t>you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study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or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work</a:t>
            </a:r>
            <a:r>
              <a:rPr lang="pl-PL" sz="2400" i="1" dirty="0" smtClean="0">
                <a:solidFill>
                  <a:srgbClr val="0070C0"/>
                </a:solidFill>
              </a:rPr>
              <a:t>?</a:t>
            </a:r>
          </a:p>
          <a:p>
            <a:pPr marL="0" indent="0" algn="ctr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4800" dirty="0" smtClean="0"/>
              <a:t>(ja) </a:t>
            </a:r>
            <a:r>
              <a:rPr lang="pl-PL" sz="4800" b="1" dirty="0" smtClean="0">
                <a:solidFill>
                  <a:srgbClr val="C00000"/>
                </a:solidFill>
              </a:rPr>
              <a:t>studiuję…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(I) </a:t>
            </a:r>
            <a:r>
              <a:rPr lang="pl-PL" sz="2400" i="1" dirty="0" err="1" smtClean="0">
                <a:solidFill>
                  <a:srgbClr val="0070C0"/>
                </a:solidFill>
              </a:rPr>
              <a:t>study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8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Dźwięk 3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821611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2266">
        <p15:prstTrans prst="peelOff"/>
      </p:transition>
    </mc:Choice>
    <mc:Fallback>
      <p:transition spd="slow" advTm="226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Pytanie: Gdzie studiujesz?</a:t>
            </a:r>
            <a:r>
              <a:rPr lang="pl-PL" dirty="0"/>
              <a:t/>
            </a:r>
            <a:br>
              <a:rPr lang="pl-PL" dirty="0"/>
            </a:br>
            <a:r>
              <a:rPr lang="en-US" sz="2400" i="1" dirty="0">
                <a:solidFill>
                  <a:srgbClr val="0070C0"/>
                </a:solidFill>
              </a:rPr>
              <a:t>Question: Where do you study?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oficjalnie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525843" cy="3684588"/>
          </a:xfrm>
        </p:spPr>
        <p:txBody>
          <a:bodyPr/>
          <a:lstStyle/>
          <a:p>
            <a:pPr marL="0" indent="0">
              <a:buNone/>
            </a:pPr>
            <a:r>
              <a:rPr lang="pl-PL" sz="3200" b="1" dirty="0"/>
              <a:t>Gdzie </a:t>
            </a:r>
            <a:r>
              <a:rPr lang="pl-PL" sz="3200" b="1" dirty="0" smtClean="0"/>
              <a:t>pani/pan </a:t>
            </a:r>
            <a:r>
              <a:rPr lang="pl-PL" sz="3200" b="1" dirty="0"/>
              <a:t>studiuje?</a:t>
            </a:r>
          </a:p>
          <a:p>
            <a:pPr marL="0" indent="0">
              <a:buNone/>
            </a:pPr>
            <a:r>
              <a:rPr lang="pl-PL" sz="2400" i="1" dirty="0" err="1" smtClean="0">
                <a:solidFill>
                  <a:srgbClr val="0070C0"/>
                </a:solidFill>
              </a:rPr>
              <a:t>Where</a:t>
            </a:r>
            <a:r>
              <a:rPr lang="pl-PL" sz="2400" i="1" dirty="0" smtClean="0">
                <a:solidFill>
                  <a:srgbClr val="0070C0"/>
                </a:solidFill>
              </a:rPr>
              <a:t> do </a:t>
            </a:r>
            <a:r>
              <a:rPr lang="pl-PL" sz="2400" i="1" dirty="0" err="1" smtClean="0">
                <a:solidFill>
                  <a:srgbClr val="0070C0"/>
                </a:solidFill>
              </a:rPr>
              <a:t>you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study</a:t>
            </a:r>
            <a:r>
              <a:rPr lang="pl-PL" sz="2400" i="1" dirty="0" smtClean="0">
                <a:solidFill>
                  <a:srgbClr val="0070C0"/>
                </a:solidFill>
              </a:rPr>
              <a:t>, madame/sir?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655776" y="1681163"/>
            <a:ext cx="4699612" cy="823912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nieoficjalnie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655776" y="2505075"/>
            <a:ext cx="4699611" cy="3684588"/>
          </a:xfrm>
        </p:spPr>
        <p:txBody>
          <a:bodyPr/>
          <a:lstStyle/>
          <a:p>
            <a:pPr marL="0" indent="0">
              <a:buNone/>
            </a:pPr>
            <a:r>
              <a:rPr lang="pl-PL" sz="3200" b="1" dirty="0" smtClean="0"/>
              <a:t>Gdzie studiujesz?</a:t>
            </a:r>
          </a:p>
          <a:p>
            <a:pPr marL="0" indent="0">
              <a:buNone/>
            </a:pPr>
            <a:r>
              <a:rPr lang="pl-PL" sz="2400" i="1" dirty="0" err="1">
                <a:solidFill>
                  <a:srgbClr val="0070C0"/>
                </a:solidFill>
              </a:rPr>
              <a:t>Where</a:t>
            </a:r>
            <a:r>
              <a:rPr lang="pl-PL" sz="2400" i="1" dirty="0">
                <a:solidFill>
                  <a:srgbClr val="0070C0"/>
                </a:solidFill>
              </a:rPr>
              <a:t> do </a:t>
            </a:r>
            <a:r>
              <a:rPr lang="pl-PL" sz="2400" i="1" dirty="0" err="1">
                <a:solidFill>
                  <a:srgbClr val="0070C0"/>
                </a:solidFill>
              </a:rPr>
              <a:t>you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study</a:t>
            </a:r>
            <a:r>
              <a:rPr lang="pl-PL" sz="2400" i="1" dirty="0">
                <a:solidFill>
                  <a:srgbClr val="0070C0"/>
                </a:solidFill>
              </a:rPr>
              <a:t>, madame/sir?</a:t>
            </a:r>
          </a:p>
          <a:p>
            <a:endParaRPr lang="pl-PL" sz="3200" b="1" dirty="0"/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8" name="Obraz 7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1956465" y="3843949"/>
            <a:ext cx="67085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pl-PL" sz="2800" b="1" dirty="0" smtClean="0"/>
              <a:t>Studiuję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pl-PL" sz="2800" dirty="0" smtClean="0"/>
              <a:t>w </a:t>
            </a:r>
            <a:r>
              <a:rPr lang="pl-PL" sz="2800" dirty="0"/>
              <a:t>Hiszpanii </a:t>
            </a:r>
            <a:r>
              <a:rPr lang="pl-PL" sz="2800" dirty="0" smtClean="0"/>
              <a:t>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pl-PL" sz="2800" dirty="0" smtClean="0"/>
              <a:t>w </a:t>
            </a:r>
            <a:r>
              <a:rPr lang="pl-PL" sz="2800" dirty="0"/>
              <a:t>Turcji </a:t>
            </a:r>
            <a:endParaRPr lang="pl-PL" sz="28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pl-PL" sz="2800" dirty="0" smtClean="0"/>
              <a:t>w Portugalii …</a:t>
            </a:r>
            <a:endParaRPr lang="pl-PL" sz="2800" dirty="0"/>
          </a:p>
          <a:p>
            <a:r>
              <a:rPr lang="pl-PL" sz="2800" b="1" dirty="0" smtClean="0"/>
              <a:t>w </a:t>
            </a:r>
            <a:r>
              <a:rPr lang="pl-PL" sz="2800" b="1" dirty="0"/>
              <a:t>mieście… </a:t>
            </a:r>
          </a:p>
          <a:p>
            <a:endParaRPr lang="pl-PL" sz="2800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5581192" y="3756292"/>
            <a:ext cx="59012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b) </a:t>
            </a:r>
            <a:r>
              <a:rPr lang="pl-PL" sz="2800" b="1" dirty="0">
                <a:solidFill>
                  <a:srgbClr val="C00000"/>
                </a:solidFill>
              </a:rPr>
              <a:t>TERAZ </a:t>
            </a:r>
            <a:r>
              <a:rPr lang="pl-PL" sz="2800" dirty="0"/>
              <a:t>studiuję </a:t>
            </a:r>
            <a:endParaRPr lang="pl-PL" sz="2800" dirty="0" smtClean="0"/>
          </a:p>
          <a:p>
            <a:r>
              <a:rPr lang="pl-PL" sz="2800" b="1" dirty="0" smtClean="0"/>
              <a:t>w </a:t>
            </a:r>
            <a:r>
              <a:rPr lang="pl-PL" sz="2800" b="1" dirty="0"/>
              <a:t>Polsce</a:t>
            </a:r>
          </a:p>
          <a:p>
            <a:r>
              <a:rPr lang="pl-PL" sz="2800" b="1" dirty="0" smtClean="0"/>
              <a:t>w Bielsku-Białej</a:t>
            </a:r>
          </a:p>
          <a:p>
            <a:r>
              <a:rPr lang="pl-PL" sz="2800" b="1" dirty="0" smtClean="0">
                <a:solidFill>
                  <a:srgbClr val="C00000"/>
                </a:solidFill>
              </a:rPr>
              <a:t>na Uniwersytecie Bielsko-Bialskim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NOW </a:t>
            </a:r>
            <a:r>
              <a:rPr lang="en-US" sz="2400" i="1" dirty="0">
                <a:solidFill>
                  <a:srgbClr val="0070C0"/>
                </a:solidFill>
              </a:rPr>
              <a:t>I'm studying in </a:t>
            </a:r>
            <a:r>
              <a:rPr lang="en-US" sz="2400" i="1" dirty="0" smtClean="0">
                <a:solidFill>
                  <a:srgbClr val="0070C0"/>
                </a:solidFill>
              </a:rPr>
              <a:t>Poland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in </a:t>
            </a:r>
            <a:r>
              <a:rPr lang="en-US" sz="2400" i="1" dirty="0" err="1" smtClean="0">
                <a:solidFill>
                  <a:srgbClr val="0070C0"/>
                </a:solidFill>
              </a:rPr>
              <a:t>Bielsko-Biała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br>
              <a:rPr lang="pl-PL" sz="2400" i="1" dirty="0" smtClean="0">
                <a:solidFill>
                  <a:srgbClr val="0070C0"/>
                </a:solidFill>
              </a:rPr>
            </a:br>
            <a:r>
              <a:rPr lang="en-US" sz="2400" i="1" dirty="0" smtClean="0">
                <a:solidFill>
                  <a:srgbClr val="0070C0"/>
                </a:solidFill>
              </a:rPr>
              <a:t>at </a:t>
            </a:r>
            <a:r>
              <a:rPr lang="en-US" sz="2400" i="1" dirty="0">
                <a:solidFill>
                  <a:srgbClr val="0070C0"/>
                </a:solidFill>
              </a:rPr>
              <a:t>the University of </a:t>
            </a:r>
            <a:r>
              <a:rPr lang="en-US" sz="2400" i="1" dirty="0" err="1">
                <a:solidFill>
                  <a:srgbClr val="0070C0"/>
                </a:solidFill>
              </a:rPr>
              <a:t>Bielsko-Biała</a:t>
            </a:r>
            <a:endParaRPr lang="pl-PL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05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Pytanie: Co studiujesz?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 smtClean="0">
                <a:solidFill>
                  <a:srgbClr val="0070C0"/>
                </a:solidFill>
              </a:rPr>
              <a:t>Question</a:t>
            </a:r>
            <a:r>
              <a:rPr lang="pl-PL" sz="2400" i="1" dirty="0" smtClean="0">
                <a:solidFill>
                  <a:srgbClr val="0070C0"/>
                </a:solidFill>
              </a:rPr>
              <a:t>: </a:t>
            </a:r>
            <a:r>
              <a:rPr lang="pl-PL" sz="2400" i="1" dirty="0" err="1" smtClean="0">
                <a:solidFill>
                  <a:srgbClr val="0070C0"/>
                </a:solidFill>
              </a:rPr>
              <a:t>What</a:t>
            </a:r>
            <a:r>
              <a:rPr lang="pl-PL" sz="2400" i="1" dirty="0" smtClean="0">
                <a:solidFill>
                  <a:srgbClr val="0070C0"/>
                </a:solidFill>
              </a:rPr>
              <a:t> do </a:t>
            </a:r>
            <a:r>
              <a:rPr lang="pl-PL" sz="2400" i="1" dirty="0" err="1" smtClean="0">
                <a:solidFill>
                  <a:srgbClr val="0070C0"/>
                </a:solidFill>
              </a:rPr>
              <a:t>you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study</a:t>
            </a:r>
            <a:r>
              <a:rPr lang="pl-PL" sz="2400" i="1" dirty="0" smtClean="0">
                <a:solidFill>
                  <a:srgbClr val="0070C0"/>
                </a:solidFill>
              </a:rPr>
              <a:t>?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ficjalnie 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161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 smtClean="0"/>
              <a:t>Co pani/pan studiuje?</a:t>
            </a:r>
          </a:p>
          <a:p>
            <a:pPr marL="0" indent="0">
              <a:buNone/>
            </a:pPr>
            <a:r>
              <a:rPr lang="pl-PL" dirty="0" err="1" smtClean="0">
                <a:solidFill>
                  <a:srgbClr val="0070C0"/>
                </a:solidFill>
              </a:rPr>
              <a:t>What</a:t>
            </a:r>
            <a:r>
              <a:rPr lang="pl-PL" dirty="0" smtClean="0">
                <a:solidFill>
                  <a:srgbClr val="0070C0"/>
                </a:solidFill>
              </a:rPr>
              <a:t> do </a:t>
            </a:r>
            <a:r>
              <a:rPr lang="pl-PL" dirty="0" err="1" smtClean="0">
                <a:solidFill>
                  <a:srgbClr val="0070C0"/>
                </a:solidFill>
              </a:rPr>
              <a:t>you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  <a:r>
              <a:rPr lang="pl-PL" dirty="0" err="1" smtClean="0">
                <a:solidFill>
                  <a:srgbClr val="0070C0"/>
                </a:solidFill>
              </a:rPr>
              <a:t>study</a:t>
            </a:r>
            <a:r>
              <a:rPr lang="pl-PL" dirty="0" smtClean="0">
                <a:solidFill>
                  <a:srgbClr val="0070C0"/>
                </a:solidFill>
              </a:rPr>
              <a:t>, madame/sir?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nieoficjalnie 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161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b="1" dirty="0" smtClean="0"/>
              <a:t>Co studiujesz?</a:t>
            </a:r>
          </a:p>
          <a:p>
            <a:pPr marL="0" indent="0">
              <a:buNone/>
            </a:pPr>
            <a:r>
              <a:rPr lang="pl-PL" sz="2400" dirty="0" err="1" smtClean="0">
                <a:solidFill>
                  <a:srgbClr val="0070C0"/>
                </a:solidFill>
              </a:rPr>
              <a:t>What</a:t>
            </a:r>
            <a:r>
              <a:rPr lang="pl-PL" sz="2400" dirty="0" smtClean="0">
                <a:solidFill>
                  <a:srgbClr val="0070C0"/>
                </a:solidFill>
              </a:rPr>
              <a:t> </a:t>
            </a:r>
            <a:r>
              <a:rPr lang="pl-PL" sz="2400" dirty="0">
                <a:solidFill>
                  <a:srgbClr val="0070C0"/>
                </a:solidFill>
              </a:rPr>
              <a:t>do </a:t>
            </a:r>
            <a:r>
              <a:rPr lang="pl-PL" sz="2400" dirty="0" err="1">
                <a:solidFill>
                  <a:srgbClr val="0070C0"/>
                </a:solidFill>
              </a:rPr>
              <a:t>you</a:t>
            </a:r>
            <a:r>
              <a:rPr lang="pl-PL" sz="2400" dirty="0">
                <a:solidFill>
                  <a:srgbClr val="0070C0"/>
                </a:solidFill>
              </a:rPr>
              <a:t> </a:t>
            </a:r>
            <a:r>
              <a:rPr lang="pl-PL" sz="2400" dirty="0" err="1" smtClean="0">
                <a:solidFill>
                  <a:srgbClr val="0070C0"/>
                </a:solidFill>
              </a:rPr>
              <a:t>study</a:t>
            </a:r>
            <a:r>
              <a:rPr lang="pl-PL" sz="2400" dirty="0" smtClean="0">
                <a:solidFill>
                  <a:srgbClr val="0070C0"/>
                </a:solidFill>
              </a:rPr>
              <a:t>?</a:t>
            </a:r>
            <a:endParaRPr lang="pl-PL" sz="2400" dirty="0">
              <a:solidFill>
                <a:srgbClr val="0070C0"/>
              </a:solidFill>
            </a:endParaRPr>
          </a:p>
          <a:p>
            <a:endParaRPr lang="pl-PL" sz="3600" dirty="0" smtClean="0"/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660616" y="3761325"/>
            <a:ext cx="88965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Studiuję:</a:t>
            </a:r>
            <a:r>
              <a:rPr lang="pl-PL" sz="2800" dirty="0" smtClean="0"/>
              <a:t> </a:t>
            </a:r>
            <a:r>
              <a:rPr lang="pl-PL" sz="2400" i="1" dirty="0" smtClean="0">
                <a:solidFill>
                  <a:srgbClr val="0070C0"/>
                </a:solidFill>
              </a:rPr>
              <a:t>I </a:t>
            </a:r>
            <a:r>
              <a:rPr lang="pl-PL" sz="2400" i="1" dirty="0" err="1" smtClean="0">
                <a:solidFill>
                  <a:srgbClr val="0070C0"/>
                </a:solidFill>
              </a:rPr>
              <a:t>study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3200" dirty="0" smtClean="0"/>
              <a:t>informatykę </a:t>
            </a:r>
            <a:r>
              <a:rPr lang="pl-PL" sz="2400" i="1" dirty="0" err="1" smtClean="0">
                <a:solidFill>
                  <a:srgbClr val="0070C0"/>
                </a:solidFill>
              </a:rPr>
              <a:t>computer</a:t>
            </a:r>
            <a:r>
              <a:rPr lang="pl-PL" sz="2400" i="1" dirty="0" smtClean="0">
                <a:solidFill>
                  <a:srgbClr val="0070C0"/>
                </a:solidFill>
              </a:rPr>
              <a:t> science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3200" dirty="0" smtClean="0"/>
              <a:t>mechanikę</a:t>
            </a:r>
            <a:r>
              <a:rPr lang="pl-PL" sz="2800" dirty="0" smtClean="0"/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mechanics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3200" dirty="0" smtClean="0"/>
              <a:t>filologię</a:t>
            </a:r>
            <a:r>
              <a:rPr lang="pl-PL" sz="2800" dirty="0" smtClean="0"/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philology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3200" dirty="0" smtClean="0"/>
              <a:t>zarządzanie</a:t>
            </a:r>
            <a:r>
              <a:rPr lang="pl-PL" sz="2800" dirty="0" smtClean="0"/>
              <a:t> </a:t>
            </a:r>
            <a:r>
              <a:rPr lang="pl-PL" sz="2400" i="1" dirty="0" smtClean="0">
                <a:solidFill>
                  <a:srgbClr val="0070C0"/>
                </a:solidFill>
              </a:rPr>
              <a:t>management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0" name="Obraz 9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41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Pytanie: Na którym roku?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 smtClean="0">
                <a:solidFill>
                  <a:srgbClr val="0070C0"/>
                </a:solidFill>
              </a:rPr>
              <a:t>Question</a:t>
            </a:r>
            <a:r>
              <a:rPr lang="pl-PL" sz="2400" i="1" dirty="0" smtClean="0">
                <a:solidFill>
                  <a:srgbClr val="0070C0"/>
                </a:solidFill>
              </a:rPr>
              <a:t>: </a:t>
            </a:r>
            <a:r>
              <a:rPr lang="pl-PL" sz="2400" i="1" dirty="0" err="1" smtClean="0">
                <a:solidFill>
                  <a:srgbClr val="0070C0"/>
                </a:solidFill>
              </a:rPr>
              <a:t>What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year</a:t>
            </a:r>
            <a:r>
              <a:rPr lang="pl-PL" sz="2400" i="1" dirty="0" smtClean="0">
                <a:solidFill>
                  <a:srgbClr val="0070C0"/>
                </a:solidFill>
              </a:rPr>
              <a:t>?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oficjalnie 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6114925" cy="1161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3000" b="1" dirty="0" smtClean="0"/>
              <a:t>Na którym roku studiów pani/pan jest?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0070C0"/>
                </a:solidFill>
              </a:rPr>
              <a:t>What year of studies are you </a:t>
            </a:r>
            <a:r>
              <a:rPr lang="en-US" sz="2600" i="1" dirty="0" smtClean="0">
                <a:solidFill>
                  <a:srgbClr val="0070C0"/>
                </a:solidFill>
              </a:rPr>
              <a:t>in</a:t>
            </a:r>
            <a:r>
              <a:rPr lang="pl-PL" sz="2600" i="1" dirty="0" smtClean="0">
                <a:solidFill>
                  <a:srgbClr val="0070C0"/>
                </a:solidFill>
              </a:rPr>
              <a:t>, madame/sir</a:t>
            </a:r>
            <a:r>
              <a:rPr lang="en-US" sz="2600" i="1" dirty="0" smtClean="0">
                <a:solidFill>
                  <a:srgbClr val="0070C0"/>
                </a:solidFill>
              </a:rPr>
              <a:t>?</a:t>
            </a:r>
            <a:endParaRPr lang="pl-PL" sz="2600" i="1" dirty="0">
              <a:solidFill>
                <a:srgbClr val="0070C0"/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796454" y="1681163"/>
            <a:ext cx="4558934" cy="823912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nieoficjalnie 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796454" y="2505075"/>
            <a:ext cx="5272452" cy="1161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Na którym roku studiów jesteś?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What year of studies are you </a:t>
            </a:r>
            <a:r>
              <a:rPr lang="en-US" sz="2400" i="1" dirty="0" smtClean="0">
                <a:solidFill>
                  <a:srgbClr val="0070C0"/>
                </a:solidFill>
              </a:rPr>
              <a:t>in?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855687" y="3500886"/>
            <a:ext cx="889659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Jestem na: </a:t>
            </a:r>
            <a:r>
              <a:rPr lang="pl-PL" sz="2400" i="1" dirty="0" err="1" smtClean="0">
                <a:solidFill>
                  <a:srgbClr val="0070C0"/>
                </a:solidFill>
              </a:rPr>
              <a:t>I’m</a:t>
            </a:r>
            <a:r>
              <a:rPr lang="pl-PL" sz="2400" i="1" dirty="0" smtClean="0">
                <a:solidFill>
                  <a:srgbClr val="0070C0"/>
                </a:solidFill>
              </a:rPr>
              <a:t> on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2800" dirty="0" smtClean="0"/>
              <a:t> pierwszym </a:t>
            </a:r>
            <a:r>
              <a:rPr lang="pl-PL" sz="2400" i="1" dirty="0" smtClean="0">
                <a:solidFill>
                  <a:srgbClr val="0070C0"/>
                </a:solidFill>
              </a:rPr>
              <a:t>1.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2800" dirty="0" smtClean="0"/>
              <a:t>drugim </a:t>
            </a:r>
            <a:r>
              <a:rPr lang="pl-PL" sz="2400" i="1" dirty="0" smtClean="0">
                <a:solidFill>
                  <a:srgbClr val="0070C0"/>
                </a:solidFill>
              </a:rPr>
              <a:t>2.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2800" dirty="0" smtClean="0"/>
              <a:t> trzecim </a:t>
            </a:r>
            <a:r>
              <a:rPr lang="pl-PL" sz="2400" i="1" dirty="0" smtClean="0">
                <a:solidFill>
                  <a:srgbClr val="0070C0"/>
                </a:solidFill>
              </a:rPr>
              <a:t>3.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2800" dirty="0" smtClean="0"/>
              <a:t>czwartym </a:t>
            </a:r>
            <a:r>
              <a:rPr lang="pl-PL" sz="2400" i="1" dirty="0" smtClean="0">
                <a:solidFill>
                  <a:srgbClr val="0070C0"/>
                </a:solidFill>
              </a:rPr>
              <a:t>4.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l-PL" sz="2800" dirty="0" smtClean="0"/>
              <a:t>piątym </a:t>
            </a:r>
            <a:r>
              <a:rPr lang="pl-PL" sz="2400" i="1" dirty="0" smtClean="0">
                <a:solidFill>
                  <a:srgbClr val="0070C0"/>
                </a:solidFill>
              </a:rPr>
              <a:t>5. </a:t>
            </a:r>
            <a:r>
              <a:rPr lang="pl-PL" sz="2800" b="1" dirty="0" smtClean="0"/>
              <a:t>roku. </a:t>
            </a:r>
            <a:endParaRPr lang="pl-PL" sz="2800" b="1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0" name="Obraz 9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9240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Pytanie: Jakie studia</a:t>
            </a:r>
            <a:r>
              <a:rPr lang="pl-PL" b="1" dirty="0"/>
              <a:t>?</a:t>
            </a:r>
            <a:r>
              <a:rPr lang="pl-PL" dirty="0"/>
              <a:t/>
            </a:r>
            <a:br>
              <a:rPr lang="pl-PL" dirty="0"/>
            </a:br>
            <a:r>
              <a:rPr lang="pl-PL" sz="2400" i="1" dirty="0" err="1">
                <a:solidFill>
                  <a:srgbClr val="0070C0"/>
                </a:solidFill>
              </a:rPr>
              <a:t>Question</a:t>
            </a:r>
            <a:r>
              <a:rPr lang="pl-PL" sz="2400" i="1" dirty="0">
                <a:solidFill>
                  <a:srgbClr val="0070C0"/>
                </a:solidFill>
              </a:rPr>
              <a:t>: </a:t>
            </a:r>
            <a:r>
              <a:rPr lang="pl-PL" sz="2400" i="1" dirty="0" err="1">
                <a:solidFill>
                  <a:srgbClr val="0070C0"/>
                </a:solidFill>
              </a:rPr>
              <a:t>What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kind</a:t>
            </a:r>
            <a:r>
              <a:rPr lang="pl-PL" sz="2400" i="1" dirty="0" smtClean="0">
                <a:solidFill>
                  <a:srgbClr val="0070C0"/>
                </a:solidFill>
              </a:rPr>
              <a:t> of </a:t>
            </a:r>
            <a:r>
              <a:rPr lang="pl-PL" sz="2400" i="1" dirty="0" err="1" smtClean="0">
                <a:solidFill>
                  <a:srgbClr val="0070C0"/>
                </a:solidFill>
              </a:rPr>
              <a:t>studies</a:t>
            </a:r>
            <a:r>
              <a:rPr lang="pl-PL" sz="2400" i="1" dirty="0">
                <a:solidFill>
                  <a:srgbClr val="0070C0"/>
                </a:solidFill>
              </a:rPr>
              <a:t>?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b="1" dirty="0" smtClean="0"/>
              <a:t>Czy to są studia licencjackie, inżynierskie czy magisterskie?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Is it </a:t>
            </a:r>
            <a:r>
              <a:rPr lang="en-US" sz="2400" i="1" dirty="0" smtClean="0">
                <a:solidFill>
                  <a:srgbClr val="0070C0"/>
                </a:solidFill>
              </a:rPr>
              <a:t>bachelor's</a:t>
            </a:r>
            <a:r>
              <a:rPr lang="en-US" sz="2400" i="1" dirty="0">
                <a:solidFill>
                  <a:srgbClr val="0070C0"/>
                </a:solidFill>
              </a:rPr>
              <a:t>, engineering or master's </a:t>
            </a:r>
            <a:r>
              <a:rPr lang="pl-PL" sz="2400" i="1" dirty="0" err="1" smtClean="0">
                <a:solidFill>
                  <a:srgbClr val="0070C0"/>
                </a:solidFill>
              </a:rPr>
              <a:t>studies</a:t>
            </a:r>
            <a:r>
              <a:rPr lang="en-US" sz="2400" i="1" dirty="0" smtClean="0">
                <a:solidFill>
                  <a:srgbClr val="0070C0"/>
                </a:solidFill>
              </a:rPr>
              <a:t>?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 smtClean="0"/>
          </a:p>
          <a:p>
            <a:pPr marL="0" indent="0">
              <a:buNone/>
            </a:pPr>
            <a:r>
              <a:rPr lang="pl-PL" sz="3200" b="1" dirty="0" smtClean="0"/>
              <a:t>To są studia </a:t>
            </a:r>
            <a:r>
              <a:rPr lang="en-US" sz="2400" i="1" dirty="0">
                <a:solidFill>
                  <a:srgbClr val="0070C0"/>
                </a:solidFill>
              </a:rPr>
              <a:t>These are 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lvl="1"/>
            <a:r>
              <a:rPr lang="pl-PL" sz="3200" dirty="0" smtClean="0"/>
              <a:t>licencjackie</a:t>
            </a:r>
            <a:r>
              <a:rPr lang="pl-PL" sz="2800" dirty="0" smtClean="0"/>
              <a:t> </a:t>
            </a:r>
            <a:r>
              <a:rPr lang="en-US" i="1" dirty="0">
                <a:solidFill>
                  <a:srgbClr val="0070C0"/>
                </a:solidFill>
              </a:rPr>
              <a:t>bachelor's </a:t>
            </a:r>
            <a:r>
              <a:rPr lang="pl-PL" i="1" dirty="0" smtClean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studies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endParaRPr lang="pl-PL" i="1" dirty="0" smtClean="0">
              <a:solidFill>
                <a:srgbClr val="0070C0"/>
              </a:solidFill>
            </a:endParaRPr>
          </a:p>
          <a:p>
            <a:pPr lvl="1"/>
            <a:r>
              <a:rPr lang="pl-PL" sz="3200" dirty="0" smtClean="0"/>
              <a:t>inżynierskie </a:t>
            </a:r>
            <a:r>
              <a:rPr lang="en-US" i="1" dirty="0">
                <a:solidFill>
                  <a:srgbClr val="0070C0"/>
                </a:solidFill>
              </a:rPr>
              <a:t>engineering</a:t>
            </a:r>
            <a:r>
              <a:rPr lang="pl-PL" i="1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studies</a:t>
            </a:r>
            <a:r>
              <a:rPr lang="pl-PL" i="1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pl-PL" sz="3200" dirty="0" smtClean="0"/>
              <a:t>magisterskie </a:t>
            </a:r>
            <a:r>
              <a:rPr lang="en-US" i="1" dirty="0" smtClean="0">
                <a:solidFill>
                  <a:srgbClr val="0070C0"/>
                </a:solidFill>
              </a:rPr>
              <a:t>master's </a:t>
            </a:r>
            <a:r>
              <a:rPr lang="en-US" i="1" dirty="0">
                <a:solidFill>
                  <a:srgbClr val="0070C0"/>
                </a:solidFill>
              </a:rPr>
              <a:t>studies</a:t>
            </a:r>
            <a:r>
              <a:rPr lang="pl-PL" i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8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9818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Kilka przydatnych słów na uniwersytecie 1</a:t>
            </a:r>
            <a:br>
              <a:rPr lang="pl-PL" b="1" dirty="0" smtClean="0"/>
            </a:br>
            <a:r>
              <a:rPr lang="en-US" sz="2400" i="1" dirty="0">
                <a:solidFill>
                  <a:srgbClr val="0070C0"/>
                </a:solidFill>
              </a:rPr>
              <a:t>Some useful words at university 1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b="1" dirty="0"/>
              <a:t>F</a:t>
            </a:r>
            <a:r>
              <a:rPr lang="pl-PL" sz="3200" b="1" dirty="0" smtClean="0"/>
              <a:t>ormy zajęć na uczelni: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Forms of classes at the university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600" b="1" dirty="0" smtClean="0">
                <a:solidFill>
                  <a:srgbClr val="C00000"/>
                </a:solidFill>
              </a:rPr>
              <a:t>wykład</a:t>
            </a:r>
            <a:r>
              <a:rPr lang="pl-PL" sz="3600" dirty="0" smtClean="0"/>
              <a:t> </a:t>
            </a:r>
            <a:r>
              <a:rPr lang="pl-PL" dirty="0" smtClean="0"/>
              <a:t>– wiedza teoretyczna, zajęcia prowadzone najczęściej dla całego roku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en-US" sz="2400" i="1" dirty="0" smtClean="0">
                <a:solidFill>
                  <a:srgbClr val="0070C0"/>
                </a:solidFill>
              </a:rPr>
              <a:t>lecture </a:t>
            </a:r>
            <a:r>
              <a:rPr lang="en-US" sz="2400" i="1" dirty="0">
                <a:solidFill>
                  <a:srgbClr val="0070C0"/>
                </a:solidFill>
              </a:rPr>
              <a:t>– theoretical knowledge, classes usually conducted for the whole year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600" b="1" dirty="0" smtClean="0">
                <a:solidFill>
                  <a:srgbClr val="C00000"/>
                </a:solidFill>
              </a:rPr>
              <a:t>ćwiczenia</a:t>
            </a:r>
            <a:r>
              <a:rPr lang="pl-PL" dirty="0" smtClean="0"/>
              <a:t> – wiedza praktyczna, zajęcia prowadzone w grupach  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</a:t>
            </a:r>
            <a:r>
              <a:rPr lang="en-US" sz="2400" i="1" dirty="0" smtClean="0">
                <a:solidFill>
                  <a:srgbClr val="0070C0"/>
                </a:solidFill>
              </a:rPr>
              <a:t>exercises </a:t>
            </a:r>
            <a:r>
              <a:rPr lang="en-US" sz="2400" i="1" dirty="0">
                <a:solidFill>
                  <a:srgbClr val="0070C0"/>
                </a:solidFill>
              </a:rPr>
              <a:t>– practical knowledge, classes conducted in groups</a:t>
            </a:r>
            <a:endParaRPr lang="pl-PL" sz="2400" i="1" dirty="0" smtClean="0">
              <a:solidFill>
                <a:srgbClr val="0070C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7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Kilka przydatnych słów na uniwersytecie </a:t>
            </a:r>
            <a:r>
              <a:rPr lang="pl-PL" b="1" dirty="0" smtClean="0"/>
              <a:t>2</a:t>
            </a:r>
            <a:r>
              <a:rPr lang="pl-PL" b="1" dirty="0"/>
              <a:t/>
            </a:r>
            <a:br>
              <a:rPr lang="pl-PL" b="1" dirty="0"/>
            </a:br>
            <a:r>
              <a:rPr lang="en-US" sz="2400" i="1" dirty="0">
                <a:solidFill>
                  <a:srgbClr val="0070C0"/>
                </a:solidFill>
              </a:rPr>
              <a:t>Some useful words at university </a:t>
            </a:r>
            <a:r>
              <a:rPr lang="pl-PL" sz="2400" i="1" dirty="0" smtClean="0">
                <a:solidFill>
                  <a:srgbClr val="0070C0"/>
                </a:solidFill>
              </a:rPr>
              <a:t>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600" b="1" dirty="0">
                <a:solidFill>
                  <a:srgbClr val="C00000"/>
                </a:solidFill>
              </a:rPr>
              <a:t>kolokwium </a:t>
            </a:r>
            <a:r>
              <a:rPr lang="pl-PL" dirty="0"/>
              <a:t>(potocznie: </a:t>
            </a:r>
            <a:r>
              <a:rPr lang="pl-PL" sz="3600" b="1" dirty="0"/>
              <a:t>kolos</a:t>
            </a:r>
            <a:r>
              <a:rPr lang="pl-PL" dirty="0" smtClean="0"/>
              <a:t>) – </a:t>
            </a:r>
            <a:r>
              <a:rPr lang="pl-PL" sz="3200" dirty="0" smtClean="0"/>
              <a:t>forma sprawdzenia wiedzy przyswojonej na danych wykładach i ćwiczeniach</a:t>
            </a:r>
            <a:endParaRPr lang="pl-PL" dirty="0" smtClean="0"/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</a:t>
            </a:r>
            <a:r>
              <a:rPr lang="pl-PL" sz="2400" i="1" dirty="0" err="1" smtClean="0">
                <a:solidFill>
                  <a:srgbClr val="0070C0"/>
                </a:solidFill>
              </a:rPr>
              <a:t>written</a:t>
            </a:r>
            <a:r>
              <a:rPr lang="pl-PL" sz="2400" i="1" dirty="0" smtClean="0">
                <a:solidFill>
                  <a:srgbClr val="0070C0"/>
                </a:solidFill>
              </a:rPr>
              <a:t> test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(colloquial: </a:t>
            </a:r>
            <a:r>
              <a:rPr lang="en-US" sz="2400" i="1" dirty="0" err="1">
                <a:solidFill>
                  <a:srgbClr val="0070C0"/>
                </a:solidFill>
              </a:rPr>
              <a:t>kolos</a:t>
            </a:r>
            <a:r>
              <a:rPr lang="en-US" sz="2400" i="1" dirty="0">
                <a:solidFill>
                  <a:srgbClr val="0070C0"/>
                </a:solidFill>
              </a:rPr>
              <a:t>) </a:t>
            </a:r>
            <a:r>
              <a:rPr lang="pl-PL" sz="2400" i="1" dirty="0" smtClean="0">
                <a:solidFill>
                  <a:srgbClr val="0070C0"/>
                </a:solidFill>
              </a:rPr>
              <a:t>–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a form of testing the knowledge acquired during given lectures and classes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600" b="1" dirty="0" smtClean="0">
                <a:solidFill>
                  <a:srgbClr val="C00000"/>
                </a:solidFill>
              </a:rPr>
              <a:t>egzamin</a:t>
            </a:r>
            <a:r>
              <a:rPr lang="pl-PL" dirty="0" smtClean="0"/>
              <a:t> – </a:t>
            </a:r>
            <a:r>
              <a:rPr lang="pl-PL" sz="3200" dirty="0" smtClean="0"/>
              <a:t>c</a:t>
            </a:r>
            <a:r>
              <a:rPr lang="pl-PL" sz="3200" dirty="0"/>
              <a:t>o to </a:t>
            </a:r>
            <a:r>
              <a:rPr lang="pl-PL" sz="3200" dirty="0" smtClean="0"/>
              <a:t>znaczy? chyba </a:t>
            </a:r>
            <a:r>
              <a:rPr lang="pl-PL" sz="3200" dirty="0"/>
              <a:t>nie trzeba tłumaczyć</a:t>
            </a:r>
            <a:r>
              <a:rPr lang="pl-PL" sz="3200" dirty="0" smtClean="0"/>
              <a:t>…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</a:t>
            </a:r>
            <a:r>
              <a:rPr lang="en-US" sz="2400" i="1" dirty="0" smtClean="0">
                <a:solidFill>
                  <a:srgbClr val="0070C0"/>
                </a:solidFill>
              </a:rPr>
              <a:t>exam </a:t>
            </a:r>
            <a:r>
              <a:rPr lang="en-US" sz="2400" i="1" dirty="0">
                <a:solidFill>
                  <a:srgbClr val="0070C0"/>
                </a:solidFill>
              </a:rPr>
              <a:t>– what does it mean? I guess there's no need to explain</a:t>
            </a:r>
            <a:r>
              <a:rPr lang="en-US" sz="2400" i="1" dirty="0" smtClean="0">
                <a:solidFill>
                  <a:srgbClr val="0070C0"/>
                </a:solidFill>
              </a:rPr>
              <a:t>...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541047" y="6432011"/>
            <a:ext cx="2184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8. Co studiujesz?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6233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657</Words>
  <Application>Microsoft Office PowerPoint</Application>
  <PresentationFormat>Panoramiczny</PresentationFormat>
  <Paragraphs>141</Paragraphs>
  <Slides>13</Slides>
  <Notes>0</Notes>
  <HiddenSlides>0</HiddenSlides>
  <MMClips>3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Motyw pakietu Office</vt:lpstr>
      <vt:lpstr>Lekcja 8. Co studiujesz?</vt:lpstr>
      <vt:lpstr>Spis treści Table of Contents</vt:lpstr>
      <vt:lpstr>Główne pytanie to… The main question is…</vt:lpstr>
      <vt:lpstr>Pytanie: Gdzie studiujesz? Question: Where do you study?</vt:lpstr>
      <vt:lpstr>Pytanie: Co studiujesz? Question: What do you study?</vt:lpstr>
      <vt:lpstr>Pytanie: Na którym roku? Question: What year?</vt:lpstr>
      <vt:lpstr>Pytanie: Jakie studia? Question: What kind of studies?</vt:lpstr>
      <vt:lpstr>Kilka przydatnych słów na uniwersytecie 1 Some useful words at university 1</vt:lpstr>
      <vt:lpstr>Kilka przydatnych słów na uniwersytecie 2 Some useful words at university 2</vt:lpstr>
      <vt:lpstr>Kilka przydatnych słów na uniwersytecie 3 Some useful words at university 3</vt:lpstr>
      <vt:lpstr>Kilka przydatnych słów na uniwersytecie 4 Some useful words at university 4</vt:lpstr>
      <vt:lpstr>Szybka powtórka Quick review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studiujesz?   Lekcja 8.</dc:title>
  <dc:creator>HP</dc:creator>
  <cp:lastModifiedBy>HP</cp:lastModifiedBy>
  <cp:revision>39</cp:revision>
  <dcterms:created xsi:type="dcterms:W3CDTF">2023-12-08T12:47:36Z</dcterms:created>
  <dcterms:modified xsi:type="dcterms:W3CDTF">2023-12-14T21:22:53Z</dcterms:modified>
</cp:coreProperties>
</file>