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2" r:id="rId3"/>
    <p:sldId id="260" r:id="rId4"/>
    <p:sldId id="261" r:id="rId5"/>
    <p:sldId id="269" r:id="rId6"/>
    <p:sldId id="264" r:id="rId7"/>
    <p:sldId id="270" r:id="rId8"/>
    <p:sldId id="263" r:id="rId9"/>
    <p:sldId id="266" r:id="rId10"/>
    <p:sldId id="259" r:id="rId11"/>
    <p:sldId id="273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C8AB-520C-40CF-8695-893E0EC16D5D}" type="datetimeFigureOut">
              <a:rPr lang="pl-PL" smtClean="0"/>
              <a:t>14.12.2023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7C2E-406E-4800-A553-1C83D1D18A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9544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C8AB-520C-40CF-8695-893E0EC16D5D}" type="datetimeFigureOut">
              <a:rPr lang="pl-PL" smtClean="0"/>
              <a:t>14.12.2023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7C2E-406E-4800-A553-1C83D1D18A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4281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C8AB-520C-40CF-8695-893E0EC16D5D}" type="datetimeFigureOut">
              <a:rPr lang="pl-PL" smtClean="0"/>
              <a:t>14.12.2023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7C2E-406E-4800-A553-1C83D1D18A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1811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C8AB-520C-40CF-8695-893E0EC16D5D}" type="datetimeFigureOut">
              <a:rPr lang="pl-PL" smtClean="0"/>
              <a:t>14.12.2023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7C2E-406E-4800-A553-1C83D1D18A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8843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C8AB-520C-40CF-8695-893E0EC16D5D}" type="datetimeFigureOut">
              <a:rPr lang="pl-PL" smtClean="0"/>
              <a:t>14.12.2023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7C2E-406E-4800-A553-1C83D1D18A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2630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C8AB-520C-40CF-8695-893E0EC16D5D}" type="datetimeFigureOut">
              <a:rPr lang="pl-PL" smtClean="0"/>
              <a:t>14.12.2023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7C2E-406E-4800-A553-1C83D1D18A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9620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C8AB-520C-40CF-8695-893E0EC16D5D}" type="datetimeFigureOut">
              <a:rPr lang="pl-PL" smtClean="0"/>
              <a:t>14.12.2023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7C2E-406E-4800-A553-1C83D1D18A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3667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C8AB-520C-40CF-8695-893E0EC16D5D}" type="datetimeFigureOut">
              <a:rPr lang="pl-PL" smtClean="0"/>
              <a:t>14.12.2023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7C2E-406E-4800-A553-1C83D1D18A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7219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C8AB-520C-40CF-8695-893E0EC16D5D}" type="datetimeFigureOut">
              <a:rPr lang="pl-PL" smtClean="0"/>
              <a:t>14.12.2023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7C2E-406E-4800-A553-1C83D1D18A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5884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C8AB-520C-40CF-8695-893E0EC16D5D}" type="datetimeFigureOut">
              <a:rPr lang="pl-PL" smtClean="0"/>
              <a:t>14.12.2023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7C2E-406E-4800-A553-1C83D1D18A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9726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C8AB-520C-40CF-8695-893E0EC16D5D}" type="datetimeFigureOut">
              <a:rPr lang="pl-PL" smtClean="0"/>
              <a:t>14.12.2023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7C2E-406E-4800-A553-1C83D1D18A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7937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DC8AB-520C-40CF-8695-893E0EC16D5D}" type="datetimeFigureOut">
              <a:rPr lang="pl-PL" smtClean="0"/>
              <a:t>14.12.2023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F7C2E-406E-4800-A553-1C83D1D18A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810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NUL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6.jpeg"/><Relationship Id="rId10" Type="http://schemas.openxmlformats.org/officeDocument/2006/relationships/image" Target="../media/image12.jpg"/><Relationship Id="rId4" Type="http://schemas.openxmlformats.org/officeDocument/2006/relationships/image" Target="../media/image3.jp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Lekcja 7.</a:t>
            </a:r>
            <a:br>
              <a:rPr lang="pl-PL" dirty="0" smtClean="0"/>
            </a:br>
            <a:r>
              <a:rPr lang="pl-PL" b="1" dirty="0" smtClean="0">
                <a:solidFill>
                  <a:srgbClr val="C00000"/>
                </a:solidFill>
              </a:rPr>
              <a:t>O mnie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i="1" dirty="0" err="1" smtClean="0">
                <a:solidFill>
                  <a:schemeClr val="accent1">
                    <a:lumMod val="75000"/>
                  </a:schemeClr>
                </a:solidFill>
              </a:rPr>
              <a:t>Lesson</a:t>
            </a:r>
            <a:r>
              <a:rPr lang="pl-PL" i="1" dirty="0" smtClean="0">
                <a:solidFill>
                  <a:schemeClr val="accent1">
                    <a:lumMod val="75000"/>
                  </a:schemeClr>
                </a:solidFill>
              </a:rPr>
              <a:t> 7.</a:t>
            </a:r>
          </a:p>
          <a:p>
            <a:r>
              <a:rPr lang="pl-PL" i="1" dirty="0" err="1" smtClean="0">
                <a:solidFill>
                  <a:schemeClr val="accent1">
                    <a:lumMod val="75000"/>
                  </a:schemeClr>
                </a:solidFill>
              </a:rPr>
              <a:t>About</a:t>
            </a:r>
            <a:r>
              <a:rPr lang="pl-PL" i="1" dirty="0" smtClean="0">
                <a:solidFill>
                  <a:schemeClr val="accent1">
                    <a:lumMod val="75000"/>
                  </a:schemeClr>
                </a:solidFill>
              </a:rPr>
              <a:t> me</a:t>
            </a:r>
            <a:endParaRPr lang="pl-PL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16FA19EB-7DF0-49BE-862C-C66D1E4771C1}"/>
              </a:ext>
            </a:extLst>
          </p:cNvPr>
          <p:cNvGrpSpPr/>
          <p:nvPr/>
        </p:nvGrpSpPr>
        <p:grpSpPr>
          <a:xfrm>
            <a:off x="647713" y="560439"/>
            <a:ext cx="1469844" cy="1312830"/>
            <a:chOff x="617204" y="568877"/>
            <a:chExt cx="1069974" cy="955675"/>
          </a:xfrm>
        </p:grpSpPr>
        <p:sp>
          <p:nvSpPr>
            <p:cNvPr id="5" name="Prostokąt 4">
              <a:extLst>
                <a:ext uri="{FF2B5EF4-FFF2-40B4-BE49-F238E27FC236}">
                  <a16:creationId xmlns:a16="http://schemas.microsoft.com/office/drawing/2014/main" id="{C1280639-C6BC-4507-87E7-72BF2F951552}"/>
                </a:ext>
              </a:extLst>
            </p:cNvPr>
            <p:cNvSpPr/>
            <p:nvPr/>
          </p:nvSpPr>
          <p:spPr>
            <a:xfrm>
              <a:off x="617204" y="568877"/>
              <a:ext cx="1069974" cy="955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71500" dist="279400" dir="1500000" sx="94000" sy="94000" algn="ctr" rotWithShape="0">
                <a:schemeClr val="accent1">
                  <a:lumMod val="75000"/>
                  <a:alpha val="1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pic>
          <p:nvPicPr>
            <p:cNvPr id="6" name="Obraz 5">
              <a:extLst>
                <a:ext uri="{FF2B5EF4-FFF2-40B4-BE49-F238E27FC236}">
                  <a16:creationId xmlns:a16="http://schemas.microsoft.com/office/drawing/2014/main" id="{0857B8E2-6594-486F-ABAA-BCB428D06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684838" y="569412"/>
              <a:ext cx="954605" cy="954604"/>
            </a:xfrm>
            <a:prstGeom prst="rect">
              <a:avLst/>
            </a:prstGeom>
          </p:spPr>
        </p:pic>
      </p:grpSp>
      <p:sp>
        <p:nvSpPr>
          <p:cNvPr id="7" name="Rectangle: Rounded Corners 41">
            <a:extLst>
              <a:ext uri="{FF2B5EF4-FFF2-40B4-BE49-F238E27FC236}">
                <a16:creationId xmlns:a16="http://schemas.microsoft.com/office/drawing/2014/main" id="{C598F511-91CC-9BB3-7B7C-4544B3E8DDE5}"/>
              </a:ext>
            </a:extLst>
          </p:cNvPr>
          <p:cNvSpPr/>
          <p:nvPr/>
        </p:nvSpPr>
        <p:spPr>
          <a:xfrm>
            <a:off x="7077456" y="794436"/>
            <a:ext cx="4191047" cy="30167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>
            <a:noFill/>
          </a:ln>
          <a:effectLst>
            <a:outerShdw blurRad="571500" dist="279400" dir="1500000" sx="98000" sy="98000" algn="ctr" rotWithShape="0">
              <a:srgbClr val="2F5597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D40F268B-7F62-2070-0AC1-6FE3629189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00163" y="860825"/>
            <a:ext cx="183008" cy="183008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E3113E6-6A18-4280-B9A1-588C97E1EC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2015" y="558904"/>
            <a:ext cx="3213230" cy="1314200"/>
          </a:xfrm>
          <a:prstGeom prst="rect">
            <a:avLst/>
          </a:prstGeom>
        </p:spPr>
      </p:pic>
      <p:sp>
        <p:nvSpPr>
          <p:cNvPr id="10" name="TextBox 42">
            <a:extLst>
              <a:ext uri="{FF2B5EF4-FFF2-40B4-BE49-F238E27FC236}">
                <a16:creationId xmlns:a16="http://schemas.microsoft.com/office/drawing/2014/main" id="{EED06717-E2F1-B62D-65AD-D688FF6AE469}"/>
              </a:ext>
            </a:extLst>
          </p:cNvPr>
          <p:cNvSpPr txBox="1"/>
          <p:nvPr/>
        </p:nvSpPr>
        <p:spPr>
          <a:xfrm>
            <a:off x="8967851" y="817503"/>
            <a:ext cx="24385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223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www.ubb.edu.pl/en</a:t>
            </a:r>
            <a:endParaRPr lang="en-ID" sz="1050" b="1" dirty="0">
              <a:solidFill>
                <a:srgbClr val="2239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564F0AFD-59CB-59DF-9C6C-57606344CB90}"/>
              </a:ext>
            </a:extLst>
          </p:cNvPr>
          <p:cNvSpPr/>
          <p:nvPr/>
        </p:nvSpPr>
        <p:spPr>
          <a:xfrm>
            <a:off x="11242608" y="804670"/>
            <a:ext cx="301679" cy="291445"/>
          </a:xfrm>
          <a:prstGeom prst="rect">
            <a:avLst/>
          </a:prstGeom>
          <a:solidFill>
            <a:srgbClr val="223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afika 7">
            <a:extLst>
              <a:ext uri="{FF2B5EF4-FFF2-40B4-BE49-F238E27FC236}">
                <a16:creationId xmlns:a16="http://schemas.microsoft.com/office/drawing/2014/main" id="{D40F268B-7F62-2070-0AC1-6FE3629189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00941" y="844132"/>
            <a:ext cx="183008" cy="183008"/>
          </a:xfrm>
          <a:prstGeom prst="rect">
            <a:avLst/>
          </a:prstGeom>
        </p:spPr>
      </p:pic>
      <p:pic>
        <p:nvPicPr>
          <p:cNvPr id="13" name="Obraz 12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115" y="4947686"/>
            <a:ext cx="5279673" cy="1599741"/>
          </a:xfrm>
          <a:prstGeom prst="rect">
            <a:avLst/>
          </a:prstGeom>
        </p:spPr>
      </p:pic>
      <p:sp>
        <p:nvSpPr>
          <p:cNvPr id="14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-20739" y="6244606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974" y="2400300"/>
            <a:ext cx="3185026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76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Szybka powtórka</a:t>
            </a:r>
            <a:r>
              <a:rPr lang="pl-PL" b="1" dirty="0">
                <a:solidFill>
                  <a:srgbClr val="C00000"/>
                </a:solidFill>
              </a:rPr>
              <a:t/>
            </a:r>
            <a:br>
              <a:rPr lang="pl-PL" b="1" dirty="0">
                <a:solidFill>
                  <a:srgbClr val="C00000"/>
                </a:solidFill>
              </a:rPr>
            </a:br>
            <a:r>
              <a:rPr lang="pl-PL" sz="2400" i="1" dirty="0" err="1">
                <a:solidFill>
                  <a:srgbClr val="0070C0"/>
                </a:solidFill>
              </a:rPr>
              <a:t>Quick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  <a:r>
              <a:rPr lang="pl-PL" sz="2400" i="1" dirty="0" err="1">
                <a:solidFill>
                  <a:srgbClr val="0070C0"/>
                </a:solidFill>
              </a:rPr>
              <a:t>review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sz="3200" dirty="0" smtClean="0"/>
              <a:t>Skąd jesteś? </a:t>
            </a:r>
          </a:p>
          <a:p>
            <a:pPr marL="0" indent="0">
              <a:buNone/>
            </a:pPr>
            <a:r>
              <a:rPr lang="pl-PL" sz="3200" dirty="0" smtClean="0"/>
              <a:t>Jestem z…</a:t>
            </a:r>
          </a:p>
          <a:p>
            <a:r>
              <a:rPr lang="pl-PL" sz="3200" dirty="0" smtClean="0"/>
              <a:t>Ile masz lat? </a:t>
            </a:r>
          </a:p>
          <a:p>
            <a:pPr marL="0" indent="0">
              <a:buNone/>
            </a:pPr>
            <a:r>
              <a:rPr lang="pl-PL" sz="3200" dirty="0" smtClean="0"/>
              <a:t>Mam… </a:t>
            </a:r>
          </a:p>
          <a:p>
            <a:r>
              <a:rPr lang="pl-PL" sz="3200" dirty="0" smtClean="0"/>
              <a:t>Czy mówisz po polsku? </a:t>
            </a:r>
          </a:p>
          <a:p>
            <a:pPr marL="0" indent="0">
              <a:buNone/>
            </a:pPr>
            <a:r>
              <a:rPr lang="pl-PL" sz="3200" dirty="0" smtClean="0"/>
              <a:t>Nie mówię po polsku, ale mówię po angielsku. </a:t>
            </a:r>
            <a:endParaRPr lang="pl-PL" sz="3200" dirty="0"/>
          </a:p>
          <a:p>
            <a:r>
              <a:rPr lang="pl-PL" sz="3200" dirty="0" smtClean="0"/>
              <a:t>Czym się interesujesz?</a:t>
            </a:r>
          </a:p>
          <a:p>
            <a:pPr marL="0" indent="0">
              <a:buNone/>
            </a:pPr>
            <a:r>
              <a:rPr lang="pl-PL" sz="3200" dirty="0" smtClean="0"/>
              <a:t>Moje hobby to… 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5" name="Obraz 4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6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9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822400" y="6427856"/>
            <a:ext cx="2184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7. O mnie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609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974" y="2400300"/>
            <a:ext cx="3185026" cy="4457700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l-PL" sz="4000" b="1" dirty="0" smtClean="0"/>
          </a:p>
          <a:p>
            <a:pPr marL="0" indent="0" algn="ctr">
              <a:buNone/>
            </a:pPr>
            <a:r>
              <a:rPr lang="pl-PL" sz="4000" b="1" dirty="0" smtClean="0"/>
              <a:t>Dziękuję za wspólną lekcję!</a:t>
            </a:r>
          </a:p>
          <a:p>
            <a:pPr marL="0" indent="0" algn="ctr">
              <a:buNone/>
            </a:pPr>
            <a:r>
              <a:rPr lang="en-US" sz="2400" i="1" dirty="0">
                <a:solidFill>
                  <a:srgbClr val="0070C0"/>
                </a:solidFill>
              </a:rPr>
              <a:t>Thank you for the lesson together</a:t>
            </a:r>
            <a:r>
              <a:rPr lang="en-US" sz="2400" i="1" dirty="0" smtClean="0">
                <a:solidFill>
                  <a:srgbClr val="0070C0"/>
                </a:solidFill>
              </a:rPr>
              <a:t>!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pl-PL" sz="2400" i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pl-PL" sz="3200" b="1" dirty="0" smtClean="0"/>
          </a:p>
          <a:p>
            <a:pPr marL="0" indent="0" algn="ctr">
              <a:buNone/>
            </a:pPr>
            <a:r>
              <a:rPr lang="pl-PL" sz="2000" dirty="0" smtClean="0"/>
              <a:t>Wszystkie zdjęcia i ilustracje </a:t>
            </a:r>
            <a:r>
              <a:rPr lang="pl-PL" sz="2000" dirty="0"/>
              <a:t>pochodzą z &lt;a </a:t>
            </a:r>
            <a:r>
              <a:rPr lang="pl-PL" sz="2000" dirty="0" err="1"/>
              <a:t>href</a:t>
            </a:r>
            <a:r>
              <a:rPr lang="pl-PL" sz="2000" dirty="0"/>
              <a:t>="http://www.freepik.com</a:t>
            </a:r>
            <a:r>
              <a:rPr lang="pl-PL" sz="2000" dirty="0" smtClean="0"/>
              <a:t>"&gt;. </a:t>
            </a:r>
            <a:endParaRPr lang="pl-PL" sz="2000" dirty="0"/>
          </a:p>
          <a:p>
            <a:pPr marL="0" indent="0" algn="ctr">
              <a:buNone/>
            </a:pPr>
            <a:r>
              <a:rPr lang="pl-PL" sz="2000" dirty="0" smtClean="0"/>
              <a:t>Dokładny spis dostępny jest </a:t>
            </a:r>
            <a:r>
              <a:rPr lang="pl-PL" sz="2000" dirty="0"/>
              <a:t>na stronie: </a:t>
            </a:r>
            <a:r>
              <a:rPr lang="pl-PL" sz="2000" dirty="0" smtClean="0"/>
              <a:t>www.ubb.edu.pl/en.</a:t>
            </a:r>
          </a:p>
          <a:p>
            <a:pPr marL="0" indent="0" algn="ctr">
              <a:buNone/>
            </a:pPr>
            <a:r>
              <a:rPr lang="pl-PL" sz="1600" i="1" dirty="0" err="1" smtClean="0">
                <a:solidFill>
                  <a:srgbClr val="0070C0"/>
                </a:solidFill>
              </a:rPr>
              <a:t>All</a:t>
            </a:r>
            <a:r>
              <a:rPr lang="pl-PL" sz="1600" i="1" dirty="0" smtClean="0">
                <a:solidFill>
                  <a:srgbClr val="0070C0"/>
                </a:solidFill>
              </a:rPr>
              <a:t> </a:t>
            </a:r>
            <a:r>
              <a:rPr lang="pl-PL" sz="1600" i="1" dirty="0" err="1" smtClean="0">
                <a:solidFill>
                  <a:srgbClr val="0070C0"/>
                </a:solidFill>
              </a:rPr>
              <a:t>pictures</a:t>
            </a:r>
            <a:r>
              <a:rPr lang="pl-PL" sz="1600" i="1" dirty="0" smtClean="0">
                <a:solidFill>
                  <a:srgbClr val="0070C0"/>
                </a:solidFill>
              </a:rPr>
              <a:t> </a:t>
            </a:r>
            <a:r>
              <a:rPr lang="pl-PL" sz="1600" i="1" dirty="0">
                <a:solidFill>
                  <a:srgbClr val="0070C0"/>
                </a:solidFill>
              </a:rPr>
              <a:t>and </a:t>
            </a:r>
            <a:r>
              <a:rPr lang="pl-PL" sz="1600" i="1" dirty="0" err="1" smtClean="0">
                <a:solidFill>
                  <a:srgbClr val="0070C0"/>
                </a:solidFill>
              </a:rPr>
              <a:t>illustrations</a:t>
            </a:r>
            <a:r>
              <a:rPr lang="pl-PL" sz="1600" i="1" dirty="0" smtClean="0">
                <a:solidFill>
                  <a:srgbClr val="0070C0"/>
                </a:solidFill>
              </a:rPr>
              <a:t> </a:t>
            </a:r>
            <a:r>
              <a:rPr lang="pl-PL" sz="1600" i="1" dirty="0" err="1" smtClean="0">
                <a:solidFill>
                  <a:srgbClr val="0070C0"/>
                </a:solidFill>
              </a:rPr>
              <a:t>come</a:t>
            </a:r>
            <a:r>
              <a:rPr lang="pl-PL" sz="1600" i="1" dirty="0" smtClean="0">
                <a:solidFill>
                  <a:srgbClr val="0070C0"/>
                </a:solidFill>
              </a:rPr>
              <a:t> from &lt;a </a:t>
            </a:r>
            <a:r>
              <a:rPr lang="pl-PL" sz="1600" i="1" dirty="0" err="1">
                <a:solidFill>
                  <a:srgbClr val="0070C0"/>
                </a:solidFill>
              </a:rPr>
              <a:t>href</a:t>
            </a:r>
            <a:r>
              <a:rPr lang="pl-PL" sz="1600" i="1" dirty="0">
                <a:solidFill>
                  <a:srgbClr val="0070C0"/>
                </a:solidFill>
              </a:rPr>
              <a:t>="http://www.freepik.com</a:t>
            </a:r>
            <a:r>
              <a:rPr lang="pl-PL" sz="1600" i="1" dirty="0" smtClean="0">
                <a:solidFill>
                  <a:srgbClr val="0070C0"/>
                </a:solidFill>
              </a:rPr>
              <a:t>"&gt;.</a:t>
            </a:r>
          </a:p>
          <a:p>
            <a:pPr marL="0" indent="0" algn="ctr">
              <a:buNone/>
            </a:pPr>
            <a:r>
              <a:rPr lang="pl-PL" sz="1600" i="1" dirty="0" smtClean="0">
                <a:solidFill>
                  <a:srgbClr val="0070C0"/>
                </a:solidFill>
              </a:rPr>
              <a:t> </a:t>
            </a:r>
            <a:r>
              <a:rPr lang="pl-PL" sz="1600" i="1" dirty="0">
                <a:solidFill>
                  <a:srgbClr val="0070C0"/>
                </a:solidFill>
              </a:rPr>
              <a:t>T</a:t>
            </a:r>
            <a:r>
              <a:rPr lang="pl-PL" sz="1600" i="1" dirty="0" smtClean="0">
                <a:solidFill>
                  <a:srgbClr val="0070C0"/>
                </a:solidFill>
              </a:rPr>
              <a:t>he </a:t>
            </a:r>
            <a:r>
              <a:rPr lang="pl-PL" sz="1600" i="1" dirty="0" err="1" smtClean="0">
                <a:solidFill>
                  <a:srgbClr val="0070C0"/>
                </a:solidFill>
              </a:rPr>
              <a:t>detailed</a:t>
            </a:r>
            <a:r>
              <a:rPr lang="pl-PL" sz="1600" i="1" dirty="0" smtClean="0">
                <a:solidFill>
                  <a:srgbClr val="0070C0"/>
                </a:solidFill>
              </a:rPr>
              <a:t> </a:t>
            </a:r>
            <a:r>
              <a:rPr lang="en-US" sz="1600" i="1" dirty="0" smtClean="0">
                <a:solidFill>
                  <a:srgbClr val="0070C0"/>
                </a:solidFill>
              </a:rPr>
              <a:t>list </a:t>
            </a:r>
            <a:r>
              <a:rPr lang="en-US" sz="1600" i="1" dirty="0">
                <a:solidFill>
                  <a:srgbClr val="0070C0"/>
                </a:solidFill>
              </a:rPr>
              <a:t>available on the </a:t>
            </a:r>
            <a:r>
              <a:rPr lang="en-US" sz="1600" i="1" dirty="0" smtClean="0">
                <a:solidFill>
                  <a:srgbClr val="0070C0"/>
                </a:solidFill>
              </a:rPr>
              <a:t>website</a:t>
            </a:r>
            <a:r>
              <a:rPr lang="pl-PL" sz="1600" i="1" dirty="0" smtClean="0">
                <a:solidFill>
                  <a:srgbClr val="0070C0"/>
                </a:solidFill>
              </a:rPr>
              <a:t>: www.ubb.edu.pl/en.</a:t>
            </a:r>
            <a:endParaRPr lang="pl-PL" sz="1600" i="1" dirty="0">
              <a:solidFill>
                <a:srgbClr val="0070C0"/>
              </a:solidFill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435366" y="411378"/>
            <a:ext cx="963109" cy="963109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9465" y="411378"/>
            <a:ext cx="2309200" cy="94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158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Spis treści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400" i="1" dirty="0" err="1">
                <a:solidFill>
                  <a:srgbClr val="0070C0"/>
                </a:solidFill>
              </a:rPr>
              <a:t>Table</a:t>
            </a:r>
            <a:r>
              <a:rPr lang="pl-PL" sz="2400" i="1" dirty="0">
                <a:solidFill>
                  <a:srgbClr val="0070C0"/>
                </a:solidFill>
              </a:rPr>
              <a:t> of </a:t>
            </a:r>
            <a:r>
              <a:rPr lang="pl-PL" sz="2400" i="1" dirty="0" err="1">
                <a:solidFill>
                  <a:srgbClr val="0070C0"/>
                </a:solidFill>
              </a:rPr>
              <a:t>Contents</a:t>
            </a:r>
            <a:endParaRPr lang="pl-PL" sz="2400" i="1" dirty="0">
              <a:solidFill>
                <a:srgbClr val="0070C0"/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1982586"/>
            <a:ext cx="5157787" cy="3979175"/>
          </a:xfrm>
        </p:spPr>
        <p:txBody>
          <a:bodyPr>
            <a:normAutofit fontScale="92500" lnSpcReduction="20000"/>
          </a:bodyPr>
          <a:lstStyle/>
          <a:p>
            <a:r>
              <a:rPr lang="pl-PL" sz="3600" dirty="0" smtClean="0"/>
              <a:t>skąd?</a:t>
            </a:r>
          </a:p>
          <a:p>
            <a:pPr marL="0" indent="0">
              <a:buNone/>
            </a:pPr>
            <a:r>
              <a:rPr lang="pl-PL" sz="2400" i="1" dirty="0" smtClean="0">
                <a:solidFill>
                  <a:srgbClr val="0070C0"/>
                </a:solidFill>
              </a:rPr>
              <a:t>   </a:t>
            </a:r>
            <a:r>
              <a:rPr lang="pl-PL" sz="2400" i="1" dirty="0" err="1" smtClean="0">
                <a:solidFill>
                  <a:srgbClr val="0070C0"/>
                </a:solidFill>
              </a:rPr>
              <a:t>where</a:t>
            </a:r>
            <a:r>
              <a:rPr lang="pl-PL" sz="2400" i="1" dirty="0" smtClean="0">
                <a:solidFill>
                  <a:srgbClr val="0070C0"/>
                </a:solidFill>
              </a:rPr>
              <a:t> from?</a:t>
            </a:r>
          </a:p>
          <a:p>
            <a:r>
              <a:rPr lang="pl-PL" sz="3600" dirty="0" smtClean="0"/>
              <a:t>języki obce?</a:t>
            </a:r>
          </a:p>
          <a:p>
            <a:pPr marL="0" indent="0">
              <a:buNone/>
            </a:pPr>
            <a:r>
              <a:rPr lang="pl-PL" sz="2400" i="1" dirty="0" smtClean="0">
                <a:solidFill>
                  <a:srgbClr val="0070C0"/>
                </a:solidFill>
              </a:rPr>
              <a:t>   </a:t>
            </a:r>
            <a:r>
              <a:rPr lang="pl-PL" sz="2400" i="1" dirty="0" err="1" smtClean="0">
                <a:solidFill>
                  <a:srgbClr val="0070C0"/>
                </a:solidFill>
              </a:rPr>
              <a:t>foreign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languages</a:t>
            </a:r>
            <a:r>
              <a:rPr lang="pl-PL" sz="2400" i="1" dirty="0" smtClean="0">
                <a:solidFill>
                  <a:srgbClr val="0070C0"/>
                </a:solidFill>
              </a:rPr>
              <a:t>?</a:t>
            </a:r>
            <a:endParaRPr lang="pl-PL" sz="2400" i="1" dirty="0">
              <a:solidFill>
                <a:srgbClr val="0070C0"/>
              </a:solidFill>
            </a:endParaRPr>
          </a:p>
          <a:p>
            <a:r>
              <a:rPr lang="pl-PL" sz="3600" dirty="0" smtClean="0"/>
              <a:t>wiek?</a:t>
            </a:r>
          </a:p>
          <a:p>
            <a:pPr marL="0" indent="0">
              <a:buNone/>
            </a:pPr>
            <a:r>
              <a:rPr lang="pl-PL" sz="2600" dirty="0" smtClean="0">
                <a:solidFill>
                  <a:srgbClr val="0070C0"/>
                </a:solidFill>
              </a:rPr>
              <a:t>    </a:t>
            </a:r>
            <a:r>
              <a:rPr lang="pl-PL" sz="2600" dirty="0" err="1" smtClean="0">
                <a:solidFill>
                  <a:srgbClr val="0070C0"/>
                </a:solidFill>
              </a:rPr>
              <a:t>age</a:t>
            </a:r>
            <a:r>
              <a:rPr lang="pl-PL" sz="2600" dirty="0" smtClean="0">
                <a:solidFill>
                  <a:srgbClr val="0070C0"/>
                </a:solidFill>
              </a:rPr>
              <a:t>?</a:t>
            </a:r>
          </a:p>
          <a:p>
            <a:r>
              <a:rPr lang="pl-PL" sz="3500" dirty="0" smtClean="0"/>
              <a:t>rodzeństwo?</a:t>
            </a:r>
            <a:endParaRPr lang="pl-PL" sz="3500" dirty="0" smtClean="0"/>
          </a:p>
          <a:p>
            <a:pPr marL="0" indent="0">
              <a:buNone/>
            </a:pPr>
            <a:r>
              <a:rPr lang="pl-PL" sz="2400" i="1" dirty="0" smtClean="0">
                <a:solidFill>
                  <a:srgbClr val="0070C0"/>
                </a:solidFill>
              </a:rPr>
              <a:t>    </a:t>
            </a:r>
            <a:r>
              <a:rPr lang="pl-PL" sz="2400" i="1" dirty="0" err="1" smtClean="0">
                <a:solidFill>
                  <a:srgbClr val="0070C0"/>
                </a:solidFill>
              </a:rPr>
              <a:t>siblings</a:t>
            </a:r>
            <a:r>
              <a:rPr lang="pl-PL" sz="2400" i="1" dirty="0" smtClean="0">
                <a:solidFill>
                  <a:srgbClr val="0070C0"/>
                </a:solidFill>
              </a:rPr>
              <a:t>?</a:t>
            </a:r>
          </a:p>
          <a:p>
            <a:r>
              <a:rPr lang="pl-PL" sz="3500" dirty="0" smtClean="0"/>
              <a:t>hobby?</a:t>
            </a:r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13" name="Obraz 12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14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0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822400" y="6427856"/>
            <a:ext cx="2184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7. O mnie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766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Pytanie: </a:t>
            </a:r>
            <a:r>
              <a:rPr lang="pl-PL" b="1" dirty="0" smtClean="0">
                <a:solidFill>
                  <a:srgbClr val="C00000"/>
                </a:solidFill>
              </a:rPr>
              <a:t>Skąd</a:t>
            </a:r>
            <a:r>
              <a:rPr lang="pl-PL" b="1" dirty="0">
                <a:solidFill>
                  <a:srgbClr val="C00000"/>
                </a:solidFill>
              </a:rPr>
              <a:t>…?</a:t>
            </a:r>
            <a:r>
              <a:rPr lang="pl-PL" dirty="0"/>
              <a:t/>
            </a:r>
            <a:br>
              <a:rPr lang="pl-PL" dirty="0"/>
            </a:br>
            <a:r>
              <a:rPr lang="pl-PL" sz="2400" i="1" dirty="0" err="1">
                <a:solidFill>
                  <a:srgbClr val="0070C0"/>
                </a:solidFill>
              </a:rPr>
              <a:t>Question</a:t>
            </a:r>
            <a:r>
              <a:rPr lang="pl-PL" sz="2400" i="1" dirty="0">
                <a:solidFill>
                  <a:srgbClr val="0070C0"/>
                </a:solidFill>
              </a:rPr>
              <a:t>: </a:t>
            </a:r>
            <a:r>
              <a:rPr lang="pl-PL" sz="2400" i="1" dirty="0" err="1">
                <a:solidFill>
                  <a:srgbClr val="0070C0"/>
                </a:solidFill>
              </a:rPr>
              <a:t>Where</a:t>
            </a:r>
            <a:r>
              <a:rPr lang="pl-PL" sz="2400" i="1" dirty="0">
                <a:solidFill>
                  <a:srgbClr val="0070C0"/>
                </a:solidFill>
              </a:rPr>
              <a:t> from...?</a:t>
            </a:r>
            <a:endParaRPr lang="pl-PL" i="1" dirty="0">
              <a:solidFill>
                <a:srgbClr val="0070C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oficjalnie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1073394"/>
          </a:xfrm>
        </p:spPr>
        <p:txBody>
          <a:bodyPr>
            <a:normAutofit/>
          </a:bodyPr>
          <a:lstStyle/>
          <a:p>
            <a:r>
              <a:rPr lang="pl-PL" sz="3600" dirty="0" smtClean="0"/>
              <a:t>Skąd pani/pan pochodzi?</a:t>
            </a:r>
          </a:p>
          <a:p>
            <a:pPr marL="0" indent="0">
              <a:buNone/>
            </a:pPr>
            <a:r>
              <a:rPr lang="pl-PL" sz="2400" i="1" dirty="0" err="1">
                <a:solidFill>
                  <a:srgbClr val="0070C0"/>
                </a:solidFill>
              </a:rPr>
              <a:t>Where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  <a:r>
              <a:rPr lang="pl-PL" sz="2400" i="1" dirty="0" err="1">
                <a:solidFill>
                  <a:srgbClr val="0070C0"/>
                </a:solidFill>
              </a:rPr>
              <a:t>are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  <a:r>
              <a:rPr lang="pl-PL" sz="2400" i="1" dirty="0" err="1">
                <a:solidFill>
                  <a:srgbClr val="0070C0"/>
                </a:solidFill>
              </a:rPr>
              <a:t>you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  <a:r>
              <a:rPr lang="pl-PL" sz="2400" i="1" dirty="0" smtClean="0">
                <a:solidFill>
                  <a:srgbClr val="0070C0"/>
                </a:solidFill>
              </a:rPr>
              <a:t>from, </a:t>
            </a:r>
            <a:r>
              <a:rPr lang="pl-PL" sz="2400" i="1" dirty="0" err="1" smtClean="0">
                <a:solidFill>
                  <a:srgbClr val="0070C0"/>
                </a:solidFill>
              </a:rPr>
              <a:t>madam</a:t>
            </a:r>
            <a:r>
              <a:rPr lang="pl-PL" sz="2400" i="1" dirty="0" smtClean="0">
                <a:solidFill>
                  <a:srgbClr val="0070C0"/>
                </a:solidFill>
              </a:rPr>
              <a:t>, sir?</a:t>
            </a:r>
            <a:endParaRPr lang="pl-PL" sz="2400" i="1" dirty="0">
              <a:solidFill>
                <a:srgbClr val="0070C0"/>
              </a:solidFill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nieoficjalnie 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950302"/>
          </a:xfrm>
        </p:spPr>
        <p:txBody>
          <a:bodyPr>
            <a:normAutofit fontScale="92500" lnSpcReduction="10000"/>
          </a:bodyPr>
          <a:lstStyle/>
          <a:p>
            <a:r>
              <a:rPr lang="pl-PL" sz="3900" dirty="0" smtClean="0"/>
              <a:t>Skąd pochodzisz? </a:t>
            </a:r>
          </a:p>
          <a:p>
            <a:pPr marL="0" indent="0">
              <a:buNone/>
            </a:pPr>
            <a:r>
              <a:rPr lang="pl-PL" sz="2600" i="1" dirty="0" err="1">
                <a:solidFill>
                  <a:srgbClr val="0070C0"/>
                </a:solidFill>
              </a:rPr>
              <a:t>Where</a:t>
            </a:r>
            <a:r>
              <a:rPr lang="pl-PL" sz="2600" i="1" dirty="0">
                <a:solidFill>
                  <a:srgbClr val="0070C0"/>
                </a:solidFill>
              </a:rPr>
              <a:t> </a:t>
            </a:r>
            <a:r>
              <a:rPr lang="pl-PL" sz="2600" i="1" dirty="0" err="1">
                <a:solidFill>
                  <a:srgbClr val="0070C0"/>
                </a:solidFill>
              </a:rPr>
              <a:t>are</a:t>
            </a:r>
            <a:r>
              <a:rPr lang="pl-PL" sz="2600" i="1" dirty="0">
                <a:solidFill>
                  <a:srgbClr val="0070C0"/>
                </a:solidFill>
              </a:rPr>
              <a:t> </a:t>
            </a:r>
            <a:r>
              <a:rPr lang="pl-PL" sz="2600" i="1" dirty="0" err="1">
                <a:solidFill>
                  <a:srgbClr val="0070C0"/>
                </a:solidFill>
              </a:rPr>
              <a:t>you</a:t>
            </a:r>
            <a:r>
              <a:rPr lang="pl-PL" sz="2600" i="1" dirty="0">
                <a:solidFill>
                  <a:srgbClr val="0070C0"/>
                </a:solidFill>
              </a:rPr>
              <a:t> from, </a:t>
            </a:r>
            <a:r>
              <a:rPr lang="pl-PL" sz="2600" i="1" dirty="0" err="1">
                <a:solidFill>
                  <a:srgbClr val="0070C0"/>
                </a:solidFill>
              </a:rPr>
              <a:t>madam</a:t>
            </a:r>
            <a:r>
              <a:rPr lang="pl-PL" sz="2600" i="1" dirty="0">
                <a:solidFill>
                  <a:srgbClr val="0070C0"/>
                </a:solidFill>
              </a:rPr>
              <a:t>, sir</a:t>
            </a:r>
            <a:r>
              <a:rPr lang="pl-PL" sz="2600" i="1" dirty="0" smtClean="0">
                <a:solidFill>
                  <a:srgbClr val="0070C0"/>
                </a:solidFill>
              </a:rPr>
              <a:t>?</a:t>
            </a:r>
            <a:endParaRPr lang="pl-PL" sz="2600" i="1" dirty="0">
              <a:solidFill>
                <a:srgbClr val="0070C0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460744" y="3664325"/>
            <a:ext cx="889781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rgbClr val="C00000"/>
                </a:solidFill>
              </a:rPr>
              <a:t>Pochodzę: </a:t>
            </a:r>
            <a:r>
              <a:rPr lang="pl-PL" sz="2400" i="1" dirty="0" smtClean="0">
                <a:solidFill>
                  <a:srgbClr val="0070C0"/>
                </a:solidFill>
              </a:rPr>
              <a:t>I </a:t>
            </a:r>
            <a:r>
              <a:rPr lang="pl-PL" sz="2400" i="1" dirty="0" err="1" smtClean="0">
                <a:solidFill>
                  <a:srgbClr val="0070C0"/>
                </a:solidFill>
              </a:rPr>
              <a:t>come</a:t>
            </a:r>
            <a:r>
              <a:rPr lang="pl-PL" sz="2400" i="1" dirty="0" smtClean="0">
                <a:solidFill>
                  <a:srgbClr val="0070C0"/>
                </a:solidFill>
              </a:rPr>
              <a:t> from</a:t>
            </a:r>
            <a:endParaRPr lang="pl-PL" sz="3600" i="1" dirty="0" smtClean="0">
              <a:solidFill>
                <a:srgbClr val="0070C0"/>
              </a:solidFill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pl-PL" sz="2800" dirty="0" smtClean="0"/>
              <a:t> z Hiszpanii </a:t>
            </a:r>
            <a:r>
              <a:rPr lang="pl-PL" sz="2400" i="1" dirty="0" smtClean="0">
                <a:solidFill>
                  <a:srgbClr val="0070C0"/>
                </a:solidFill>
              </a:rPr>
              <a:t>from </a:t>
            </a:r>
            <a:r>
              <a:rPr lang="pl-PL" sz="2400" i="1" dirty="0" err="1" smtClean="0">
                <a:solidFill>
                  <a:srgbClr val="0070C0"/>
                </a:solidFill>
              </a:rPr>
              <a:t>Spain</a:t>
            </a:r>
            <a:endParaRPr lang="pl-PL" sz="2800" i="1" dirty="0" smtClean="0">
              <a:solidFill>
                <a:srgbClr val="0070C0"/>
              </a:solidFill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pl-PL" sz="2800" dirty="0" smtClean="0"/>
              <a:t>z Turcji </a:t>
            </a:r>
            <a:r>
              <a:rPr lang="pl-PL" sz="2400" i="1" dirty="0" smtClean="0">
                <a:solidFill>
                  <a:srgbClr val="0070C0"/>
                </a:solidFill>
              </a:rPr>
              <a:t>from Turkey</a:t>
            </a:r>
            <a:endParaRPr lang="pl-PL" sz="2800" i="1" dirty="0" smtClean="0">
              <a:solidFill>
                <a:srgbClr val="0070C0"/>
              </a:solidFill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pl-PL" sz="2800" dirty="0" smtClean="0"/>
              <a:t>z Ukrainy </a:t>
            </a:r>
            <a:r>
              <a:rPr lang="pl-PL" sz="2400" i="1" dirty="0" smtClean="0">
                <a:solidFill>
                  <a:srgbClr val="0070C0"/>
                </a:solidFill>
              </a:rPr>
              <a:t>from </a:t>
            </a:r>
            <a:r>
              <a:rPr lang="pl-PL" sz="2400" i="1" dirty="0" err="1" smtClean="0">
                <a:solidFill>
                  <a:srgbClr val="0070C0"/>
                </a:solidFill>
              </a:rPr>
              <a:t>Ukraine</a:t>
            </a:r>
            <a:endParaRPr lang="pl-PL" sz="2800" i="1" dirty="0" smtClean="0">
              <a:solidFill>
                <a:srgbClr val="0070C0"/>
              </a:solidFill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pl-PL" sz="2800" dirty="0" smtClean="0"/>
              <a:t>z Portugalii </a:t>
            </a:r>
            <a:r>
              <a:rPr lang="pl-PL" sz="2400" i="1" dirty="0" smtClean="0">
                <a:solidFill>
                  <a:srgbClr val="0070C0"/>
                </a:solidFill>
              </a:rPr>
              <a:t>from Portugal</a:t>
            </a:r>
            <a:endParaRPr lang="pl-PL" sz="2800" i="1" dirty="0" smtClean="0">
              <a:solidFill>
                <a:srgbClr val="0070C0"/>
              </a:solidFill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pl-PL" sz="2800" dirty="0" smtClean="0"/>
              <a:t>z Indii </a:t>
            </a:r>
            <a:r>
              <a:rPr lang="pl-PL" sz="2400" i="1" dirty="0" smtClean="0">
                <a:solidFill>
                  <a:srgbClr val="0070C0"/>
                </a:solidFill>
              </a:rPr>
              <a:t>from </a:t>
            </a:r>
            <a:r>
              <a:rPr lang="pl-PL" sz="2400" i="1" dirty="0" err="1" smtClean="0">
                <a:solidFill>
                  <a:srgbClr val="0070C0"/>
                </a:solidFill>
              </a:rPr>
              <a:t>India</a:t>
            </a:r>
            <a:endParaRPr lang="pl-PL" sz="2800" i="1" dirty="0">
              <a:solidFill>
                <a:srgbClr val="0070C0"/>
              </a:solidFill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9" name="Obraz 8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10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3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822400" y="6427856"/>
            <a:ext cx="2184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7. O mnie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39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Pytanie: </a:t>
            </a:r>
            <a:r>
              <a:rPr lang="pl-PL" b="1" dirty="0" smtClean="0">
                <a:solidFill>
                  <a:srgbClr val="C00000"/>
                </a:solidFill>
              </a:rPr>
              <a:t>Język</a:t>
            </a:r>
            <a:r>
              <a:rPr lang="pl-PL" b="1" dirty="0">
                <a:solidFill>
                  <a:srgbClr val="C00000"/>
                </a:solidFill>
              </a:rPr>
              <a:t>i obce…?</a:t>
            </a:r>
            <a:r>
              <a:rPr lang="pl-PL" dirty="0"/>
              <a:t/>
            </a:r>
            <a:br>
              <a:rPr lang="pl-PL" dirty="0"/>
            </a:br>
            <a:r>
              <a:rPr lang="pl-PL" sz="2400" i="1" dirty="0" err="1">
                <a:solidFill>
                  <a:srgbClr val="0070C0"/>
                </a:solidFill>
              </a:rPr>
              <a:t>Question</a:t>
            </a:r>
            <a:r>
              <a:rPr lang="pl-PL" sz="2400" i="1" dirty="0">
                <a:solidFill>
                  <a:srgbClr val="0070C0"/>
                </a:solidFill>
              </a:rPr>
              <a:t>: </a:t>
            </a:r>
            <a:r>
              <a:rPr lang="pl-PL" sz="2400" i="1" dirty="0" err="1">
                <a:solidFill>
                  <a:srgbClr val="0070C0"/>
                </a:solidFill>
              </a:rPr>
              <a:t>Foreign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  <a:r>
              <a:rPr lang="pl-PL" sz="2400" i="1" dirty="0" err="1">
                <a:solidFill>
                  <a:srgbClr val="0070C0"/>
                </a:solidFill>
              </a:rPr>
              <a:t>languages</a:t>
            </a:r>
            <a:r>
              <a:rPr lang="pl-PL" sz="2400" i="1" dirty="0" smtClean="0">
                <a:solidFill>
                  <a:srgbClr val="0070C0"/>
                </a:solidFill>
              </a:rPr>
              <a:t>…? </a:t>
            </a:r>
            <a:endParaRPr lang="pl-PL" i="1" dirty="0">
              <a:solidFill>
                <a:srgbClr val="0070C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oficjalnie 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762180" cy="1607427"/>
          </a:xfrm>
        </p:spPr>
        <p:txBody>
          <a:bodyPr>
            <a:normAutofit/>
          </a:bodyPr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Czy mówi pani/pan po polsku?</a:t>
            </a:r>
          </a:p>
          <a:p>
            <a:pPr marL="0" indent="0">
              <a:buNone/>
            </a:pPr>
            <a:r>
              <a:rPr lang="pl-PL" sz="2400" i="1" dirty="0" smtClean="0">
                <a:solidFill>
                  <a:srgbClr val="0070C0"/>
                </a:solidFill>
              </a:rPr>
              <a:t>Do </a:t>
            </a:r>
            <a:r>
              <a:rPr lang="pl-PL" sz="2400" i="1" dirty="0" err="1">
                <a:solidFill>
                  <a:srgbClr val="0070C0"/>
                </a:solidFill>
              </a:rPr>
              <a:t>you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  <a:r>
              <a:rPr lang="pl-PL" sz="2400" i="1" dirty="0" err="1">
                <a:solidFill>
                  <a:srgbClr val="0070C0"/>
                </a:solidFill>
              </a:rPr>
              <a:t>speak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Polish</a:t>
            </a:r>
            <a:r>
              <a:rPr lang="pl-PL" sz="2400" i="1" dirty="0" smtClean="0">
                <a:solidFill>
                  <a:srgbClr val="0070C0"/>
                </a:solidFill>
              </a:rPr>
              <a:t>, madame/sir?</a:t>
            </a:r>
            <a:endParaRPr lang="pl-PL" sz="2400" i="1" dirty="0">
              <a:solidFill>
                <a:srgbClr val="0070C0"/>
              </a:solidFill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778868" y="1681163"/>
            <a:ext cx="4576519" cy="823912"/>
          </a:xfrm>
        </p:spPr>
        <p:txBody>
          <a:bodyPr/>
          <a:lstStyle/>
          <a:p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nieoficjalnie 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778868" y="2505075"/>
            <a:ext cx="4879732" cy="1316038"/>
          </a:xfrm>
        </p:spPr>
        <p:txBody>
          <a:bodyPr>
            <a:normAutofit/>
          </a:bodyPr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Czy mówisz  po polsku?</a:t>
            </a:r>
          </a:p>
          <a:p>
            <a:pPr marL="0" indent="0">
              <a:buNone/>
            </a:pPr>
            <a:r>
              <a:rPr lang="pl-PL" sz="2400" i="1" dirty="0">
                <a:solidFill>
                  <a:srgbClr val="0070C0"/>
                </a:solidFill>
              </a:rPr>
              <a:t>Do </a:t>
            </a:r>
            <a:r>
              <a:rPr lang="pl-PL" sz="2400" i="1" dirty="0" err="1">
                <a:solidFill>
                  <a:srgbClr val="0070C0"/>
                </a:solidFill>
              </a:rPr>
              <a:t>you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  <a:r>
              <a:rPr lang="pl-PL" sz="2400" i="1" dirty="0" err="1">
                <a:solidFill>
                  <a:srgbClr val="0070C0"/>
                </a:solidFill>
              </a:rPr>
              <a:t>speak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Polish</a:t>
            </a:r>
            <a:r>
              <a:rPr lang="pl-PL" sz="2400" i="1" dirty="0" smtClean="0">
                <a:solidFill>
                  <a:srgbClr val="0070C0"/>
                </a:solidFill>
              </a:rPr>
              <a:t>?</a:t>
            </a:r>
            <a:endParaRPr lang="pl-PL" sz="2400" i="1" dirty="0">
              <a:solidFill>
                <a:srgbClr val="0070C0"/>
              </a:solidFill>
            </a:endParaRPr>
          </a:p>
          <a:p>
            <a:endParaRPr lang="pl-PL" sz="3200" b="1" dirty="0">
              <a:solidFill>
                <a:srgbClr val="C00000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4382964" y="3742787"/>
            <a:ext cx="47918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Tak</a:t>
            </a:r>
            <a:r>
              <a:rPr lang="pl-PL" sz="3200" dirty="0" smtClean="0"/>
              <a:t>, </a:t>
            </a:r>
            <a:r>
              <a:rPr lang="pl-PL" sz="3200" dirty="0" smtClean="0">
                <a:solidFill>
                  <a:srgbClr val="C00000"/>
                </a:solidFill>
              </a:rPr>
              <a:t>mówię</a:t>
            </a:r>
            <a:r>
              <a:rPr lang="pl-PL" sz="3200" dirty="0" smtClean="0"/>
              <a:t> </a:t>
            </a:r>
            <a:r>
              <a:rPr lang="pl-PL" sz="3200" dirty="0"/>
              <a:t>po </a:t>
            </a:r>
            <a:r>
              <a:rPr lang="pl-PL" sz="3200" dirty="0" smtClean="0"/>
              <a:t>polsku.</a:t>
            </a:r>
          </a:p>
          <a:p>
            <a:r>
              <a:rPr lang="pl-PL" sz="2400" i="1" dirty="0" err="1">
                <a:solidFill>
                  <a:srgbClr val="0070C0"/>
                </a:solidFill>
              </a:rPr>
              <a:t>Yes</a:t>
            </a:r>
            <a:r>
              <a:rPr lang="pl-PL" sz="2400" i="1" dirty="0">
                <a:solidFill>
                  <a:srgbClr val="0070C0"/>
                </a:solidFill>
              </a:rPr>
              <a:t>, I </a:t>
            </a:r>
            <a:r>
              <a:rPr lang="pl-PL" sz="2400" i="1" dirty="0" err="1">
                <a:solidFill>
                  <a:srgbClr val="0070C0"/>
                </a:solidFill>
              </a:rPr>
              <a:t>speak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  <a:r>
              <a:rPr lang="pl-PL" sz="2400" i="1" dirty="0" err="1">
                <a:solidFill>
                  <a:srgbClr val="0070C0"/>
                </a:solidFill>
              </a:rPr>
              <a:t>Polish</a:t>
            </a:r>
            <a:r>
              <a:rPr lang="pl-PL" sz="24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2373924" y="4813755"/>
            <a:ext cx="86516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Nie</a:t>
            </a:r>
            <a:r>
              <a:rPr lang="pl-PL" sz="3200" dirty="0" smtClean="0"/>
              <a:t>, </a:t>
            </a:r>
            <a:r>
              <a:rPr lang="pl-PL" sz="3200" dirty="0" smtClean="0">
                <a:solidFill>
                  <a:srgbClr val="C00000"/>
                </a:solidFill>
              </a:rPr>
              <a:t>nie mówię </a:t>
            </a:r>
            <a:r>
              <a:rPr lang="pl-PL" sz="3200" dirty="0">
                <a:solidFill>
                  <a:srgbClr val="C00000"/>
                </a:solidFill>
              </a:rPr>
              <a:t>po </a:t>
            </a:r>
            <a:r>
              <a:rPr lang="pl-PL" sz="3200" dirty="0" smtClean="0">
                <a:solidFill>
                  <a:srgbClr val="C00000"/>
                </a:solidFill>
              </a:rPr>
              <a:t>polsku</a:t>
            </a:r>
            <a:r>
              <a:rPr lang="pl-PL" sz="3200" dirty="0" smtClean="0"/>
              <a:t>, ale mówię po angielsku.</a:t>
            </a:r>
          </a:p>
          <a:p>
            <a:r>
              <a:rPr lang="en-US" sz="2400" i="1" dirty="0">
                <a:solidFill>
                  <a:srgbClr val="0070C0"/>
                </a:solidFill>
              </a:rPr>
              <a:t>No, I don't speak Polish, but I do speak English.</a:t>
            </a:r>
            <a:endParaRPr lang="pl-PL" sz="2400" i="1" dirty="0">
              <a:solidFill>
                <a:srgbClr val="0070C0"/>
              </a:solidFill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11" name="Obraz 10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12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5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822400" y="6427856"/>
            <a:ext cx="2184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7. O mnie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221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Pytanie: </a:t>
            </a:r>
            <a:r>
              <a:rPr lang="pl-PL" b="1" dirty="0" smtClean="0">
                <a:solidFill>
                  <a:srgbClr val="C00000"/>
                </a:solidFill>
              </a:rPr>
              <a:t>Język</a:t>
            </a:r>
            <a:r>
              <a:rPr lang="pl-PL" b="1" dirty="0">
                <a:solidFill>
                  <a:srgbClr val="C00000"/>
                </a:solidFill>
              </a:rPr>
              <a:t>i obce…?</a:t>
            </a:r>
            <a:r>
              <a:rPr lang="pl-PL" dirty="0"/>
              <a:t/>
            </a:r>
            <a:br>
              <a:rPr lang="pl-PL" dirty="0"/>
            </a:br>
            <a:r>
              <a:rPr lang="pl-PL" sz="2400" i="1" dirty="0" err="1">
                <a:solidFill>
                  <a:srgbClr val="0070C0"/>
                </a:solidFill>
              </a:rPr>
              <a:t>Question</a:t>
            </a:r>
            <a:r>
              <a:rPr lang="pl-PL" sz="2400" i="1" dirty="0">
                <a:solidFill>
                  <a:srgbClr val="0070C0"/>
                </a:solidFill>
              </a:rPr>
              <a:t>: </a:t>
            </a:r>
            <a:r>
              <a:rPr lang="pl-PL" sz="2400" i="1" dirty="0" err="1">
                <a:solidFill>
                  <a:srgbClr val="0070C0"/>
                </a:solidFill>
              </a:rPr>
              <a:t>Foreign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  <a:r>
              <a:rPr lang="pl-PL" sz="2400" i="1" dirty="0" err="1">
                <a:solidFill>
                  <a:srgbClr val="0070C0"/>
                </a:solidFill>
              </a:rPr>
              <a:t>languages</a:t>
            </a:r>
            <a:r>
              <a:rPr lang="pl-PL" sz="2400" i="1" dirty="0" smtClean="0">
                <a:solidFill>
                  <a:srgbClr val="0070C0"/>
                </a:solidFill>
              </a:rPr>
              <a:t>…? </a:t>
            </a:r>
            <a:endParaRPr lang="pl-PL" i="1" dirty="0">
              <a:solidFill>
                <a:srgbClr val="0070C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oficjalnie 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6018212" cy="1607427"/>
          </a:xfrm>
        </p:spPr>
        <p:txBody>
          <a:bodyPr>
            <a:normAutofit/>
          </a:bodyPr>
          <a:lstStyle/>
          <a:p>
            <a:r>
              <a:rPr lang="pl-PL" sz="3200" dirty="0" smtClean="0"/>
              <a:t>Czy mówi pani/pan </a:t>
            </a:r>
            <a:r>
              <a:rPr lang="pl-PL" sz="3200" b="1" dirty="0" smtClean="0"/>
              <a:t>po angielsku</a:t>
            </a:r>
            <a:r>
              <a:rPr lang="pl-PL" sz="3200" dirty="0" smtClean="0"/>
              <a:t>?</a:t>
            </a:r>
          </a:p>
          <a:p>
            <a:pPr marL="0" indent="0">
              <a:buNone/>
            </a:pPr>
            <a:r>
              <a:rPr lang="pl-PL" sz="2400" i="1" dirty="0">
                <a:solidFill>
                  <a:srgbClr val="0070C0"/>
                </a:solidFill>
              </a:rPr>
              <a:t>Do </a:t>
            </a:r>
            <a:r>
              <a:rPr lang="pl-PL" sz="2400" i="1" dirty="0" err="1">
                <a:solidFill>
                  <a:srgbClr val="0070C0"/>
                </a:solidFill>
              </a:rPr>
              <a:t>you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  <a:r>
              <a:rPr lang="pl-PL" sz="2400" i="1" dirty="0" err="1">
                <a:solidFill>
                  <a:srgbClr val="0070C0"/>
                </a:solidFill>
              </a:rPr>
              <a:t>speak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  <a:r>
              <a:rPr lang="pl-PL" sz="2400" i="1" dirty="0" smtClean="0">
                <a:solidFill>
                  <a:srgbClr val="0070C0"/>
                </a:solidFill>
              </a:rPr>
              <a:t>English, madame/sir?</a:t>
            </a:r>
            <a:endParaRPr lang="pl-PL" sz="2400" i="1" dirty="0">
              <a:solidFill>
                <a:srgbClr val="0070C0"/>
              </a:solidFill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954716" y="1681163"/>
            <a:ext cx="4400672" cy="823912"/>
          </a:xfrm>
        </p:spPr>
        <p:txBody>
          <a:bodyPr/>
          <a:lstStyle/>
          <a:p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nieoficjalnie 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954715" y="2505075"/>
            <a:ext cx="4739053" cy="1316038"/>
          </a:xfrm>
        </p:spPr>
        <p:txBody>
          <a:bodyPr>
            <a:normAutofit/>
          </a:bodyPr>
          <a:lstStyle/>
          <a:p>
            <a:r>
              <a:rPr lang="pl-PL" sz="3200" dirty="0" smtClean="0"/>
              <a:t>Czy mówisz </a:t>
            </a:r>
            <a:r>
              <a:rPr lang="pl-PL" sz="3200" b="1" dirty="0" smtClean="0"/>
              <a:t>po angielsku</a:t>
            </a:r>
            <a:r>
              <a:rPr lang="pl-PL" sz="3200" dirty="0" smtClean="0"/>
              <a:t>?</a:t>
            </a:r>
          </a:p>
          <a:p>
            <a:r>
              <a:rPr lang="pl-PL" sz="2400" i="1" dirty="0">
                <a:solidFill>
                  <a:srgbClr val="0070C0"/>
                </a:solidFill>
              </a:rPr>
              <a:t>Do </a:t>
            </a:r>
            <a:r>
              <a:rPr lang="pl-PL" sz="2400" i="1" dirty="0" err="1">
                <a:solidFill>
                  <a:srgbClr val="0070C0"/>
                </a:solidFill>
              </a:rPr>
              <a:t>you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  <a:r>
              <a:rPr lang="pl-PL" sz="2400" i="1" dirty="0" err="1">
                <a:solidFill>
                  <a:srgbClr val="0070C0"/>
                </a:solidFill>
              </a:rPr>
              <a:t>speak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  <a:r>
              <a:rPr lang="pl-PL" sz="2400" i="1" dirty="0" smtClean="0">
                <a:solidFill>
                  <a:srgbClr val="0070C0"/>
                </a:solidFill>
              </a:rPr>
              <a:t>English</a:t>
            </a:r>
            <a:r>
              <a:rPr lang="pl-PL" sz="2400" i="1" dirty="0">
                <a:solidFill>
                  <a:srgbClr val="0070C0"/>
                </a:solidFill>
              </a:rPr>
              <a:t>?</a:t>
            </a:r>
            <a:endParaRPr lang="pl-PL" sz="24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2788168" y="3547299"/>
            <a:ext cx="48224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C00000"/>
                </a:solidFill>
              </a:rPr>
              <a:t>Tak, mówię:</a:t>
            </a:r>
            <a:r>
              <a:rPr lang="pl-PL" sz="2800" b="1" dirty="0" smtClean="0"/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Yes</a:t>
            </a:r>
            <a:r>
              <a:rPr lang="pl-PL" sz="2400" i="1" dirty="0" smtClean="0">
                <a:solidFill>
                  <a:srgbClr val="0070C0"/>
                </a:solidFill>
              </a:rPr>
              <a:t>, I </a:t>
            </a:r>
            <a:r>
              <a:rPr lang="pl-PL" sz="2400" i="1" dirty="0" err="1" smtClean="0">
                <a:solidFill>
                  <a:srgbClr val="0070C0"/>
                </a:solidFill>
              </a:rPr>
              <a:t>speak</a:t>
            </a:r>
            <a:r>
              <a:rPr lang="pl-PL" sz="2400" i="1" dirty="0" smtClean="0">
                <a:solidFill>
                  <a:srgbClr val="0070C0"/>
                </a:solidFill>
              </a:rPr>
              <a:t> English</a:t>
            </a:r>
            <a:endParaRPr lang="pl-PL" sz="2800" i="1" dirty="0" smtClean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lphaLcParenR"/>
            </a:pPr>
            <a:r>
              <a:rPr lang="pl-PL" sz="2800" dirty="0" smtClean="0"/>
              <a:t>trochę +/- </a:t>
            </a:r>
            <a:r>
              <a:rPr lang="pl-PL" sz="2400" i="1" dirty="0" smtClean="0">
                <a:solidFill>
                  <a:srgbClr val="0070C0"/>
                </a:solidFill>
              </a:rPr>
              <a:t>a bit</a:t>
            </a:r>
          </a:p>
          <a:p>
            <a:pPr marL="342900" indent="-342900">
              <a:buFont typeface="+mj-lt"/>
              <a:buAutoNum type="alphaLcParenR"/>
            </a:pPr>
            <a:r>
              <a:rPr lang="pl-PL" sz="2800" dirty="0" smtClean="0"/>
              <a:t>dobrze + </a:t>
            </a:r>
            <a:r>
              <a:rPr lang="pl-PL" sz="2400" i="1" dirty="0" err="1" smtClean="0">
                <a:solidFill>
                  <a:srgbClr val="0070C0"/>
                </a:solidFill>
              </a:rPr>
              <a:t>good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lphaLcParenR"/>
            </a:pPr>
            <a:r>
              <a:rPr lang="pl-PL" sz="2800" dirty="0" smtClean="0"/>
              <a:t>bardzo dobrze ++ </a:t>
            </a:r>
            <a:r>
              <a:rPr lang="pl-PL" sz="2400" i="1" dirty="0" err="1" smtClean="0">
                <a:solidFill>
                  <a:srgbClr val="0070C0"/>
                </a:solidFill>
              </a:rPr>
              <a:t>very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good</a:t>
            </a:r>
            <a:endParaRPr lang="pl-PL" sz="2800" i="1" dirty="0" smtClean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lphaLcParenR"/>
            </a:pPr>
            <a:r>
              <a:rPr lang="pl-PL" sz="2800" dirty="0" smtClean="0"/>
              <a:t>świetnie </a:t>
            </a:r>
            <a:r>
              <a:rPr lang="pl-PL" sz="2800" dirty="0"/>
              <a:t>+++ </a:t>
            </a:r>
            <a:r>
              <a:rPr lang="pl-PL" sz="2400" i="1" dirty="0" err="1" smtClean="0">
                <a:solidFill>
                  <a:srgbClr val="0070C0"/>
                </a:solidFill>
              </a:rPr>
              <a:t>excellent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r>
              <a:rPr lang="pl-PL" sz="2800" b="1" dirty="0" smtClean="0">
                <a:solidFill>
                  <a:srgbClr val="C00000"/>
                </a:solidFill>
              </a:rPr>
              <a:t>po angielsku.</a:t>
            </a:r>
            <a:endParaRPr lang="pl-PL" sz="2800" b="1" dirty="0">
              <a:solidFill>
                <a:srgbClr val="C00000"/>
              </a:solidFill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11" name="Obraz 10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12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5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822400" y="6427856"/>
            <a:ext cx="2184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7. O mnie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902" y="3604847"/>
            <a:ext cx="2611315" cy="261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986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Pytanie: </a:t>
            </a:r>
            <a:r>
              <a:rPr lang="pl-PL" b="1" dirty="0" smtClean="0">
                <a:solidFill>
                  <a:srgbClr val="C00000"/>
                </a:solidFill>
              </a:rPr>
              <a:t>Wiek?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400" i="1" dirty="0" err="1" smtClean="0">
                <a:solidFill>
                  <a:srgbClr val="0070C0"/>
                </a:solidFill>
              </a:rPr>
              <a:t>Question</a:t>
            </a:r>
            <a:r>
              <a:rPr lang="pl-PL" sz="2400" i="1" dirty="0" smtClean="0">
                <a:solidFill>
                  <a:srgbClr val="0070C0"/>
                </a:solidFill>
              </a:rPr>
              <a:t>: Age? </a:t>
            </a:r>
            <a:endParaRPr lang="pl-PL" i="1" dirty="0">
              <a:solidFill>
                <a:srgbClr val="0070C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oficjalnie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1073394"/>
          </a:xfrm>
        </p:spPr>
        <p:txBody>
          <a:bodyPr>
            <a:normAutofit/>
          </a:bodyPr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Ile pani/pan ma lat?</a:t>
            </a:r>
          </a:p>
          <a:p>
            <a:pPr marL="0" indent="0">
              <a:buNone/>
            </a:pPr>
            <a:r>
              <a:rPr lang="pl-PL" sz="2400" i="1" dirty="0" smtClean="0">
                <a:solidFill>
                  <a:srgbClr val="0070C0"/>
                </a:solidFill>
              </a:rPr>
              <a:t>How </a:t>
            </a:r>
            <a:r>
              <a:rPr lang="pl-PL" sz="2400" i="1" dirty="0" err="1" smtClean="0">
                <a:solidFill>
                  <a:srgbClr val="0070C0"/>
                </a:solidFill>
              </a:rPr>
              <a:t>old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are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you</a:t>
            </a:r>
            <a:r>
              <a:rPr lang="pl-PL" sz="2400" i="1" dirty="0" smtClean="0">
                <a:solidFill>
                  <a:srgbClr val="0070C0"/>
                </a:solidFill>
              </a:rPr>
              <a:t>, madame/sir?</a:t>
            </a:r>
          </a:p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nieoficjalnie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1231656"/>
          </a:xfrm>
        </p:spPr>
        <p:txBody>
          <a:bodyPr>
            <a:normAutofit/>
          </a:bodyPr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Ile masz lat?</a:t>
            </a:r>
          </a:p>
          <a:p>
            <a:pPr marL="0" indent="0">
              <a:buNone/>
            </a:pPr>
            <a:r>
              <a:rPr lang="pl-PL" sz="2400" i="1" dirty="0">
                <a:solidFill>
                  <a:srgbClr val="0070C0"/>
                </a:solidFill>
              </a:rPr>
              <a:t>How </a:t>
            </a:r>
            <a:r>
              <a:rPr lang="pl-PL" sz="2400" i="1" dirty="0" err="1">
                <a:solidFill>
                  <a:srgbClr val="0070C0"/>
                </a:solidFill>
              </a:rPr>
              <a:t>old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  <a:r>
              <a:rPr lang="pl-PL" sz="2400" i="1" dirty="0" err="1">
                <a:solidFill>
                  <a:srgbClr val="0070C0"/>
                </a:solidFill>
              </a:rPr>
              <a:t>are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you</a:t>
            </a:r>
            <a:r>
              <a:rPr lang="pl-PL" sz="2400" i="1" dirty="0" smtClean="0">
                <a:solidFill>
                  <a:srgbClr val="0070C0"/>
                </a:solidFill>
              </a:rPr>
              <a:t>?</a:t>
            </a:r>
            <a:endParaRPr lang="pl-PL" sz="2400" i="1" dirty="0">
              <a:solidFill>
                <a:srgbClr val="0070C0"/>
              </a:solidFill>
            </a:endParaRPr>
          </a:p>
          <a:p>
            <a:endParaRPr lang="pl-PL" sz="3200" b="1" dirty="0" smtClean="0"/>
          </a:p>
          <a:p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918231" y="3578469"/>
            <a:ext cx="633925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C00000"/>
                </a:solidFill>
              </a:rPr>
              <a:t>Mam</a:t>
            </a:r>
            <a:r>
              <a:rPr lang="pl-PL" sz="3200" dirty="0">
                <a:solidFill>
                  <a:srgbClr val="C00000"/>
                </a:solidFill>
              </a:rPr>
              <a:t>:</a:t>
            </a:r>
            <a:r>
              <a:rPr lang="pl-PL" sz="3200" dirty="0" smtClean="0">
                <a:solidFill>
                  <a:srgbClr val="C00000"/>
                </a:solidFill>
              </a:rPr>
              <a:t> 20 </a:t>
            </a:r>
            <a:r>
              <a:rPr lang="pl-PL" sz="3200" b="1" dirty="0" smtClean="0">
                <a:solidFill>
                  <a:srgbClr val="C00000"/>
                </a:solidFill>
              </a:rPr>
              <a:t>dwadzieścia</a:t>
            </a:r>
            <a:r>
              <a:rPr lang="pl-PL" sz="3200" dirty="0" smtClean="0">
                <a:solidFill>
                  <a:srgbClr val="C00000"/>
                </a:solidFill>
              </a:rPr>
              <a:t>… </a:t>
            </a:r>
          </a:p>
          <a:p>
            <a:pPr algn="ctr"/>
            <a:r>
              <a:rPr lang="pl-PL" sz="2400" i="1" dirty="0" smtClean="0">
                <a:solidFill>
                  <a:srgbClr val="0070C0"/>
                </a:solidFill>
              </a:rPr>
              <a:t>I </a:t>
            </a:r>
            <a:r>
              <a:rPr lang="pl-PL" sz="2400" i="1" dirty="0" err="1" smtClean="0">
                <a:solidFill>
                  <a:srgbClr val="0070C0"/>
                </a:solidFill>
              </a:rPr>
              <a:t>am</a:t>
            </a:r>
            <a:r>
              <a:rPr lang="pl-PL" sz="2400" i="1" dirty="0" smtClean="0">
                <a:solidFill>
                  <a:srgbClr val="0070C0"/>
                </a:solidFill>
              </a:rPr>
              <a:t> 20… </a:t>
            </a:r>
            <a:r>
              <a:rPr lang="pl-PL" sz="2400" i="1" dirty="0" err="1" smtClean="0">
                <a:solidFill>
                  <a:srgbClr val="0070C0"/>
                </a:solidFill>
              </a:rPr>
              <a:t>years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old</a:t>
            </a:r>
            <a:r>
              <a:rPr lang="pl-PL" sz="2400" i="1" dirty="0" smtClean="0">
                <a:solidFill>
                  <a:srgbClr val="0070C0"/>
                </a:solidFill>
              </a:rPr>
              <a:t>.</a:t>
            </a:r>
          </a:p>
          <a:p>
            <a:pPr marL="342900" indent="-342900" algn="ctr">
              <a:buFont typeface="+mj-lt"/>
              <a:buAutoNum type="alphaLcParenR"/>
            </a:pPr>
            <a:r>
              <a:rPr lang="pl-PL" sz="3200" dirty="0" smtClean="0"/>
              <a:t>20 – 21 </a:t>
            </a:r>
            <a:r>
              <a:rPr lang="pl-PL" sz="3200" b="1" dirty="0" smtClean="0">
                <a:solidFill>
                  <a:srgbClr val="C00000"/>
                </a:solidFill>
              </a:rPr>
              <a:t>lat</a:t>
            </a:r>
          </a:p>
          <a:p>
            <a:pPr marL="342900" indent="-342900" algn="ctr">
              <a:buFont typeface="+mj-lt"/>
              <a:buAutoNum type="alphaLcParenR"/>
            </a:pPr>
            <a:r>
              <a:rPr lang="pl-PL" sz="3200" dirty="0" smtClean="0"/>
              <a:t>22 – 24 </a:t>
            </a:r>
            <a:r>
              <a:rPr lang="pl-PL" sz="3200" b="1" dirty="0">
                <a:solidFill>
                  <a:srgbClr val="C00000"/>
                </a:solidFill>
              </a:rPr>
              <a:t>lata</a:t>
            </a:r>
            <a:r>
              <a:rPr lang="pl-PL" sz="3200" b="1" dirty="0"/>
              <a:t> </a:t>
            </a:r>
            <a:endParaRPr lang="pl-PL" sz="3200" b="1" dirty="0" smtClean="0"/>
          </a:p>
          <a:p>
            <a:pPr marL="342900" indent="-342900" algn="ctr">
              <a:buFont typeface="+mj-lt"/>
              <a:buAutoNum type="alphaLcParenR"/>
            </a:pPr>
            <a:r>
              <a:rPr lang="pl-PL" sz="3200" dirty="0" smtClean="0"/>
              <a:t>25 – 31 </a:t>
            </a:r>
            <a:r>
              <a:rPr lang="pl-PL" sz="3200" b="1" dirty="0">
                <a:solidFill>
                  <a:srgbClr val="C00000"/>
                </a:solidFill>
              </a:rPr>
              <a:t>lat.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7201838" y="3977528"/>
            <a:ext cx="52411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Zasada: </a:t>
            </a:r>
            <a:r>
              <a:rPr lang="pl-PL" sz="2400" i="1" dirty="0" err="1" smtClean="0">
                <a:solidFill>
                  <a:srgbClr val="0070C0"/>
                </a:solidFill>
              </a:rPr>
              <a:t>Rule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r>
              <a:rPr lang="pl-PL" sz="2400" dirty="0" smtClean="0"/>
              <a:t>1 rok</a:t>
            </a:r>
          </a:p>
          <a:p>
            <a:r>
              <a:rPr lang="pl-PL" sz="2400" dirty="0" smtClean="0"/>
              <a:t>2 – 4 i 22 – 24, 32 – 34, 42 – 44… lata</a:t>
            </a:r>
          </a:p>
          <a:p>
            <a:r>
              <a:rPr lang="pl-PL" sz="2400" dirty="0" smtClean="0"/>
              <a:t>20 i 21, 30 i 31, 40 i 41… lat</a:t>
            </a:r>
          </a:p>
          <a:p>
            <a:r>
              <a:rPr lang="pl-PL" sz="2400" dirty="0" smtClean="0"/>
              <a:t>25 – 29, 35 – 39, 45 – 49… lat </a:t>
            </a:r>
            <a:endParaRPr lang="pl-PL" sz="2400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10" name="Obraz 9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11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4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822400" y="6427856"/>
            <a:ext cx="2184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7. O mnie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537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Pytanie: </a:t>
            </a:r>
            <a:r>
              <a:rPr lang="pl-PL" b="1" dirty="0" smtClean="0">
                <a:solidFill>
                  <a:srgbClr val="C00000"/>
                </a:solidFill>
              </a:rPr>
              <a:t>Rodzeństwo?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400" i="1" dirty="0" err="1" smtClean="0">
                <a:solidFill>
                  <a:srgbClr val="0070C0"/>
                </a:solidFill>
              </a:rPr>
              <a:t>Question</a:t>
            </a:r>
            <a:r>
              <a:rPr lang="pl-PL" sz="2400" i="1" dirty="0" smtClean="0">
                <a:solidFill>
                  <a:srgbClr val="0070C0"/>
                </a:solidFill>
              </a:rPr>
              <a:t>: </a:t>
            </a:r>
            <a:r>
              <a:rPr lang="pl-PL" sz="2400" i="1" dirty="0" err="1" smtClean="0">
                <a:solidFill>
                  <a:srgbClr val="0070C0"/>
                </a:solidFill>
              </a:rPr>
              <a:t>Siblings</a:t>
            </a:r>
            <a:r>
              <a:rPr lang="pl-PL" sz="2400" i="1" dirty="0" smtClean="0">
                <a:solidFill>
                  <a:srgbClr val="0070C0"/>
                </a:solidFill>
              </a:rPr>
              <a:t>?</a:t>
            </a:r>
            <a:endParaRPr lang="pl-PL" i="1" dirty="0">
              <a:solidFill>
                <a:srgbClr val="0070C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oficjalnie 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965458" cy="950302"/>
          </a:xfrm>
        </p:spPr>
        <p:txBody>
          <a:bodyPr>
            <a:noAutofit/>
          </a:bodyPr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Czy ma </a:t>
            </a:r>
            <a:r>
              <a:rPr lang="pl-PL" sz="3200" b="1" dirty="0">
                <a:solidFill>
                  <a:srgbClr val="C00000"/>
                </a:solidFill>
              </a:rPr>
              <a:t>pani/pan </a:t>
            </a:r>
            <a:r>
              <a:rPr lang="pl-PL" sz="3200" b="1" dirty="0" smtClean="0">
                <a:solidFill>
                  <a:srgbClr val="C00000"/>
                </a:solidFill>
              </a:rPr>
              <a:t>rodzeństwo?</a:t>
            </a:r>
          </a:p>
          <a:p>
            <a:pPr marL="0" indent="0">
              <a:buNone/>
            </a:pPr>
            <a:r>
              <a:rPr lang="pl-PL" sz="2400" i="1" dirty="0" smtClean="0">
                <a:solidFill>
                  <a:srgbClr val="0070C0"/>
                </a:solidFill>
              </a:rPr>
              <a:t>Do </a:t>
            </a:r>
            <a:r>
              <a:rPr lang="pl-PL" sz="2400" i="1" dirty="0" err="1" smtClean="0">
                <a:solidFill>
                  <a:srgbClr val="0070C0"/>
                </a:solidFill>
              </a:rPr>
              <a:t>you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have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any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siblings</a:t>
            </a:r>
            <a:r>
              <a:rPr lang="pl-PL" sz="2400" i="1" dirty="0" smtClean="0">
                <a:solidFill>
                  <a:srgbClr val="0070C0"/>
                </a:solidFill>
              </a:rPr>
              <a:t>, madame/sir?</a:t>
            </a:r>
            <a:endParaRPr lang="pl-PL" sz="2400" i="1" dirty="0">
              <a:solidFill>
                <a:srgbClr val="0070C0"/>
              </a:solidFill>
            </a:endParaRPr>
          </a:p>
          <a:p>
            <a:endParaRPr lang="pl-PL" sz="32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7156938" y="1681163"/>
            <a:ext cx="4198450" cy="823912"/>
          </a:xfrm>
        </p:spPr>
        <p:txBody>
          <a:bodyPr/>
          <a:lstStyle/>
          <a:p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nieoficjalnie 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7156938" y="2505075"/>
            <a:ext cx="4783016" cy="836002"/>
          </a:xfrm>
        </p:spPr>
        <p:txBody>
          <a:bodyPr>
            <a:normAutofit fontScale="85000" lnSpcReduction="20000"/>
          </a:bodyPr>
          <a:lstStyle/>
          <a:p>
            <a:r>
              <a:rPr lang="pl-PL" sz="3800" b="1" dirty="0" smtClean="0">
                <a:solidFill>
                  <a:srgbClr val="C00000"/>
                </a:solidFill>
              </a:rPr>
              <a:t>Czy masz rodzeństwo?</a:t>
            </a:r>
          </a:p>
          <a:p>
            <a:pPr marL="0" indent="0">
              <a:buNone/>
            </a:pPr>
            <a:r>
              <a:rPr lang="pl-PL" i="1" dirty="0" smtClean="0">
                <a:solidFill>
                  <a:srgbClr val="0070C0"/>
                </a:solidFill>
              </a:rPr>
              <a:t>Do </a:t>
            </a:r>
            <a:r>
              <a:rPr lang="pl-PL" i="1" dirty="0" err="1">
                <a:solidFill>
                  <a:srgbClr val="0070C0"/>
                </a:solidFill>
              </a:rPr>
              <a:t>you</a:t>
            </a:r>
            <a:r>
              <a:rPr lang="pl-PL" i="1" dirty="0">
                <a:solidFill>
                  <a:srgbClr val="0070C0"/>
                </a:solidFill>
              </a:rPr>
              <a:t> </a:t>
            </a:r>
            <a:r>
              <a:rPr lang="pl-PL" i="1" dirty="0" err="1">
                <a:solidFill>
                  <a:srgbClr val="0070C0"/>
                </a:solidFill>
              </a:rPr>
              <a:t>have</a:t>
            </a:r>
            <a:r>
              <a:rPr lang="pl-PL" i="1" dirty="0">
                <a:solidFill>
                  <a:srgbClr val="0070C0"/>
                </a:solidFill>
              </a:rPr>
              <a:t> </a:t>
            </a:r>
            <a:r>
              <a:rPr lang="pl-PL" i="1" dirty="0" err="1">
                <a:solidFill>
                  <a:srgbClr val="0070C0"/>
                </a:solidFill>
              </a:rPr>
              <a:t>any</a:t>
            </a:r>
            <a:r>
              <a:rPr lang="pl-PL" i="1" dirty="0">
                <a:solidFill>
                  <a:srgbClr val="0070C0"/>
                </a:solidFill>
              </a:rPr>
              <a:t> </a:t>
            </a:r>
            <a:r>
              <a:rPr lang="pl-PL" i="1" dirty="0" err="1">
                <a:solidFill>
                  <a:srgbClr val="0070C0"/>
                </a:solidFill>
              </a:rPr>
              <a:t>siblings</a:t>
            </a:r>
            <a:r>
              <a:rPr lang="pl-PL" sz="2600" i="1" dirty="0" smtClean="0">
                <a:solidFill>
                  <a:srgbClr val="0070C0"/>
                </a:solidFill>
              </a:rPr>
              <a:t>?</a:t>
            </a:r>
            <a:endParaRPr lang="pl-PL" sz="2600" i="1" dirty="0">
              <a:solidFill>
                <a:srgbClr val="0070C0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069820" y="3934127"/>
            <a:ext cx="39277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Tak, mam: </a:t>
            </a:r>
            <a:r>
              <a:rPr lang="pl-PL" sz="2400" i="1" dirty="0" err="1" smtClean="0">
                <a:solidFill>
                  <a:srgbClr val="0070C0"/>
                </a:solidFill>
              </a:rPr>
              <a:t>Yes</a:t>
            </a:r>
            <a:r>
              <a:rPr lang="pl-PL" sz="2400" i="1" dirty="0" smtClean="0">
                <a:solidFill>
                  <a:srgbClr val="0070C0"/>
                </a:solidFill>
              </a:rPr>
              <a:t>, I </a:t>
            </a:r>
            <a:r>
              <a:rPr lang="pl-PL" sz="2400" i="1" dirty="0" err="1" smtClean="0">
                <a:solidFill>
                  <a:srgbClr val="0070C0"/>
                </a:solidFill>
              </a:rPr>
              <a:t>have</a:t>
            </a:r>
            <a:r>
              <a:rPr lang="pl-PL" sz="2400" i="1" dirty="0" smtClean="0">
                <a:solidFill>
                  <a:srgbClr val="0070C0"/>
                </a:solidFill>
              </a:rPr>
              <a:t> a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3200" dirty="0" smtClean="0"/>
              <a:t>brata</a:t>
            </a:r>
            <a:r>
              <a:rPr lang="pl-PL" sz="2800" dirty="0" smtClean="0"/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brother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sz="3200" dirty="0" smtClean="0"/>
              <a:t>siostr</a:t>
            </a:r>
            <a:r>
              <a:rPr lang="pl-PL" sz="3200" b="1" dirty="0" smtClean="0"/>
              <a:t>ę</a:t>
            </a:r>
            <a:r>
              <a:rPr lang="pl-PL" sz="2800" dirty="0" smtClean="0"/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sister</a:t>
            </a:r>
            <a:endParaRPr lang="pl-PL" sz="2400" i="1" dirty="0" smtClean="0">
              <a:solidFill>
                <a:srgbClr val="0070C0"/>
              </a:solidFill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9" name="Obraz 8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10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3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822400" y="6427856"/>
            <a:ext cx="2184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7. O mnie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6269363" y="3992637"/>
            <a:ext cx="48177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Nie, nie mam: </a:t>
            </a:r>
            <a:r>
              <a:rPr lang="pl-PL" sz="2400" i="1" dirty="0" smtClean="0">
                <a:solidFill>
                  <a:srgbClr val="0070C0"/>
                </a:solidFill>
              </a:rPr>
              <a:t>No, I </a:t>
            </a:r>
            <a:r>
              <a:rPr lang="pl-PL" sz="2400" i="1" dirty="0" err="1" smtClean="0">
                <a:solidFill>
                  <a:srgbClr val="0070C0"/>
                </a:solidFill>
              </a:rPr>
              <a:t>don’t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have</a:t>
            </a:r>
            <a:r>
              <a:rPr lang="pl-PL" sz="2400" i="1" dirty="0" smtClean="0">
                <a:solidFill>
                  <a:srgbClr val="0070C0"/>
                </a:solidFill>
              </a:rPr>
              <a:t>  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3200" dirty="0" smtClean="0"/>
              <a:t>brata</a:t>
            </a:r>
            <a:r>
              <a:rPr lang="pl-PL" sz="2800" dirty="0" smtClean="0"/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brother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sz="3200" dirty="0" smtClean="0"/>
              <a:t>siostr</a:t>
            </a:r>
            <a:r>
              <a:rPr lang="pl-PL" sz="3200" b="1" dirty="0" smtClean="0"/>
              <a:t>y</a:t>
            </a:r>
            <a:r>
              <a:rPr lang="pl-PL" sz="2800" dirty="0" smtClean="0"/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sister</a:t>
            </a:r>
            <a:endParaRPr lang="pl-PL" sz="2400" i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227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Pytanie: </a:t>
            </a:r>
            <a:r>
              <a:rPr lang="pl-PL" b="1" dirty="0" smtClean="0">
                <a:solidFill>
                  <a:srgbClr val="C00000"/>
                </a:solidFill>
              </a:rPr>
              <a:t>Hobby?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400" i="1" dirty="0" err="1" smtClean="0">
                <a:solidFill>
                  <a:srgbClr val="0070C0"/>
                </a:solidFill>
              </a:rPr>
              <a:t>Question</a:t>
            </a:r>
            <a:r>
              <a:rPr lang="pl-PL" sz="2400" i="1" dirty="0" smtClean="0">
                <a:solidFill>
                  <a:srgbClr val="0070C0"/>
                </a:solidFill>
              </a:rPr>
              <a:t>: Hobby?</a:t>
            </a:r>
            <a:endParaRPr lang="pl-PL" i="1" dirty="0">
              <a:solidFill>
                <a:srgbClr val="0070C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oficjalnie 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965458" cy="950302"/>
          </a:xfrm>
        </p:spPr>
        <p:txBody>
          <a:bodyPr>
            <a:noAutofit/>
          </a:bodyPr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Czym się </a:t>
            </a:r>
            <a:r>
              <a:rPr lang="pl-PL" sz="3200" b="1" dirty="0">
                <a:solidFill>
                  <a:srgbClr val="C00000"/>
                </a:solidFill>
              </a:rPr>
              <a:t>pani/pan interesuje</a:t>
            </a:r>
            <a:r>
              <a:rPr lang="pl-PL" sz="3200" b="1" dirty="0" smtClean="0">
                <a:solidFill>
                  <a:srgbClr val="C00000"/>
                </a:solidFill>
              </a:rPr>
              <a:t>?</a:t>
            </a:r>
          </a:p>
          <a:p>
            <a:pPr marL="0" indent="0">
              <a:buNone/>
            </a:pPr>
            <a:r>
              <a:rPr lang="pl-PL" sz="2400" i="1" dirty="0">
                <a:solidFill>
                  <a:srgbClr val="0070C0"/>
                </a:solidFill>
              </a:rPr>
              <a:t>W</a:t>
            </a:r>
            <a:r>
              <a:rPr lang="en-US" sz="2400" i="1" dirty="0">
                <a:solidFill>
                  <a:srgbClr val="0070C0"/>
                </a:solidFill>
              </a:rPr>
              <a:t>hat are you interested </a:t>
            </a:r>
            <a:r>
              <a:rPr lang="en-US" sz="2400" i="1" dirty="0" smtClean="0">
                <a:solidFill>
                  <a:srgbClr val="0070C0"/>
                </a:solidFill>
              </a:rPr>
              <a:t>in</a:t>
            </a:r>
            <a:r>
              <a:rPr lang="pl-PL" sz="2400" i="1" dirty="0" smtClean="0">
                <a:solidFill>
                  <a:srgbClr val="0070C0"/>
                </a:solidFill>
              </a:rPr>
              <a:t>, madame/sir?</a:t>
            </a:r>
            <a:endParaRPr lang="pl-PL" sz="2400" i="1" dirty="0">
              <a:solidFill>
                <a:srgbClr val="0070C0"/>
              </a:solidFill>
            </a:endParaRPr>
          </a:p>
          <a:p>
            <a:endParaRPr lang="pl-PL" sz="32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7156938" y="1681163"/>
            <a:ext cx="4198450" cy="823912"/>
          </a:xfrm>
        </p:spPr>
        <p:txBody>
          <a:bodyPr/>
          <a:lstStyle/>
          <a:p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nieoficjalnie 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7156938" y="2505075"/>
            <a:ext cx="4783016" cy="836002"/>
          </a:xfrm>
        </p:spPr>
        <p:txBody>
          <a:bodyPr>
            <a:normAutofit fontScale="92500" lnSpcReduction="20000"/>
          </a:bodyPr>
          <a:lstStyle/>
          <a:p>
            <a:r>
              <a:rPr lang="pl-PL" sz="3500" b="1" dirty="0" smtClean="0">
                <a:solidFill>
                  <a:srgbClr val="C00000"/>
                </a:solidFill>
              </a:rPr>
              <a:t>Czym się interesujesz?</a:t>
            </a:r>
          </a:p>
          <a:p>
            <a:pPr marL="0" indent="0">
              <a:buNone/>
            </a:pPr>
            <a:r>
              <a:rPr lang="pl-PL" sz="2600" i="1" dirty="0" smtClean="0">
                <a:solidFill>
                  <a:srgbClr val="0070C0"/>
                </a:solidFill>
              </a:rPr>
              <a:t>W</a:t>
            </a:r>
            <a:r>
              <a:rPr lang="en-US" sz="2600" i="1" dirty="0" smtClean="0">
                <a:solidFill>
                  <a:srgbClr val="0070C0"/>
                </a:solidFill>
              </a:rPr>
              <a:t>hat </a:t>
            </a:r>
            <a:r>
              <a:rPr lang="en-US" sz="2600" i="1" dirty="0">
                <a:solidFill>
                  <a:srgbClr val="0070C0"/>
                </a:solidFill>
              </a:rPr>
              <a:t>are you interested </a:t>
            </a:r>
            <a:r>
              <a:rPr lang="en-US" sz="2600" i="1" dirty="0" smtClean="0">
                <a:solidFill>
                  <a:srgbClr val="0070C0"/>
                </a:solidFill>
              </a:rPr>
              <a:t>in</a:t>
            </a:r>
            <a:r>
              <a:rPr lang="pl-PL" sz="2600" i="1" dirty="0" smtClean="0">
                <a:solidFill>
                  <a:srgbClr val="0070C0"/>
                </a:solidFill>
              </a:rPr>
              <a:t>?</a:t>
            </a:r>
            <a:endParaRPr lang="pl-PL" sz="2600" i="1" dirty="0">
              <a:solidFill>
                <a:srgbClr val="0070C0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4206350" y="3853415"/>
            <a:ext cx="67085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Interesuję się: </a:t>
            </a:r>
            <a:r>
              <a:rPr lang="pl-PL" sz="2400" i="1" dirty="0" err="1" smtClean="0">
                <a:solidFill>
                  <a:srgbClr val="0070C0"/>
                </a:solidFill>
              </a:rPr>
              <a:t>I’m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interested</a:t>
            </a:r>
            <a:r>
              <a:rPr lang="pl-PL" sz="2400" i="1" dirty="0" smtClean="0">
                <a:solidFill>
                  <a:srgbClr val="0070C0"/>
                </a:solidFill>
              </a:rPr>
              <a:t> in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3200" dirty="0" smtClean="0"/>
              <a:t>sport</a:t>
            </a:r>
            <a:r>
              <a:rPr lang="pl-PL" sz="3600" b="1" dirty="0" smtClean="0"/>
              <a:t>em</a:t>
            </a:r>
            <a:r>
              <a:rPr lang="pl-PL" sz="2800" dirty="0" smtClean="0"/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sports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sz="3200" dirty="0" smtClean="0"/>
              <a:t>nauk</a:t>
            </a:r>
            <a:r>
              <a:rPr lang="pl-PL" sz="3600" b="1" dirty="0" smtClean="0"/>
              <a:t>ą</a:t>
            </a:r>
            <a:r>
              <a:rPr lang="pl-PL" sz="2800" dirty="0" smtClean="0"/>
              <a:t> </a:t>
            </a:r>
            <a:r>
              <a:rPr lang="pl-PL" sz="2400" i="1" dirty="0" smtClean="0">
                <a:solidFill>
                  <a:srgbClr val="0070C0"/>
                </a:solidFill>
              </a:rPr>
              <a:t>science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3200" dirty="0" smtClean="0"/>
              <a:t>fotografi</a:t>
            </a:r>
            <a:r>
              <a:rPr lang="pl-PL" sz="3600" b="1" dirty="0" smtClean="0"/>
              <a:t>ą</a:t>
            </a:r>
            <a:r>
              <a:rPr lang="pl-PL" sz="3200" dirty="0" smtClean="0"/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photography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9" name="Obraz 8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10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3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822400" y="6427856"/>
            <a:ext cx="2184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7. O mnie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431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Moje hobby to…</a:t>
            </a:r>
            <a:br>
              <a:rPr lang="pl-PL" b="1" dirty="0" smtClean="0"/>
            </a:br>
            <a:r>
              <a:rPr lang="pl-PL" sz="2400" i="1" dirty="0" smtClean="0">
                <a:solidFill>
                  <a:srgbClr val="0070C0"/>
                </a:solidFill>
              </a:rPr>
              <a:t>My hobby </a:t>
            </a:r>
            <a:r>
              <a:rPr lang="pl-PL" sz="2400" i="1" dirty="0" err="1" smtClean="0">
                <a:solidFill>
                  <a:srgbClr val="0070C0"/>
                </a:solidFill>
              </a:rPr>
              <a:t>is</a:t>
            </a:r>
            <a:r>
              <a:rPr lang="pl-PL" sz="2400" i="1" dirty="0" smtClean="0">
                <a:solidFill>
                  <a:srgbClr val="0070C0"/>
                </a:solidFill>
              </a:rPr>
              <a:t>…</a:t>
            </a:r>
            <a:endParaRPr lang="pl-PL" sz="2400" i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172200" y="1843210"/>
            <a:ext cx="5181600" cy="4351338"/>
          </a:xfrm>
        </p:spPr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914400" y="1843209"/>
            <a:ext cx="4009292" cy="4460875"/>
          </a:xfrm>
        </p:spPr>
        <p:txBody>
          <a:bodyPr>
            <a:normAutofit/>
          </a:bodyPr>
          <a:lstStyle/>
          <a:p>
            <a:r>
              <a:rPr lang="pl-PL" sz="3600" b="1" dirty="0" smtClean="0"/>
              <a:t>piłka nożna</a:t>
            </a:r>
          </a:p>
          <a:p>
            <a:r>
              <a:rPr lang="pl-PL" sz="3600" b="1" dirty="0" smtClean="0"/>
              <a:t>technologia</a:t>
            </a:r>
          </a:p>
          <a:p>
            <a:r>
              <a:rPr lang="pl-PL" sz="3600" b="1" dirty="0" smtClean="0"/>
              <a:t>muzyka</a:t>
            </a:r>
          </a:p>
          <a:p>
            <a:r>
              <a:rPr lang="pl-PL" sz="3600" b="1" dirty="0" smtClean="0"/>
              <a:t>taniec</a:t>
            </a:r>
            <a:endParaRPr lang="pl-PL" sz="3600" b="1" dirty="0"/>
          </a:p>
          <a:p>
            <a:r>
              <a:rPr lang="pl-PL" sz="3600" b="1" dirty="0" smtClean="0"/>
              <a:t>kino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6" name="Obraz 5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7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0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822400" y="6427856"/>
            <a:ext cx="2184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7. O mnie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831" y="1372717"/>
            <a:ext cx="3857687" cy="4695092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026" y="1368390"/>
            <a:ext cx="4595812" cy="4595812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275" y="1299208"/>
            <a:ext cx="5274843" cy="4641861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421" y="1200231"/>
            <a:ext cx="4732528" cy="4732528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250" y="2004132"/>
            <a:ext cx="4951175" cy="319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637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1609</TotalTime>
  <Words>578</Words>
  <Application>Microsoft Office PowerPoint</Application>
  <PresentationFormat>Panoramiczny</PresentationFormat>
  <Paragraphs>137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Motyw pakietu Office</vt:lpstr>
      <vt:lpstr>Lekcja 7. O mnie</vt:lpstr>
      <vt:lpstr>Spis treści Table of Contents</vt:lpstr>
      <vt:lpstr>Pytanie: Skąd…? Question: Where from...?</vt:lpstr>
      <vt:lpstr>Pytanie: Języki obce…? Question: Foreign languages…? </vt:lpstr>
      <vt:lpstr>Pytanie: Języki obce…? Question: Foreign languages…? </vt:lpstr>
      <vt:lpstr>Pytanie: Wiek?  Question: Age? </vt:lpstr>
      <vt:lpstr>Pytanie: Rodzeństwo?  Question: Siblings?</vt:lpstr>
      <vt:lpstr>Pytanie: Hobby?  Question: Hobby?</vt:lpstr>
      <vt:lpstr>Moje hobby to… My hobby is…</vt:lpstr>
      <vt:lpstr>Szybka powtórka Quick review</vt:lpstr>
      <vt:lpstr>Prezentacja programu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Lekcja 7  </dc:title>
  <dc:creator>HP</dc:creator>
  <cp:lastModifiedBy>HP</cp:lastModifiedBy>
  <cp:revision>32</cp:revision>
  <dcterms:created xsi:type="dcterms:W3CDTF">2023-12-08T15:39:42Z</dcterms:created>
  <dcterms:modified xsi:type="dcterms:W3CDTF">2023-12-14T21:01:16Z</dcterms:modified>
</cp:coreProperties>
</file>