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9" r:id="rId3"/>
    <p:sldId id="260" r:id="rId4"/>
    <p:sldId id="261" r:id="rId5"/>
    <p:sldId id="265" r:id="rId6"/>
    <p:sldId id="266" r:id="rId7"/>
    <p:sldId id="267" r:id="rId8"/>
    <p:sldId id="277" r:id="rId9"/>
    <p:sldId id="270" r:id="rId10"/>
    <p:sldId id="272" r:id="rId11"/>
    <p:sldId id="274" r:id="rId12"/>
    <p:sldId id="276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D9A-F400-42E5-A8BB-F81C3FADB268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E38F-F075-447D-A393-F9A7A27A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614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D9A-F400-42E5-A8BB-F81C3FADB268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E38F-F075-447D-A393-F9A7A27A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9948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D9A-F400-42E5-A8BB-F81C3FADB268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E38F-F075-447D-A393-F9A7A27A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2148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D9A-F400-42E5-A8BB-F81C3FADB268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E38F-F075-447D-A393-F9A7A27A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6419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D9A-F400-42E5-A8BB-F81C3FADB268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E38F-F075-447D-A393-F9A7A27A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6514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D9A-F400-42E5-A8BB-F81C3FADB268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E38F-F075-447D-A393-F9A7A27A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0141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D9A-F400-42E5-A8BB-F81C3FADB268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E38F-F075-447D-A393-F9A7A27A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312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D9A-F400-42E5-A8BB-F81C3FADB268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E38F-F075-447D-A393-F9A7A27A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346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D9A-F400-42E5-A8BB-F81C3FADB268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E38F-F075-447D-A393-F9A7A27A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0987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D9A-F400-42E5-A8BB-F81C3FADB268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E38F-F075-447D-A393-F9A7A27A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615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D9A-F400-42E5-A8BB-F81C3FADB268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E38F-F075-447D-A393-F9A7A27A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601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DFD9A-F400-42E5-A8BB-F81C3FADB268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E38F-F075-447D-A393-F9A7A27A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481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Lekcja 6.</a:t>
            </a:r>
            <a:br>
              <a:rPr lang="pl-PL" dirty="0" smtClean="0"/>
            </a:br>
            <a:r>
              <a:rPr lang="pl-PL" b="1" dirty="0" smtClean="0">
                <a:solidFill>
                  <a:srgbClr val="C00000"/>
                </a:solidFill>
              </a:rPr>
              <a:t>Kiedy?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Lesson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 6.</a:t>
            </a:r>
          </a:p>
          <a:p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When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pl-PL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16FA19EB-7DF0-49BE-862C-C66D1E4771C1}"/>
              </a:ext>
            </a:extLst>
          </p:cNvPr>
          <p:cNvGrpSpPr/>
          <p:nvPr/>
        </p:nvGrpSpPr>
        <p:grpSpPr>
          <a:xfrm>
            <a:off x="647713" y="560439"/>
            <a:ext cx="1469844" cy="1312830"/>
            <a:chOff x="617204" y="568877"/>
            <a:chExt cx="1069974" cy="955675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C1280639-C6BC-4507-87E7-72BF2F951552}"/>
                </a:ext>
              </a:extLst>
            </p:cNvPr>
            <p:cNvSpPr/>
            <p:nvPr/>
          </p:nvSpPr>
          <p:spPr>
            <a:xfrm>
              <a:off x="617204" y="568877"/>
              <a:ext cx="1069974" cy="955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1500" dist="279400" dir="1500000" sx="94000" sy="94000" algn="ctr" rotWithShape="0">
                <a:schemeClr val="accent1">
                  <a:lumMod val="75000"/>
                  <a:alpha val="1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0857B8E2-6594-486F-ABAA-BCB428D06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684838" y="569412"/>
              <a:ext cx="954605" cy="954604"/>
            </a:xfrm>
            <a:prstGeom prst="rect">
              <a:avLst/>
            </a:prstGeom>
          </p:spPr>
        </p:pic>
      </p:grpSp>
      <p:sp>
        <p:nvSpPr>
          <p:cNvPr id="7" name="Rectangle: Rounded Corners 41">
            <a:extLst>
              <a:ext uri="{FF2B5EF4-FFF2-40B4-BE49-F238E27FC236}">
                <a16:creationId xmlns:a16="http://schemas.microsoft.com/office/drawing/2014/main" id="{C598F511-91CC-9BB3-7B7C-4544B3E8DDE5}"/>
              </a:ext>
            </a:extLst>
          </p:cNvPr>
          <p:cNvSpPr/>
          <p:nvPr/>
        </p:nvSpPr>
        <p:spPr>
          <a:xfrm>
            <a:off x="7077456" y="794436"/>
            <a:ext cx="4191047" cy="3016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300163" y="860825"/>
            <a:ext cx="183008" cy="18300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3113E6-6A18-4280-B9A1-588C97E1EC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2015" y="558904"/>
            <a:ext cx="3213230" cy="1314200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EED06717-E2F1-B62D-65AD-D688FF6AE469}"/>
              </a:ext>
            </a:extLst>
          </p:cNvPr>
          <p:cNvSpPr txBox="1"/>
          <p:nvPr/>
        </p:nvSpPr>
        <p:spPr>
          <a:xfrm>
            <a:off x="8967851" y="817503"/>
            <a:ext cx="2438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www.ubb.edu.pl/en</a:t>
            </a:r>
            <a:endParaRPr lang="en-ID" sz="1050" b="1" dirty="0">
              <a:solidFill>
                <a:srgbClr val="223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64F0AFD-59CB-59DF-9C6C-57606344CB90}"/>
              </a:ext>
            </a:extLst>
          </p:cNvPr>
          <p:cNvSpPr/>
          <p:nvPr/>
        </p:nvSpPr>
        <p:spPr>
          <a:xfrm>
            <a:off x="11242608" y="804670"/>
            <a:ext cx="301679" cy="291445"/>
          </a:xfrm>
          <a:prstGeom prst="rect">
            <a:avLst/>
          </a:prstGeom>
          <a:solidFill>
            <a:srgbClr val="223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300941" y="844132"/>
            <a:ext cx="183008" cy="183008"/>
          </a:xfrm>
          <a:prstGeom prst="rect">
            <a:avLst/>
          </a:prstGeom>
        </p:spPr>
      </p:pic>
      <p:pic>
        <p:nvPicPr>
          <p:cNvPr id="13" name="Obraz 1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115" y="4947686"/>
            <a:ext cx="5279673" cy="1599741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-20739" y="6244606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4" y="2400300"/>
            <a:ext cx="3185026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02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Szybka powtórka</a:t>
            </a:r>
            <a:r>
              <a:rPr lang="pl-PL" b="1" dirty="0">
                <a:solidFill>
                  <a:srgbClr val="C00000"/>
                </a:solidFill>
              </a:rPr>
              <a:t/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sz="2400" i="1" dirty="0" err="1">
                <a:solidFill>
                  <a:srgbClr val="0070C0"/>
                </a:solidFill>
              </a:rPr>
              <a:t>Quick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review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Liczymy:</a:t>
            </a:r>
          </a:p>
          <a:p>
            <a:pPr marL="0" indent="0">
              <a:buNone/>
            </a:pPr>
            <a:r>
              <a:rPr lang="pl-PL" sz="3600" dirty="0" smtClean="0"/>
              <a:t>0	1	2	3	4	5	6	7	8	9	10</a:t>
            </a:r>
            <a:endParaRPr lang="pl-PL" sz="2000" dirty="0"/>
          </a:p>
          <a:p>
            <a:pPr marL="0" indent="0">
              <a:buNone/>
            </a:pPr>
            <a:r>
              <a:rPr lang="pl-PL" dirty="0"/>
              <a:t>T</a:t>
            </a:r>
            <a:r>
              <a:rPr lang="pl-PL" dirty="0" smtClean="0"/>
              <a:t>o jest?</a:t>
            </a:r>
          </a:p>
          <a:p>
            <a:pPr marL="0" indent="0">
              <a:buNone/>
            </a:pPr>
            <a:r>
              <a:rPr lang="pl-PL" dirty="0" smtClean="0"/>
              <a:t>5</a:t>
            </a:r>
          </a:p>
          <a:p>
            <a:pPr marL="0" indent="0">
              <a:buNone/>
            </a:pPr>
            <a:r>
              <a:rPr lang="pl-PL" dirty="0" smtClean="0"/>
              <a:t>8</a:t>
            </a:r>
          </a:p>
          <a:p>
            <a:pPr marL="0" indent="0">
              <a:buNone/>
            </a:pPr>
            <a:r>
              <a:rPr lang="pl-PL" dirty="0" smtClean="0"/>
              <a:t>9</a:t>
            </a:r>
          </a:p>
          <a:p>
            <a:pPr marL="0" indent="0">
              <a:buNone/>
            </a:pPr>
            <a:r>
              <a:rPr lang="pl-PL" dirty="0" smtClean="0"/>
              <a:t>3</a:t>
            </a:r>
          </a:p>
          <a:p>
            <a:pPr marL="0" indent="0">
              <a:buNone/>
            </a:pPr>
            <a:r>
              <a:rPr lang="pl-PL" dirty="0"/>
              <a:t>1</a:t>
            </a:r>
            <a:endParaRPr lang="pl-PL" dirty="0" smtClean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83946" y="6432011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6. Kiedy?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53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Szybka powtórka</a:t>
            </a:r>
            <a:r>
              <a:rPr lang="pl-PL" b="1" dirty="0">
                <a:solidFill>
                  <a:srgbClr val="C00000"/>
                </a:solidFill>
              </a:rPr>
              <a:t/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sz="2400" i="1" dirty="0" err="1">
                <a:solidFill>
                  <a:srgbClr val="0070C0"/>
                </a:solidFill>
              </a:rPr>
              <a:t>Quick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review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4200" dirty="0" smtClean="0"/>
              <a:t>Dni tygodnia</a:t>
            </a:r>
          </a:p>
          <a:p>
            <a:r>
              <a:rPr lang="pl-PL" sz="3300" dirty="0" smtClean="0"/>
              <a:t>poniedziałek</a:t>
            </a:r>
          </a:p>
          <a:p>
            <a:r>
              <a:rPr lang="pl-PL" sz="3300" dirty="0" smtClean="0"/>
              <a:t>wtorek</a:t>
            </a:r>
          </a:p>
          <a:p>
            <a:r>
              <a:rPr lang="pl-PL" sz="3300" dirty="0" smtClean="0"/>
              <a:t>środa</a:t>
            </a:r>
          </a:p>
          <a:p>
            <a:r>
              <a:rPr lang="pl-PL" sz="3300" dirty="0" smtClean="0"/>
              <a:t>czwartek</a:t>
            </a:r>
          </a:p>
          <a:p>
            <a:r>
              <a:rPr lang="pl-PL" sz="3300" dirty="0" smtClean="0"/>
              <a:t>piątek</a:t>
            </a:r>
          </a:p>
          <a:p>
            <a:r>
              <a:rPr lang="pl-PL" sz="3300" dirty="0" smtClean="0"/>
              <a:t>sobota </a:t>
            </a:r>
          </a:p>
          <a:p>
            <a:r>
              <a:rPr lang="pl-PL" sz="3300" dirty="0" smtClean="0"/>
              <a:t>niedziela </a:t>
            </a:r>
            <a:endParaRPr lang="pl-PL" sz="33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4420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4200" dirty="0" smtClean="0"/>
              <a:t>Pory dnia</a:t>
            </a:r>
            <a:endParaRPr lang="pl-PL" sz="4200" dirty="0"/>
          </a:p>
          <a:p>
            <a:r>
              <a:rPr lang="pl-PL" dirty="0" smtClean="0"/>
              <a:t>8.00 </a:t>
            </a:r>
          </a:p>
          <a:p>
            <a:pPr marL="0" indent="0">
              <a:buNone/>
            </a:pPr>
            <a:r>
              <a:rPr lang="pl-PL" dirty="0" smtClean="0"/>
              <a:t>	rano</a:t>
            </a:r>
          </a:p>
          <a:p>
            <a:r>
              <a:rPr lang="pl-PL" dirty="0" smtClean="0"/>
              <a:t>10.00 </a:t>
            </a:r>
          </a:p>
          <a:p>
            <a:pPr marL="0" indent="0">
              <a:buNone/>
            </a:pPr>
            <a:r>
              <a:rPr lang="pl-PL" dirty="0" smtClean="0"/>
              <a:t>	przed południem </a:t>
            </a:r>
          </a:p>
          <a:p>
            <a:r>
              <a:rPr lang="pl-PL" dirty="0" smtClean="0"/>
              <a:t>12.00</a:t>
            </a:r>
          </a:p>
          <a:p>
            <a:pPr marL="0" indent="0">
              <a:buNone/>
            </a:pPr>
            <a:r>
              <a:rPr lang="pl-PL" dirty="0" smtClean="0"/>
              <a:t>	w południe</a:t>
            </a:r>
          </a:p>
          <a:p>
            <a:r>
              <a:rPr lang="pl-PL" dirty="0" smtClean="0"/>
              <a:t>16.00</a:t>
            </a:r>
          </a:p>
          <a:p>
            <a:pPr marL="0" indent="0">
              <a:buNone/>
            </a:pPr>
            <a:r>
              <a:rPr lang="pl-PL" dirty="0" smtClean="0"/>
              <a:t>	po południu </a:t>
            </a:r>
          </a:p>
          <a:p>
            <a:r>
              <a:rPr lang="pl-PL" dirty="0" smtClean="0"/>
              <a:t>21.00 </a:t>
            </a:r>
          </a:p>
          <a:p>
            <a:pPr lvl="2"/>
            <a:r>
              <a:rPr lang="pl-PL" sz="2800" dirty="0" smtClean="0"/>
              <a:t>wieczorem </a:t>
            </a:r>
            <a:endParaRPr lang="pl-PL" sz="2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83946" y="6432011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6. Kiedy?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787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4" y="2400300"/>
            <a:ext cx="3185026" cy="44577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b="1" dirty="0" smtClean="0"/>
          </a:p>
          <a:p>
            <a:pPr marL="0" indent="0" algn="ctr">
              <a:buNone/>
            </a:pPr>
            <a:r>
              <a:rPr lang="pl-PL" sz="4000" b="1" dirty="0" smtClean="0"/>
              <a:t>Dziękuję za wspólną lekcję!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0070C0"/>
                </a:solidFill>
              </a:rPr>
              <a:t>Thank you for the lesson together</a:t>
            </a:r>
            <a:r>
              <a:rPr lang="en-US" sz="2400" i="1" dirty="0" smtClean="0">
                <a:solidFill>
                  <a:srgbClr val="0070C0"/>
                </a:solidFill>
              </a:rPr>
              <a:t>!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3200" b="1" dirty="0" smtClean="0"/>
          </a:p>
          <a:p>
            <a:pPr marL="0" indent="0" algn="ctr">
              <a:buNone/>
            </a:pPr>
            <a:r>
              <a:rPr lang="pl-PL" sz="2000" dirty="0" smtClean="0"/>
              <a:t>Wszystkie zdjęcia i ilustracje </a:t>
            </a:r>
            <a:r>
              <a:rPr lang="pl-PL" sz="2000" dirty="0"/>
              <a:t>pochodzą z &lt;a </a:t>
            </a:r>
            <a:r>
              <a:rPr lang="pl-PL" sz="2000" dirty="0" err="1"/>
              <a:t>href</a:t>
            </a:r>
            <a:r>
              <a:rPr lang="pl-PL" sz="2000" dirty="0"/>
              <a:t>="http://www.freepik.com</a:t>
            </a:r>
            <a:r>
              <a:rPr lang="pl-PL" sz="2000" dirty="0" smtClean="0"/>
              <a:t>"&gt;. </a:t>
            </a:r>
            <a:endParaRPr lang="pl-PL" sz="2000" dirty="0"/>
          </a:p>
          <a:p>
            <a:pPr marL="0" indent="0" algn="ctr">
              <a:buNone/>
            </a:pPr>
            <a:r>
              <a:rPr lang="pl-PL" sz="2000" dirty="0" smtClean="0"/>
              <a:t>Dokładny spis dostępny jest </a:t>
            </a:r>
            <a:r>
              <a:rPr lang="pl-PL" sz="2000" dirty="0"/>
              <a:t>na stronie: </a:t>
            </a:r>
            <a:r>
              <a:rPr lang="pl-PL" sz="2000" dirty="0" smtClean="0"/>
              <a:t>www.ubb.edu.pl/en.</a:t>
            </a:r>
          </a:p>
          <a:p>
            <a:pPr marL="0" indent="0" algn="ctr">
              <a:buNone/>
            </a:pPr>
            <a:r>
              <a:rPr lang="pl-PL" sz="1600" i="1" dirty="0" err="1" smtClean="0">
                <a:solidFill>
                  <a:srgbClr val="0070C0"/>
                </a:solidFill>
              </a:rPr>
              <a:t>All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 err="1" smtClean="0">
                <a:solidFill>
                  <a:srgbClr val="0070C0"/>
                </a:solidFill>
              </a:rPr>
              <a:t>pictures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>
                <a:solidFill>
                  <a:srgbClr val="0070C0"/>
                </a:solidFill>
              </a:rPr>
              <a:t>and </a:t>
            </a:r>
            <a:r>
              <a:rPr lang="pl-PL" sz="1600" i="1" dirty="0" err="1" smtClean="0">
                <a:solidFill>
                  <a:srgbClr val="0070C0"/>
                </a:solidFill>
              </a:rPr>
              <a:t>illustrations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 err="1" smtClean="0">
                <a:solidFill>
                  <a:srgbClr val="0070C0"/>
                </a:solidFill>
              </a:rPr>
              <a:t>come</a:t>
            </a:r>
            <a:r>
              <a:rPr lang="pl-PL" sz="1600" i="1" dirty="0" smtClean="0">
                <a:solidFill>
                  <a:srgbClr val="0070C0"/>
                </a:solidFill>
              </a:rPr>
              <a:t> from &lt;a </a:t>
            </a:r>
            <a:r>
              <a:rPr lang="pl-PL" sz="1600" i="1" dirty="0" err="1">
                <a:solidFill>
                  <a:srgbClr val="0070C0"/>
                </a:solidFill>
              </a:rPr>
              <a:t>href</a:t>
            </a:r>
            <a:r>
              <a:rPr lang="pl-PL" sz="1600" i="1" dirty="0">
                <a:solidFill>
                  <a:srgbClr val="0070C0"/>
                </a:solidFill>
              </a:rPr>
              <a:t>="http://www.freepik.com</a:t>
            </a:r>
            <a:r>
              <a:rPr lang="pl-PL" sz="1600" i="1" dirty="0" smtClean="0">
                <a:solidFill>
                  <a:srgbClr val="0070C0"/>
                </a:solidFill>
              </a:rPr>
              <a:t>"&gt;.</a:t>
            </a:r>
          </a:p>
          <a:p>
            <a:pPr marL="0" indent="0" algn="ctr">
              <a:buNone/>
            </a:pP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>
                <a:solidFill>
                  <a:srgbClr val="0070C0"/>
                </a:solidFill>
              </a:rPr>
              <a:t>T</a:t>
            </a:r>
            <a:r>
              <a:rPr lang="pl-PL" sz="1600" i="1" dirty="0" smtClean="0">
                <a:solidFill>
                  <a:srgbClr val="0070C0"/>
                </a:solidFill>
              </a:rPr>
              <a:t>he </a:t>
            </a:r>
            <a:r>
              <a:rPr lang="pl-PL" sz="1600" i="1" dirty="0" err="1" smtClean="0">
                <a:solidFill>
                  <a:srgbClr val="0070C0"/>
                </a:solidFill>
              </a:rPr>
              <a:t>detailed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</a:rPr>
              <a:t>list </a:t>
            </a:r>
            <a:r>
              <a:rPr lang="en-US" sz="1600" i="1" dirty="0">
                <a:solidFill>
                  <a:srgbClr val="0070C0"/>
                </a:solidFill>
              </a:rPr>
              <a:t>available on the </a:t>
            </a:r>
            <a:r>
              <a:rPr lang="en-US" sz="1600" i="1" dirty="0" smtClean="0">
                <a:solidFill>
                  <a:srgbClr val="0070C0"/>
                </a:solidFill>
              </a:rPr>
              <a:t>website</a:t>
            </a:r>
            <a:r>
              <a:rPr lang="pl-PL" sz="1600" i="1" dirty="0" smtClean="0">
                <a:solidFill>
                  <a:srgbClr val="0070C0"/>
                </a:solidFill>
              </a:rPr>
              <a:t>: www.ubb.edu.pl/en.</a:t>
            </a:r>
            <a:endParaRPr lang="pl-PL" sz="1600" i="1" dirty="0">
              <a:solidFill>
                <a:srgbClr val="0070C0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35366" y="411378"/>
            <a:ext cx="963109" cy="96310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465" y="411378"/>
            <a:ext cx="2309200" cy="94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3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Spis treści</a:t>
            </a:r>
            <a:r>
              <a:rPr lang="pl-PL" dirty="0"/>
              <a:t/>
            </a:r>
            <a:br>
              <a:rPr lang="pl-PL" dirty="0"/>
            </a:br>
            <a:r>
              <a:rPr lang="pl-PL" sz="2400" i="1" dirty="0" err="1">
                <a:solidFill>
                  <a:srgbClr val="0070C0"/>
                </a:solidFill>
              </a:rPr>
              <a:t>Table</a:t>
            </a:r>
            <a:r>
              <a:rPr lang="pl-PL" sz="2400" i="1" dirty="0">
                <a:solidFill>
                  <a:srgbClr val="0070C0"/>
                </a:solidFill>
              </a:rPr>
              <a:t> of </a:t>
            </a:r>
            <a:r>
              <a:rPr lang="pl-PL" sz="2400" i="1" dirty="0" err="1">
                <a:solidFill>
                  <a:srgbClr val="0070C0"/>
                </a:solidFill>
              </a:rPr>
              <a:t>Contents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3500" dirty="0" smtClean="0"/>
              <a:t>cyfry</a:t>
            </a:r>
            <a:endParaRPr lang="pl-PL" sz="3500" dirty="0" smtClean="0"/>
          </a:p>
          <a:p>
            <a:pPr marL="0" indent="0">
              <a:buNone/>
            </a:pPr>
            <a:r>
              <a:rPr lang="pl-PL" sz="2600" i="1" dirty="0" smtClean="0">
                <a:solidFill>
                  <a:srgbClr val="0070C0"/>
                </a:solidFill>
              </a:rPr>
              <a:t>    </a:t>
            </a:r>
            <a:r>
              <a:rPr lang="pl-PL" sz="2600" i="1" dirty="0" smtClean="0">
                <a:solidFill>
                  <a:srgbClr val="0070C0"/>
                </a:solidFill>
              </a:rPr>
              <a:t>n</a:t>
            </a:r>
            <a:r>
              <a:rPr lang="en-US" sz="2600" i="1" dirty="0" smtClean="0">
                <a:solidFill>
                  <a:srgbClr val="0070C0"/>
                </a:solidFill>
              </a:rPr>
              <a:t>umbers</a:t>
            </a:r>
            <a:endParaRPr lang="pl-PL" sz="2600" i="1" dirty="0" smtClean="0">
              <a:solidFill>
                <a:srgbClr val="0070C0"/>
              </a:solidFill>
            </a:endParaRPr>
          </a:p>
          <a:p>
            <a:r>
              <a:rPr lang="pl-PL" sz="3500" dirty="0" smtClean="0"/>
              <a:t>miesiące</a:t>
            </a:r>
            <a:endParaRPr lang="pl-PL" sz="3500" dirty="0" smtClean="0"/>
          </a:p>
          <a:p>
            <a:pPr marL="0" indent="0">
              <a:buNone/>
            </a:pPr>
            <a:r>
              <a:rPr lang="pl-PL" sz="2600" i="1" dirty="0" smtClean="0">
                <a:solidFill>
                  <a:srgbClr val="0070C0"/>
                </a:solidFill>
              </a:rPr>
              <a:t>    </a:t>
            </a:r>
            <a:r>
              <a:rPr lang="pl-PL" sz="2600" i="1" dirty="0" smtClean="0">
                <a:solidFill>
                  <a:srgbClr val="0070C0"/>
                </a:solidFill>
              </a:rPr>
              <a:t>m</a:t>
            </a:r>
            <a:r>
              <a:rPr lang="en-US" sz="2600" i="1" dirty="0" err="1" smtClean="0">
                <a:solidFill>
                  <a:srgbClr val="0070C0"/>
                </a:solidFill>
              </a:rPr>
              <a:t>onths</a:t>
            </a:r>
            <a:endParaRPr lang="pl-PL" sz="2600" i="1" dirty="0" smtClean="0">
              <a:solidFill>
                <a:srgbClr val="0070C0"/>
              </a:solidFill>
            </a:endParaRPr>
          </a:p>
          <a:p>
            <a:r>
              <a:rPr lang="pl-PL" sz="3500" dirty="0" smtClean="0"/>
              <a:t>pory </a:t>
            </a:r>
            <a:r>
              <a:rPr lang="pl-PL" sz="3500" dirty="0" smtClean="0"/>
              <a:t>roku</a:t>
            </a:r>
          </a:p>
          <a:p>
            <a:pPr marL="0" indent="0">
              <a:buNone/>
            </a:pPr>
            <a:r>
              <a:rPr lang="pl-PL" sz="2600" i="1" dirty="0" smtClean="0">
                <a:solidFill>
                  <a:srgbClr val="0070C0"/>
                </a:solidFill>
              </a:rPr>
              <a:t>    </a:t>
            </a:r>
            <a:r>
              <a:rPr lang="pl-PL" sz="2600" i="1" dirty="0" smtClean="0">
                <a:solidFill>
                  <a:srgbClr val="0070C0"/>
                </a:solidFill>
              </a:rPr>
              <a:t>s</a:t>
            </a:r>
            <a:r>
              <a:rPr lang="en-US" sz="2600" i="1" dirty="0" err="1" smtClean="0">
                <a:solidFill>
                  <a:srgbClr val="0070C0"/>
                </a:solidFill>
              </a:rPr>
              <a:t>easons</a:t>
            </a:r>
            <a:endParaRPr lang="pl-PL" sz="2600" i="1" dirty="0" smtClean="0">
              <a:solidFill>
                <a:srgbClr val="0070C0"/>
              </a:solidFill>
            </a:endParaRPr>
          </a:p>
          <a:p>
            <a:r>
              <a:rPr lang="pl-PL" sz="3500" dirty="0" smtClean="0"/>
              <a:t>dni </a:t>
            </a:r>
            <a:r>
              <a:rPr lang="pl-PL" sz="3500" dirty="0" smtClean="0"/>
              <a:t>tygodnia</a:t>
            </a:r>
          </a:p>
          <a:p>
            <a:pPr marL="0" indent="0">
              <a:buNone/>
            </a:pPr>
            <a:r>
              <a:rPr lang="pl-PL" sz="2600" i="1" dirty="0" smtClean="0">
                <a:solidFill>
                  <a:srgbClr val="0070C0"/>
                </a:solidFill>
              </a:rPr>
              <a:t>    </a:t>
            </a:r>
            <a:r>
              <a:rPr lang="pl-PL" sz="2600" i="1" dirty="0" smtClean="0">
                <a:solidFill>
                  <a:srgbClr val="0070C0"/>
                </a:solidFill>
              </a:rPr>
              <a:t>d</a:t>
            </a:r>
            <a:r>
              <a:rPr lang="en-US" sz="2600" i="1" dirty="0" err="1" smtClean="0">
                <a:solidFill>
                  <a:srgbClr val="0070C0"/>
                </a:solidFill>
              </a:rPr>
              <a:t>ays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>
                <a:solidFill>
                  <a:srgbClr val="0070C0"/>
                </a:solidFill>
              </a:rPr>
              <a:t>of the week</a:t>
            </a:r>
            <a:r>
              <a:rPr lang="pl-PL" sz="2600" i="1" dirty="0">
                <a:solidFill>
                  <a:srgbClr val="0070C0"/>
                </a:solidFill>
              </a:rPr>
              <a:t> </a:t>
            </a:r>
            <a:endParaRPr lang="pl-PL" sz="2600" i="1" dirty="0" smtClean="0">
              <a:solidFill>
                <a:srgbClr val="0070C0"/>
              </a:solidFill>
            </a:endParaRPr>
          </a:p>
          <a:p>
            <a:r>
              <a:rPr lang="pl-PL" sz="3500" dirty="0" smtClean="0"/>
              <a:t>pory </a:t>
            </a:r>
            <a:r>
              <a:rPr lang="pl-PL" sz="3500" dirty="0" smtClean="0"/>
              <a:t>dnia</a:t>
            </a:r>
          </a:p>
          <a:p>
            <a:pPr marL="0" indent="0">
              <a:buNone/>
            </a:pPr>
            <a:r>
              <a:rPr lang="pl-PL" sz="2600" i="1" dirty="0" smtClean="0">
                <a:solidFill>
                  <a:srgbClr val="0070C0"/>
                </a:solidFill>
              </a:rPr>
              <a:t>    </a:t>
            </a:r>
            <a:r>
              <a:rPr lang="pl-PL" sz="2600" i="1" dirty="0" smtClean="0">
                <a:solidFill>
                  <a:srgbClr val="0070C0"/>
                </a:solidFill>
              </a:rPr>
              <a:t>t</a:t>
            </a:r>
            <a:r>
              <a:rPr lang="en-US" sz="2600" i="1" dirty="0" err="1" smtClean="0">
                <a:solidFill>
                  <a:srgbClr val="0070C0"/>
                </a:solidFill>
              </a:rPr>
              <a:t>ime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>
                <a:solidFill>
                  <a:srgbClr val="0070C0"/>
                </a:solidFill>
              </a:rPr>
              <a:t>of day</a:t>
            </a:r>
            <a:endParaRPr lang="pl-PL" sz="2600" i="1" dirty="0">
              <a:solidFill>
                <a:srgbClr val="0070C0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83946" y="6432011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6. Kiedy?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05090" y="861368"/>
            <a:ext cx="659422" cy="659422"/>
          </a:xfrm>
          <a:prstGeom prst="rect">
            <a:avLst/>
          </a:prstGeom>
        </p:spPr>
      </p:pic>
      <p:pic>
        <p:nvPicPr>
          <p:cNvPr id="11" name="Obraz 10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31" y="6134938"/>
            <a:ext cx="2176661" cy="659528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152400" y="65844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9518" y="225626"/>
            <a:ext cx="1632933" cy="66786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120" y="5726724"/>
            <a:ext cx="917186" cy="1283676"/>
          </a:xfrm>
          <a:prstGeom prst="rect">
            <a:avLst/>
          </a:prstGeom>
        </p:spPr>
      </p:pic>
      <p:sp>
        <p:nvSpPr>
          <p:cNvPr id="15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10036346" y="6584411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6. Kiedy?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08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Cyfry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 smtClean="0">
                <a:solidFill>
                  <a:srgbClr val="0070C0"/>
                </a:solidFill>
              </a:rPr>
              <a:t>Numbers</a:t>
            </a:r>
            <a:endParaRPr lang="pl-PL" i="1" dirty="0">
              <a:solidFill>
                <a:srgbClr val="0070C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09" y="1825625"/>
            <a:ext cx="6753406" cy="3774761"/>
          </a:xfrm>
        </p:spPr>
      </p:pic>
      <p:sp>
        <p:nvSpPr>
          <p:cNvPr id="6" name="pole tekstowe 5"/>
          <p:cNvSpPr txBox="1"/>
          <p:nvPr/>
        </p:nvSpPr>
        <p:spPr>
          <a:xfrm>
            <a:off x="1403214" y="1788999"/>
            <a:ext cx="117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zero</a:t>
            </a: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903056" y="1201830"/>
            <a:ext cx="189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6699"/>
                </a:solidFill>
              </a:rPr>
              <a:t>jeden</a:t>
            </a:r>
            <a:endParaRPr lang="pl-PL" sz="3600" b="1" dirty="0">
              <a:solidFill>
                <a:srgbClr val="FF6699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305423" y="978899"/>
            <a:ext cx="107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0070C0"/>
                </a:solidFill>
              </a:rPr>
              <a:t>dwa</a:t>
            </a:r>
            <a:endParaRPr lang="pl-PL" sz="3600" b="1" dirty="0">
              <a:solidFill>
                <a:srgbClr val="0070C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679231" y="1206850"/>
            <a:ext cx="107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C000"/>
                </a:solidFill>
              </a:rPr>
              <a:t>trzy</a:t>
            </a:r>
            <a:endParaRPr lang="pl-PL" sz="3600" b="1" dirty="0">
              <a:solidFill>
                <a:srgbClr val="FFC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9331370" y="4605695"/>
            <a:ext cx="1986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00B0F0"/>
                </a:solidFill>
              </a:rPr>
              <a:t>dziewięć</a:t>
            </a:r>
            <a:endParaRPr lang="pl-PL" sz="3600" b="1" dirty="0">
              <a:solidFill>
                <a:srgbClr val="00B0F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9387825" y="2047963"/>
            <a:ext cx="1873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00B050"/>
                </a:solidFill>
              </a:rPr>
              <a:t>cztery</a:t>
            </a:r>
            <a:endParaRPr lang="pl-PL" sz="3600" b="1" dirty="0">
              <a:solidFill>
                <a:srgbClr val="00B05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028748" y="5798241"/>
            <a:ext cx="194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6699"/>
                </a:solidFill>
              </a:rPr>
              <a:t>siedem</a:t>
            </a:r>
            <a:endParaRPr lang="pl-PL" sz="3600" b="1" dirty="0">
              <a:solidFill>
                <a:srgbClr val="FF6699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958897" y="5534369"/>
            <a:ext cx="134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00B050"/>
                </a:solidFill>
              </a:rPr>
              <a:t>sześć</a:t>
            </a:r>
            <a:endParaRPr lang="pl-PL" sz="3600" b="1" dirty="0">
              <a:solidFill>
                <a:srgbClr val="00B05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403214" y="4888038"/>
            <a:ext cx="107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C000"/>
                </a:solidFill>
              </a:rPr>
              <a:t>pięć</a:t>
            </a:r>
            <a:endParaRPr lang="pl-PL" sz="3600" b="1" dirty="0">
              <a:solidFill>
                <a:srgbClr val="FFC00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540969" y="5534370"/>
            <a:ext cx="1885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osiem</a:t>
            </a:r>
            <a:endParaRPr lang="pl-PL" sz="3600" b="1" dirty="0">
              <a:solidFill>
                <a:srgbClr val="FF0000"/>
              </a:solidFill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7" name="Obraz 16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8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21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83946" y="6432011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6. Kiedy?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90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Mamy 12 miesięcy…</a:t>
            </a:r>
            <a:br>
              <a:rPr lang="pl-PL" b="1" dirty="0" smtClean="0"/>
            </a:br>
            <a:r>
              <a:rPr lang="pl-PL" sz="2400" i="1" dirty="0" smtClean="0">
                <a:solidFill>
                  <a:srgbClr val="0070C0"/>
                </a:solidFill>
              </a:rPr>
              <a:t>We </a:t>
            </a:r>
            <a:r>
              <a:rPr lang="pl-PL" sz="2400" i="1" dirty="0" err="1" smtClean="0">
                <a:solidFill>
                  <a:srgbClr val="0070C0"/>
                </a:solidFill>
              </a:rPr>
              <a:t>have</a:t>
            </a:r>
            <a:r>
              <a:rPr lang="pl-PL" sz="2400" i="1" dirty="0" smtClean="0">
                <a:solidFill>
                  <a:srgbClr val="0070C0"/>
                </a:solidFill>
              </a:rPr>
              <a:t> 12 </a:t>
            </a:r>
            <a:r>
              <a:rPr lang="pl-PL" sz="2400" i="1" dirty="0" err="1" smtClean="0">
                <a:solidFill>
                  <a:srgbClr val="0070C0"/>
                </a:solidFill>
              </a:rPr>
              <a:t>months</a:t>
            </a:r>
            <a:r>
              <a:rPr lang="pl-PL" sz="2400" i="1" dirty="0" smtClean="0">
                <a:solidFill>
                  <a:srgbClr val="0070C0"/>
                </a:solidFill>
              </a:rPr>
              <a:t>…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/>
              <a:t>w</a:t>
            </a:r>
            <a:r>
              <a:rPr lang="pl-PL" sz="3600" dirty="0" smtClean="0"/>
              <a:t>ięc potrzebujemy jeszcze:</a:t>
            </a:r>
          </a:p>
          <a:p>
            <a:pPr marL="0" indent="0">
              <a:buNone/>
            </a:pPr>
            <a:r>
              <a:rPr lang="pl-PL" sz="2400" i="1" dirty="0" err="1">
                <a:solidFill>
                  <a:srgbClr val="0070C0"/>
                </a:solidFill>
              </a:rPr>
              <a:t>so</a:t>
            </a:r>
            <a:r>
              <a:rPr lang="pl-PL" sz="2400" i="1" dirty="0">
                <a:solidFill>
                  <a:srgbClr val="0070C0"/>
                </a:solidFill>
              </a:rPr>
              <a:t> we </a:t>
            </a:r>
            <a:r>
              <a:rPr lang="pl-PL" sz="2400" i="1" dirty="0" err="1">
                <a:solidFill>
                  <a:srgbClr val="0070C0"/>
                </a:solidFill>
              </a:rPr>
              <a:t>also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need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1100" i="1" dirty="0" smtClean="0">
              <a:solidFill>
                <a:srgbClr val="0070C0"/>
              </a:solidFill>
            </a:endParaRPr>
          </a:p>
          <a:p>
            <a:r>
              <a:rPr lang="pl-PL" sz="4000" b="1" dirty="0" smtClean="0">
                <a:solidFill>
                  <a:srgbClr val="C00000"/>
                </a:solidFill>
              </a:rPr>
              <a:t>10</a:t>
            </a:r>
            <a:r>
              <a:rPr lang="pl-PL" sz="4000" dirty="0" smtClean="0"/>
              <a:t> 		dziesięć</a:t>
            </a:r>
          </a:p>
          <a:p>
            <a:endParaRPr lang="pl-PL" sz="1800" dirty="0" smtClean="0"/>
          </a:p>
          <a:p>
            <a:r>
              <a:rPr lang="pl-PL" sz="4000" b="1" dirty="0" smtClean="0">
                <a:solidFill>
                  <a:srgbClr val="C00000"/>
                </a:solidFill>
              </a:rPr>
              <a:t>11 </a:t>
            </a:r>
            <a:r>
              <a:rPr lang="pl-PL" sz="4000" dirty="0" smtClean="0"/>
              <a:t>		jedenaście </a:t>
            </a:r>
          </a:p>
          <a:p>
            <a:endParaRPr lang="pl-PL" sz="1600" dirty="0" smtClean="0"/>
          </a:p>
          <a:p>
            <a:r>
              <a:rPr lang="pl-PL" sz="4000" b="1" dirty="0" smtClean="0">
                <a:solidFill>
                  <a:srgbClr val="C00000"/>
                </a:solidFill>
              </a:rPr>
              <a:t>12 </a:t>
            </a:r>
            <a:r>
              <a:rPr lang="pl-PL" sz="4000" dirty="0" smtClean="0"/>
              <a:t>		dwanaście 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83946" y="6432011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6. Kiedy?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03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Miesiące – nie ma łatwo…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>
                <a:solidFill>
                  <a:srgbClr val="0070C0"/>
                </a:solidFill>
              </a:rPr>
              <a:t>Months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smtClean="0">
                <a:solidFill>
                  <a:srgbClr val="0070C0"/>
                </a:solidFill>
              </a:rPr>
              <a:t>– </a:t>
            </a:r>
            <a:r>
              <a:rPr lang="pl-PL" sz="2400" i="1" dirty="0" err="1" smtClean="0">
                <a:solidFill>
                  <a:srgbClr val="0070C0"/>
                </a:solidFill>
              </a:rPr>
              <a:t>it's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>
                <a:solidFill>
                  <a:srgbClr val="0070C0"/>
                </a:solidFill>
              </a:rPr>
              <a:t>not </a:t>
            </a:r>
            <a:r>
              <a:rPr lang="pl-PL" sz="2400" i="1" dirty="0" err="1">
                <a:solidFill>
                  <a:srgbClr val="0070C0"/>
                </a:solidFill>
              </a:rPr>
              <a:t>easy</a:t>
            </a:r>
            <a:r>
              <a:rPr lang="pl-PL" sz="2400" i="1" dirty="0">
                <a:solidFill>
                  <a:srgbClr val="0070C0"/>
                </a:solidFill>
              </a:rPr>
              <a:t>... </a:t>
            </a:r>
            <a:endParaRPr lang="pl-PL" i="1" dirty="0">
              <a:solidFill>
                <a:srgbClr val="0070C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8" t="5581" r="18529" b="7824"/>
          <a:stretch/>
        </p:blipFill>
        <p:spPr>
          <a:xfrm>
            <a:off x="4234637" y="1658848"/>
            <a:ext cx="4686300" cy="4185138"/>
          </a:xfrm>
        </p:spPr>
      </p:pic>
      <p:sp>
        <p:nvSpPr>
          <p:cNvPr id="5" name="pole tekstowe 4"/>
          <p:cNvSpPr txBox="1"/>
          <p:nvPr/>
        </p:nvSpPr>
        <p:spPr>
          <a:xfrm>
            <a:off x="2136531" y="1748050"/>
            <a:ext cx="2039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1. styczeń</a:t>
            </a:r>
            <a:endParaRPr lang="pl-PL" sz="3200" b="1" dirty="0">
              <a:solidFill>
                <a:srgbClr val="C00000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8" name="Obraz 7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83946" y="6432011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6. Kiedy?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136531" y="2428665"/>
            <a:ext cx="2017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2. luty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136531" y="3070914"/>
            <a:ext cx="2039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3. marzec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2136531" y="3751417"/>
            <a:ext cx="2198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4. kwiecień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2136531" y="4464974"/>
            <a:ext cx="2017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5. maj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2136531" y="5200727"/>
            <a:ext cx="2065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6. czerwiec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9106879" y="1755940"/>
            <a:ext cx="1637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7. lipiec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9149214" y="3070914"/>
            <a:ext cx="230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9. wrzesień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9137491" y="3758968"/>
            <a:ext cx="2855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10. październik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9137492" y="4423915"/>
            <a:ext cx="2318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11. listopad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9137492" y="5049749"/>
            <a:ext cx="240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12. grudzień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9137490" y="2405967"/>
            <a:ext cx="2674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8. sierpień</a:t>
            </a:r>
            <a:endParaRPr lang="pl-PL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02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6" grpId="0"/>
      <p:bldP spid="17" grpId="0"/>
      <p:bldP spid="18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Pory roku</a:t>
            </a:r>
            <a:br>
              <a:rPr lang="pl-PL" b="1" dirty="0" smtClean="0"/>
            </a:br>
            <a:r>
              <a:rPr lang="pl-PL" sz="2400" i="1" dirty="0" err="1" smtClean="0">
                <a:solidFill>
                  <a:srgbClr val="0070C0"/>
                </a:solidFill>
              </a:rPr>
              <a:t>Seasons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005" y="1368390"/>
            <a:ext cx="4745953" cy="4745953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83946" y="6432011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6. Kiedy?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406769" y="2233246"/>
            <a:ext cx="1987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accent6">
                    <a:lumMod val="75000"/>
                  </a:schemeClr>
                </a:solidFill>
              </a:rPr>
              <a:t>wiosna</a:t>
            </a:r>
            <a:endParaRPr lang="pl-PL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8136817" y="2236641"/>
            <a:ext cx="1987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rgbClr val="FFC000"/>
                </a:solidFill>
              </a:rPr>
              <a:t>lato</a:t>
            </a:r>
            <a:endParaRPr lang="pl-PL" sz="4400" dirty="0">
              <a:solidFill>
                <a:srgbClr val="FFC00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406769" y="4285818"/>
            <a:ext cx="1987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accent2">
                    <a:lumMod val="75000"/>
                  </a:schemeClr>
                </a:solidFill>
              </a:rPr>
              <a:t>jesień</a:t>
            </a:r>
            <a:endParaRPr lang="pl-PL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8136817" y="4347176"/>
            <a:ext cx="1987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rgbClr val="00B0F0"/>
                </a:solidFill>
              </a:rPr>
              <a:t>zima</a:t>
            </a:r>
            <a:endParaRPr lang="pl-PL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5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Dni tygodnia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 smtClean="0">
                <a:solidFill>
                  <a:srgbClr val="0070C0"/>
                </a:solidFill>
              </a:rPr>
              <a:t>Days</a:t>
            </a:r>
            <a:r>
              <a:rPr lang="pl-PL" sz="2400" i="1" dirty="0" smtClean="0">
                <a:solidFill>
                  <a:srgbClr val="0070C0"/>
                </a:solidFill>
              </a:rPr>
              <a:t> of the </a:t>
            </a:r>
            <a:r>
              <a:rPr lang="pl-PL" sz="2400" i="1" dirty="0" err="1" smtClean="0">
                <a:solidFill>
                  <a:srgbClr val="0070C0"/>
                </a:solidFill>
              </a:rPr>
              <a:t>week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1" t="28380" r="12192" b="18158"/>
          <a:stretch/>
        </p:blipFill>
        <p:spPr>
          <a:xfrm>
            <a:off x="1764255" y="1598777"/>
            <a:ext cx="9033468" cy="4298684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83946" y="6432011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6. Kiedy?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226410" y="2462674"/>
            <a:ext cx="180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poniedziałek</a:t>
            </a:r>
            <a:endParaRPr lang="pl-PL" sz="2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293576" y="2434904"/>
            <a:ext cx="180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wtorek</a:t>
            </a:r>
            <a:endParaRPr lang="pl-PL" sz="24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327528" y="2462674"/>
            <a:ext cx="180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środa</a:t>
            </a:r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8394694" y="2508302"/>
            <a:ext cx="180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czwartek</a:t>
            </a:r>
            <a:endParaRPr lang="pl-PL" sz="2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226410" y="4635912"/>
            <a:ext cx="180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piątek</a:t>
            </a:r>
            <a:endParaRPr lang="pl-PL" sz="24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4293576" y="4635911"/>
            <a:ext cx="180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sobota</a:t>
            </a:r>
            <a:endParaRPr lang="pl-PL" sz="24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6353907" y="4635910"/>
            <a:ext cx="180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niedziela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23398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Pory </a:t>
            </a:r>
            <a:r>
              <a:rPr lang="pl-PL" b="1" dirty="0" smtClean="0"/>
              <a:t>dnia</a:t>
            </a:r>
            <a:r>
              <a:rPr lang="pl-PL" dirty="0"/>
              <a:t/>
            </a:r>
            <a:br>
              <a:rPr lang="pl-PL" dirty="0"/>
            </a:br>
            <a:r>
              <a:rPr lang="pl-PL" sz="2400" i="1" dirty="0">
                <a:solidFill>
                  <a:srgbClr val="0070C0"/>
                </a:solidFill>
              </a:rPr>
              <a:t>Time of the </a:t>
            </a:r>
            <a:r>
              <a:rPr lang="pl-PL" sz="2400" i="1" dirty="0" err="1">
                <a:solidFill>
                  <a:srgbClr val="0070C0"/>
                </a:solidFill>
              </a:rPr>
              <a:t>day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905500" cy="4351338"/>
          </a:xfrm>
        </p:spPr>
        <p:txBody>
          <a:bodyPr/>
          <a:lstStyle/>
          <a:p>
            <a:r>
              <a:rPr lang="pl-PL" sz="4000" dirty="0" smtClean="0"/>
              <a:t>rano </a:t>
            </a:r>
            <a:r>
              <a:rPr lang="pl-PL" sz="3200" dirty="0" smtClean="0"/>
              <a:t>(ok. 6.00)</a:t>
            </a:r>
            <a:endParaRPr lang="pl-PL" sz="3200" dirty="0"/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i</a:t>
            </a:r>
            <a:r>
              <a:rPr lang="en-US" sz="2400" i="1" dirty="0" smtClean="0">
                <a:solidFill>
                  <a:srgbClr val="0070C0"/>
                </a:solidFill>
              </a:rPr>
              <a:t>n </a:t>
            </a:r>
            <a:r>
              <a:rPr lang="en-US" sz="2400" i="1" dirty="0">
                <a:solidFill>
                  <a:srgbClr val="0070C0"/>
                </a:solidFill>
              </a:rPr>
              <a:t>the morning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endParaRPr lang="pl-PL" sz="2400" i="1" dirty="0">
              <a:solidFill>
                <a:srgbClr val="0070C0"/>
              </a:solidFill>
            </a:endParaRPr>
          </a:p>
          <a:p>
            <a:r>
              <a:rPr lang="pl-PL" sz="4000" dirty="0" smtClean="0"/>
              <a:t>przed południem </a:t>
            </a:r>
            <a:r>
              <a:rPr lang="pl-PL" sz="3200" dirty="0" smtClean="0"/>
              <a:t>(ok. 10.00)</a:t>
            </a:r>
            <a:endParaRPr lang="pl-PL" sz="3200" dirty="0"/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b</a:t>
            </a:r>
            <a:r>
              <a:rPr lang="en-US" sz="2400" i="1" dirty="0" err="1" smtClean="0">
                <a:solidFill>
                  <a:srgbClr val="0070C0"/>
                </a:solidFill>
              </a:rPr>
              <a:t>efore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noon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</a:p>
          <a:p>
            <a:r>
              <a:rPr lang="pl-PL" sz="4000" dirty="0" smtClean="0"/>
              <a:t>w południe </a:t>
            </a:r>
            <a:r>
              <a:rPr lang="pl-PL" sz="3200" dirty="0" smtClean="0"/>
              <a:t>(12.00)</a:t>
            </a:r>
            <a:endParaRPr lang="pl-PL" sz="3200" dirty="0"/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a</a:t>
            </a:r>
            <a:r>
              <a:rPr lang="en-US" sz="2400" i="1" dirty="0" smtClean="0">
                <a:solidFill>
                  <a:srgbClr val="0070C0"/>
                </a:solidFill>
              </a:rPr>
              <a:t>t </a:t>
            </a:r>
            <a:r>
              <a:rPr lang="en-US" sz="2400" i="1" dirty="0">
                <a:solidFill>
                  <a:srgbClr val="0070C0"/>
                </a:solidFill>
              </a:rPr>
              <a:t>noon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743699" y="1825625"/>
            <a:ext cx="4826977" cy="4351338"/>
          </a:xfrm>
        </p:spPr>
        <p:txBody>
          <a:bodyPr/>
          <a:lstStyle/>
          <a:p>
            <a:r>
              <a:rPr lang="pl-PL" sz="4000" dirty="0" smtClean="0"/>
              <a:t>po południu </a:t>
            </a:r>
            <a:r>
              <a:rPr lang="pl-PL" sz="3200" dirty="0" smtClean="0"/>
              <a:t>(ok. 16.00)</a:t>
            </a:r>
            <a:endParaRPr lang="pl-PL" sz="4000" dirty="0"/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i</a:t>
            </a:r>
            <a:r>
              <a:rPr lang="en-US" sz="2400" i="1" dirty="0" smtClean="0">
                <a:solidFill>
                  <a:srgbClr val="0070C0"/>
                </a:solidFill>
              </a:rPr>
              <a:t>n </a:t>
            </a:r>
            <a:r>
              <a:rPr lang="en-US" sz="2400" i="1" dirty="0">
                <a:solidFill>
                  <a:srgbClr val="0070C0"/>
                </a:solidFill>
              </a:rPr>
              <a:t>the </a:t>
            </a:r>
            <a:r>
              <a:rPr lang="en-US" sz="2400" i="1" dirty="0" smtClean="0">
                <a:solidFill>
                  <a:srgbClr val="0070C0"/>
                </a:solidFill>
              </a:rPr>
              <a:t>afternoon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endParaRPr lang="pl-PL" sz="24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2400" i="1" dirty="0">
              <a:solidFill>
                <a:srgbClr val="0070C0"/>
              </a:solidFill>
            </a:endParaRPr>
          </a:p>
          <a:p>
            <a:r>
              <a:rPr lang="pl-PL" sz="4000" dirty="0" smtClean="0"/>
              <a:t>wieczorem</a:t>
            </a:r>
            <a:r>
              <a:rPr lang="pl-PL" dirty="0" smtClean="0"/>
              <a:t> </a:t>
            </a:r>
            <a:r>
              <a:rPr lang="pl-PL" sz="3200" dirty="0" smtClean="0"/>
              <a:t>(ok. 21.00)</a:t>
            </a:r>
            <a:endParaRPr lang="pl-PL" sz="3200" dirty="0"/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i</a:t>
            </a:r>
            <a:r>
              <a:rPr lang="en-US" sz="2400" i="1" dirty="0" smtClean="0">
                <a:solidFill>
                  <a:srgbClr val="0070C0"/>
                </a:solidFill>
              </a:rPr>
              <a:t>n </a:t>
            </a:r>
            <a:r>
              <a:rPr lang="en-US" sz="2400" i="1" dirty="0">
                <a:solidFill>
                  <a:srgbClr val="0070C0"/>
                </a:solidFill>
              </a:rPr>
              <a:t>the evening</a:t>
            </a:r>
            <a:endParaRPr lang="pl-PL" sz="2400" i="1" dirty="0">
              <a:solidFill>
                <a:srgbClr val="0070C0"/>
              </a:solidFill>
            </a:endParaRPr>
          </a:p>
          <a:p>
            <a:r>
              <a:rPr lang="pl-PL" sz="3600" dirty="0" smtClean="0"/>
              <a:t>o</a:t>
            </a:r>
            <a:r>
              <a:rPr lang="pl-PL" sz="4000" dirty="0" smtClean="0"/>
              <a:t> północy </a:t>
            </a:r>
            <a:r>
              <a:rPr lang="pl-PL" sz="3200" dirty="0" smtClean="0"/>
              <a:t>(24.00)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</a:t>
            </a:r>
            <a:r>
              <a:rPr lang="pl-PL" sz="2400" i="1" dirty="0" err="1" smtClean="0">
                <a:solidFill>
                  <a:srgbClr val="0070C0"/>
                </a:solidFill>
              </a:rPr>
              <a:t>at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midnight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83946" y="6432011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6. Kiedy?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292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" r="4429"/>
          <a:stretch>
            <a:fillRect/>
          </a:stretch>
        </p:blipFill>
        <p:spPr>
          <a:xfrm>
            <a:off x="3851500" y="2011646"/>
            <a:ext cx="4511951" cy="3562678"/>
          </a:xfrm>
        </p:spPr>
      </p:pic>
      <p:sp>
        <p:nvSpPr>
          <p:cNvPr id="6" name="pole tekstowe 5"/>
          <p:cNvSpPr txBox="1"/>
          <p:nvPr/>
        </p:nvSpPr>
        <p:spPr>
          <a:xfrm>
            <a:off x="4188160" y="553916"/>
            <a:ext cx="38949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/>
              <a:t>Kiedy?</a:t>
            </a:r>
          </a:p>
          <a:p>
            <a:pPr algn="ctr"/>
            <a:r>
              <a:rPr lang="pl-PL" sz="2400" i="1" dirty="0" err="1" smtClean="0">
                <a:solidFill>
                  <a:srgbClr val="0070C0"/>
                </a:solidFill>
              </a:rPr>
              <a:t>When</a:t>
            </a:r>
            <a:r>
              <a:rPr lang="pl-PL" sz="2400" i="1" dirty="0" smtClean="0">
                <a:solidFill>
                  <a:srgbClr val="0070C0"/>
                </a:solidFill>
              </a:rPr>
              <a:t>?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301261" y="3050949"/>
            <a:ext cx="2329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w dzień</a:t>
            </a:r>
          </a:p>
          <a:p>
            <a:r>
              <a:rPr lang="pl-PL" sz="2400" i="1" dirty="0" err="1" smtClean="0">
                <a:solidFill>
                  <a:srgbClr val="0070C0"/>
                </a:solidFill>
              </a:rPr>
              <a:t>during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day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680527" y="3187012"/>
            <a:ext cx="21541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w nocy</a:t>
            </a:r>
          </a:p>
          <a:p>
            <a:r>
              <a:rPr lang="pl-PL" sz="2400" i="1" dirty="0" err="1">
                <a:solidFill>
                  <a:srgbClr val="0070C0"/>
                </a:solidFill>
              </a:rPr>
              <a:t>during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night</a:t>
            </a:r>
            <a:endParaRPr lang="pl-PL" sz="2400" i="1" dirty="0">
              <a:solidFill>
                <a:srgbClr val="0070C0"/>
              </a:solidFill>
            </a:endParaRPr>
          </a:p>
          <a:p>
            <a:endParaRPr lang="pl-PL" sz="44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0" name="Obraz 9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1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83946" y="6432011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6. Kiedy?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56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342</Words>
  <Application>Microsoft Office PowerPoint</Application>
  <PresentationFormat>Panoramiczny</PresentationFormat>
  <Paragraphs>144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Lekcja 6. Kiedy?</vt:lpstr>
      <vt:lpstr>Spis treści Table of Contents</vt:lpstr>
      <vt:lpstr>Cyfry Numbers</vt:lpstr>
      <vt:lpstr>Mamy 12 miesięcy… We have 12 months…</vt:lpstr>
      <vt:lpstr>Miesiące – nie ma łatwo… Months – it's not easy... </vt:lpstr>
      <vt:lpstr>Pory roku Seasons</vt:lpstr>
      <vt:lpstr>Dni tygodnia Days of the week</vt:lpstr>
      <vt:lpstr>Pory dnia Time of the day </vt:lpstr>
      <vt:lpstr>Prezentacja programu PowerPoint</vt:lpstr>
      <vt:lpstr>Szybka powtórka Quick review</vt:lpstr>
      <vt:lpstr>Szybka powtórka Quick review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Lekcja 6 Kiedy?</dc:title>
  <dc:creator>HP</dc:creator>
  <cp:lastModifiedBy>HP</cp:lastModifiedBy>
  <cp:revision>29</cp:revision>
  <dcterms:created xsi:type="dcterms:W3CDTF">2023-12-09T17:21:39Z</dcterms:created>
  <dcterms:modified xsi:type="dcterms:W3CDTF">2023-12-13T21:17:40Z</dcterms:modified>
</cp:coreProperties>
</file>