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60" r:id="rId4"/>
    <p:sldId id="261" r:id="rId5"/>
    <p:sldId id="265" r:id="rId6"/>
    <p:sldId id="266" r:id="rId7"/>
    <p:sldId id="267" r:id="rId8"/>
    <p:sldId id="277" r:id="rId9"/>
    <p:sldId id="270" r:id="rId10"/>
    <p:sldId id="272" r:id="rId11"/>
    <p:sldId id="274" r:id="rId12"/>
    <p:sldId id="27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61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94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148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419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51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14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312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34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98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1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601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DFD9A-F400-42E5-A8BB-F81C3FADB268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81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1.m4a"/><Relationship Id="rId7" Type="http://schemas.openxmlformats.org/officeDocument/2006/relationships/image" Target="../media/image4.sv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jpg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10.m4a"/><Relationship Id="rId7" Type="http://schemas.openxmlformats.org/officeDocument/2006/relationships/image" Target="../media/image3.jpg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11.m4a"/><Relationship Id="rId7" Type="http://schemas.openxmlformats.org/officeDocument/2006/relationships/image" Target="../media/image3.jpg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2.m4a"/><Relationship Id="rId7" Type="http://schemas.openxmlformats.org/officeDocument/2006/relationships/image" Target="../media/image3.jpg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1.jp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2.m4a"/><Relationship Id="rId7" Type="http://schemas.openxmlformats.org/officeDocument/2006/relationships/image" Target="../media/image3.jp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jpg"/><Relationship Id="rId5" Type="http://schemas.openxmlformats.org/officeDocument/2006/relationships/image" Target="../media/image8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4.m4a"/><Relationship Id="rId7" Type="http://schemas.openxmlformats.org/officeDocument/2006/relationships/image" Target="../media/image3.jp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5.m4a"/><Relationship Id="rId7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jpg"/><Relationship Id="rId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6.m4a"/><Relationship Id="rId7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.jpg"/><Relationship Id="rId5" Type="http://schemas.openxmlformats.org/officeDocument/2006/relationships/image" Target="../media/image10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7.m4a"/><Relationship Id="rId7" Type="http://schemas.openxmlformats.org/officeDocument/2006/relationships/image" Target="../media/image4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jpg"/><Relationship Id="rId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8.m4a"/><Relationship Id="rId7" Type="http://schemas.openxmlformats.org/officeDocument/2006/relationships/image" Target="../media/image3.jp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9.m4a"/><Relationship Id="rId7" Type="http://schemas.openxmlformats.org/officeDocument/2006/relationships/image" Target="../media/image4.pn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.jpg"/><Relationship Id="rId5" Type="http://schemas.openxmlformats.org/officeDocument/2006/relationships/image" Target="../media/image12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Lekcja 6.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Kiedy?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Lesson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6.</a:t>
            </a:r>
          </a:p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pl-P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6FA19EB-7DF0-49BE-862C-C66D1E4771C1}"/>
              </a:ext>
            </a:extLst>
          </p:cNvPr>
          <p:cNvGrpSpPr/>
          <p:nvPr/>
        </p:nvGrpSpPr>
        <p:grpSpPr>
          <a:xfrm>
            <a:off x="647713" y="560439"/>
            <a:ext cx="1469844" cy="1312830"/>
            <a:chOff x="617204" y="568877"/>
            <a:chExt cx="1069974" cy="955675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1280639-C6BC-4507-87E7-72BF2F951552}"/>
                </a:ext>
              </a:extLst>
            </p:cNvPr>
            <p:cNvSpPr/>
            <p:nvPr/>
          </p:nvSpPr>
          <p:spPr>
            <a:xfrm>
              <a:off x="617204" y="568877"/>
              <a:ext cx="1069974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dist="279400" dir="1500000" sx="94000" sy="94000" algn="ctr" rotWithShape="0">
                <a:schemeClr val="accent1">
                  <a:lumMod val="7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857B8E2-6594-486F-ABAA-BCB428D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4838" y="569412"/>
              <a:ext cx="954605" cy="954604"/>
            </a:xfrm>
            <a:prstGeom prst="rect">
              <a:avLst/>
            </a:prstGeom>
          </p:spPr>
        </p:pic>
      </p:grp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C598F511-91CC-9BB3-7B7C-4544B3E8DDE5}"/>
              </a:ext>
            </a:extLst>
          </p:cNvPr>
          <p:cNvSpPr/>
          <p:nvPr/>
        </p:nvSpPr>
        <p:spPr>
          <a:xfrm>
            <a:off x="7077456" y="794436"/>
            <a:ext cx="4191047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163" y="860825"/>
            <a:ext cx="183008" cy="1830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3113E6-6A18-4280-B9A1-588C97E1E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2015" y="558904"/>
            <a:ext cx="3213230" cy="1314200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EED06717-E2F1-B62D-65AD-D688FF6AE469}"/>
              </a:ext>
            </a:extLst>
          </p:cNvPr>
          <p:cNvSpPr txBox="1"/>
          <p:nvPr/>
        </p:nvSpPr>
        <p:spPr>
          <a:xfrm>
            <a:off x="8967851" y="817503"/>
            <a:ext cx="243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www.ubb.edu.pl/en</a:t>
            </a:r>
            <a:endParaRPr lang="en-ID" sz="105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4F0AFD-59CB-59DF-9C6C-57606344CB90}"/>
              </a:ext>
            </a:extLst>
          </p:cNvPr>
          <p:cNvSpPr/>
          <p:nvPr/>
        </p:nvSpPr>
        <p:spPr>
          <a:xfrm>
            <a:off x="11242608" y="804670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941" y="844132"/>
            <a:ext cx="183008" cy="183008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115" y="4947686"/>
            <a:ext cx="5279673" cy="1599741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pic>
        <p:nvPicPr>
          <p:cNvPr id="16" name="Dźwięk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802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223">
        <p15:prstTrans prst="peelOff"/>
      </p:transition>
    </mc:Choice>
    <mc:Fallback>
      <p:transition spd="slow" advTm="52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Szybka powtórka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Quick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review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Liczymy:</a:t>
            </a:r>
          </a:p>
          <a:p>
            <a:pPr marL="0" indent="0">
              <a:buNone/>
            </a:pPr>
            <a:r>
              <a:rPr lang="pl-PL" sz="3600" dirty="0" smtClean="0"/>
              <a:t>0	1	2	3	4	5	6	7	8	9	10</a:t>
            </a:r>
            <a:endParaRPr lang="pl-PL" sz="2000" dirty="0"/>
          </a:p>
          <a:p>
            <a:pPr marL="0" indent="0">
              <a:buNone/>
            </a:pPr>
            <a:r>
              <a:rPr lang="pl-PL" dirty="0"/>
              <a:t>T</a:t>
            </a:r>
            <a:r>
              <a:rPr lang="pl-PL" dirty="0" smtClean="0"/>
              <a:t>o jest?</a:t>
            </a:r>
          </a:p>
          <a:p>
            <a:pPr marL="0" indent="0">
              <a:buNone/>
            </a:pPr>
            <a:r>
              <a:rPr lang="pl-PL" dirty="0" smtClean="0"/>
              <a:t>5</a:t>
            </a:r>
          </a:p>
          <a:p>
            <a:pPr marL="0" indent="0">
              <a:buNone/>
            </a:pPr>
            <a:r>
              <a:rPr lang="pl-PL" dirty="0" smtClean="0"/>
              <a:t>8</a:t>
            </a:r>
          </a:p>
          <a:p>
            <a:pPr marL="0" indent="0">
              <a:buNone/>
            </a:pPr>
            <a:r>
              <a:rPr lang="pl-PL" dirty="0" smtClean="0"/>
              <a:t>9</a:t>
            </a:r>
          </a:p>
          <a:p>
            <a:pPr marL="0" indent="0">
              <a:buNone/>
            </a:pPr>
            <a:r>
              <a:rPr lang="pl-PL" dirty="0" smtClean="0"/>
              <a:t>3</a:t>
            </a:r>
          </a:p>
          <a:p>
            <a:pPr marL="0" indent="0">
              <a:buNone/>
            </a:pPr>
            <a:r>
              <a:rPr lang="pl-PL" dirty="0"/>
              <a:t>1</a:t>
            </a:r>
            <a:endParaRPr lang="pl-PL" dirty="0" smtClean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Dźwię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3053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7875">
        <p15:prstTrans prst="peelOff"/>
      </p:transition>
    </mc:Choice>
    <mc:Fallback>
      <p:transition spd="slow" advTm="578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Szybka powtórka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Quick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review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4200" dirty="0" smtClean="0"/>
              <a:t>Dni tygodnia</a:t>
            </a:r>
          </a:p>
          <a:p>
            <a:r>
              <a:rPr lang="pl-PL" sz="3300" dirty="0" smtClean="0"/>
              <a:t>poniedziałek</a:t>
            </a:r>
          </a:p>
          <a:p>
            <a:r>
              <a:rPr lang="pl-PL" sz="3300" dirty="0" smtClean="0"/>
              <a:t>wtorek</a:t>
            </a:r>
          </a:p>
          <a:p>
            <a:r>
              <a:rPr lang="pl-PL" sz="3300" dirty="0" smtClean="0"/>
              <a:t>środa</a:t>
            </a:r>
          </a:p>
          <a:p>
            <a:r>
              <a:rPr lang="pl-PL" sz="3300" dirty="0" smtClean="0"/>
              <a:t>czwartek</a:t>
            </a:r>
          </a:p>
          <a:p>
            <a:r>
              <a:rPr lang="pl-PL" sz="3300" dirty="0" smtClean="0"/>
              <a:t>piątek</a:t>
            </a:r>
          </a:p>
          <a:p>
            <a:r>
              <a:rPr lang="pl-PL" sz="3300" dirty="0" smtClean="0"/>
              <a:t>sobota </a:t>
            </a:r>
          </a:p>
          <a:p>
            <a:r>
              <a:rPr lang="pl-PL" sz="3300" dirty="0" smtClean="0"/>
              <a:t>niedziela </a:t>
            </a:r>
            <a:endParaRPr lang="pl-PL" sz="33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4420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4200" dirty="0" smtClean="0"/>
              <a:t>Pory dnia</a:t>
            </a:r>
            <a:endParaRPr lang="pl-PL" sz="4200" dirty="0"/>
          </a:p>
          <a:p>
            <a:r>
              <a:rPr lang="pl-PL" dirty="0" smtClean="0"/>
              <a:t>8.00 </a:t>
            </a:r>
          </a:p>
          <a:p>
            <a:pPr marL="0" indent="0">
              <a:buNone/>
            </a:pPr>
            <a:r>
              <a:rPr lang="pl-PL" dirty="0" smtClean="0"/>
              <a:t>	rano</a:t>
            </a:r>
          </a:p>
          <a:p>
            <a:r>
              <a:rPr lang="pl-PL" dirty="0" smtClean="0"/>
              <a:t>10.00 </a:t>
            </a:r>
          </a:p>
          <a:p>
            <a:pPr marL="0" indent="0">
              <a:buNone/>
            </a:pPr>
            <a:r>
              <a:rPr lang="pl-PL" dirty="0" smtClean="0"/>
              <a:t>	przed południem </a:t>
            </a:r>
          </a:p>
          <a:p>
            <a:r>
              <a:rPr lang="pl-PL" dirty="0" smtClean="0"/>
              <a:t>12.00</a:t>
            </a:r>
          </a:p>
          <a:p>
            <a:pPr marL="0" indent="0">
              <a:buNone/>
            </a:pPr>
            <a:r>
              <a:rPr lang="pl-PL" dirty="0" smtClean="0"/>
              <a:t>	w południe</a:t>
            </a:r>
          </a:p>
          <a:p>
            <a:r>
              <a:rPr lang="pl-PL" dirty="0" smtClean="0"/>
              <a:t>16.00</a:t>
            </a:r>
          </a:p>
          <a:p>
            <a:pPr marL="0" indent="0">
              <a:buNone/>
            </a:pPr>
            <a:r>
              <a:rPr lang="pl-PL" dirty="0" smtClean="0"/>
              <a:t>	po południu </a:t>
            </a:r>
          </a:p>
          <a:p>
            <a:r>
              <a:rPr lang="pl-PL" dirty="0" smtClean="0"/>
              <a:t>21.00 </a:t>
            </a:r>
          </a:p>
          <a:p>
            <a:pPr lvl="2"/>
            <a:r>
              <a:rPr lang="pl-PL" sz="2800" dirty="0" smtClean="0"/>
              <a:t>wieczorem </a:t>
            </a:r>
            <a:endParaRPr lang="pl-PL" sz="2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Dźwięk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787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2152">
        <p15:prstTrans prst="peelOff"/>
      </p:transition>
    </mc:Choice>
    <mc:Fallback>
      <p:transition spd="slow" advTm="221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Dziękuję za wspólną lekcję!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70C0"/>
                </a:solidFill>
              </a:rPr>
              <a:t>Thank you for the lesson together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r>
              <a:rPr lang="pl-PL" sz="2000" dirty="0" smtClean="0"/>
              <a:t>Wszystkie zdjęcia i ilustracje </a:t>
            </a:r>
            <a:r>
              <a:rPr lang="pl-PL" sz="2000" dirty="0"/>
              <a:t>pochodzą z &lt;a </a:t>
            </a:r>
            <a:r>
              <a:rPr lang="pl-PL" sz="2000" dirty="0" err="1"/>
              <a:t>href</a:t>
            </a:r>
            <a:r>
              <a:rPr lang="pl-PL" sz="2000" dirty="0"/>
              <a:t>="http://www.freepik.com</a:t>
            </a:r>
            <a:r>
              <a:rPr lang="pl-PL" sz="2000" dirty="0" smtClean="0"/>
              <a:t>"&gt;. 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Dokładny spis dostępny jest </a:t>
            </a:r>
            <a:r>
              <a:rPr lang="pl-PL" sz="2000" dirty="0"/>
              <a:t>na stronie: </a:t>
            </a:r>
            <a:r>
              <a:rPr lang="pl-PL" sz="2000" dirty="0" smtClean="0"/>
              <a:t>www.ubb.edu.pl/en.</a:t>
            </a:r>
          </a:p>
          <a:p>
            <a:pPr marL="0" indent="0" algn="ctr">
              <a:buNone/>
            </a:pPr>
            <a:r>
              <a:rPr lang="pl-PL" sz="1600" i="1" dirty="0" err="1" smtClean="0">
                <a:solidFill>
                  <a:srgbClr val="0070C0"/>
                </a:solidFill>
              </a:rPr>
              <a:t>All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pictures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and </a:t>
            </a:r>
            <a:r>
              <a:rPr lang="pl-PL" sz="1600" i="1" dirty="0" err="1" smtClean="0">
                <a:solidFill>
                  <a:srgbClr val="0070C0"/>
                </a:solidFill>
              </a:rPr>
              <a:t>illustrations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come</a:t>
            </a:r>
            <a:r>
              <a:rPr lang="pl-PL" sz="1600" i="1" dirty="0" smtClean="0">
                <a:solidFill>
                  <a:srgbClr val="0070C0"/>
                </a:solidFill>
              </a:rPr>
              <a:t> from &lt;a </a:t>
            </a:r>
            <a:r>
              <a:rPr lang="pl-PL" sz="1600" i="1" dirty="0" err="1">
                <a:solidFill>
                  <a:srgbClr val="0070C0"/>
                </a:solidFill>
              </a:rPr>
              <a:t>href</a:t>
            </a:r>
            <a:r>
              <a:rPr lang="pl-PL" sz="1600" i="1" dirty="0">
                <a:solidFill>
                  <a:srgbClr val="0070C0"/>
                </a:solidFill>
              </a:rPr>
              <a:t>="http://www.freepik.com</a:t>
            </a:r>
            <a:r>
              <a:rPr lang="pl-PL" sz="1600" i="1" dirty="0" smtClean="0">
                <a:solidFill>
                  <a:srgbClr val="0070C0"/>
                </a:solidFill>
              </a:rPr>
              <a:t>"&gt;.</a:t>
            </a:r>
          </a:p>
          <a:p>
            <a:pPr marL="0" indent="0" algn="ctr">
              <a:buNone/>
            </a:pP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T</a:t>
            </a:r>
            <a:r>
              <a:rPr lang="pl-PL" sz="1600" i="1" dirty="0" smtClean="0">
                <a:solidFill>
                  <a:srgbClr val="0070C0"/>
                </a:solidFill>
              </a:rPr>
              <a:t>he </a:t>
            </a:r>
            <a:r>
              <a:rPr lang="pl-PL" sz="1600" i="1" dirty="0" err="1" smtClean="0">
                <a:solidFill>
                  <a:srgbClr val="0070C0"/>
                </a:solidFill>
              </a:rPr>
              <a:t>detailed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list </a:t>
            </a:r>
            <a:r>
              <a:rPr lang="en-US" sz="1600" i="1" dirty="0">
                <a:solidFill>
                  <a:srgbClr val="0070C0"/>
                </a:solidFill>
              </a:rPr>
              <a:t>available on the </a:t>
            </a:r>
            <a:r>
              <a:rPr lang="en-US" sz="1600" i="1" dirty="0" smtClean="0">
                <a:solidFill>
                  <a:srgbClr val="0070C0"/>
                </a:solidFill>
              </a:rPr>
              <a:t>website</a:t>
            </a:r>
            <a:r>
              <a:rPr lang="pl-PL" sz="1600" i="1" dirty="0" smtClean="0">
                <a:solidFill>
                  <a:srgbClr val="0070C0"/>
                </a:solidFill>
              </a:rPr>
              <a:t>: www.ubb.edu.pl/en.</a:t>
            </a:r>
            <a:endParaRPr lang="pl-PL" sz="1600" i="1" dirty="0">
              <a:solidFill>
                <a:srgbClr val="0070C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435366" y="411378"/>
            <a:ext cx="963109" cy="96310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465" y="411378"/>
            <a:ext cx="2309200" cy="944455"/>
          </a:xfrm>
          <a:prstGeom prst="rect">
            <a:avLst/>
          </a:prstGeom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23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486">
        <p15:prstTrans prst="peelOff"/>
      </p:transition>
    </mc:Choice>
    <mc:Fallback>
      <p:transition spd="slow" advTm="34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Spis treści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Table</a:t>
            </a:r>
            <a:r>
              <a:rPr lang="pl-PL" sz="2400" i="1" dirty="0">
                <a:solidFill>
                  <a:srgbClr val="0070C0"/>
                </a:solidFill>
              </a:rPr>
              <a:t> of </a:t>
            </a:r>
            <a:r>
              <a:rPr lang="pl-PL" sz="2400" i="1" dirty="0" err="1">
                <a:solidFill>
                  <a:srgbClr val="0070C0"/>
                </a:solidFill>
              </a:rPr>
              <a:t>Contents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3500" dirty="0" smtClean="0"/>
              <a:t>cyfry</a:t>
            </a:r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    n</a:t>
            </a:r>
            <a:r>
              <a:rPr lang="en-US" sz="2600" i="1" dirty="0" smtClean="0">
                <a:solidFill>
                  <a:srgbClr val="0070C0"/>
                </a:solidFill>
              </a:rPr>
              <a:t>umbers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r>
              <a:rPr lang="pl-PL" sz="3500" dirty="0" smtClean="0"/>
              <a:t>miesiące</a:t>
            </a:r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    m</a:t>
            </a:r>
            <a:r>
              <a:rPr lang="en-US" sz="2600" i="1" dirty="0" err="1" smtClean="0">
                <a:solidFill>
                  <a:srgbClr val="0070C0"/>
                </a:solidFill>
              </a:rPr>
              <a:t>onths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r>
              <a:rPr lang="pl-PL" sz="3500" dirty="0" smtClean="0"/>
              <a:t>pory roku</a:t>
            </a:r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    s</a:t>
            </a:r>
            <a:r>
              <a:rPr lang="en-US" sz="2600" i="1" dirty="0" err="1" smtClean="0">
                <a:solidFill>
                  <a:srgbClr val="0070C0"/>
                </a:solidFill>
              </a:rPr>
              <a:t>easons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r>
              <a:rPr lang="pl-PL" sz="3500" dirty="0" smtClean="0"/>
              <a:t>dni tygodnia</a:t>
            </a:r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    d</a:t>
            </a:r>
            <a:r>
              <a:rPr lang="en-US" sz="2600" i="1" dirty="0" err="1" smtClean="0">
                <a:solidFill>
                  <a:srgbClr val="0070C0"/>
                </a:solidFill>
              </a:rPr>
              <a:t>ays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>
                <a:solidFill>
                  <a:srgbClr val="0070C0"/>
                </a:solidFill>
              </a:rPr>
              <a:t>of the week</a:t>
            </a:r>
            <a:r>
              <a:rPr lang="pl-PL" sz="2600" i="1" dirty="0">
                <a:solidFill>
                  <a:srgbClr val="0070C0"/>
                </a:solidFill>
              </a:rPr>
              <a:t> 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r>
              <a:rPr lang="pl-PL" sz="3500" dirty="0" smtClean="0"/>
              <a:t>pory dnia</a:t>
            </a:r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    t</a:t>
            </a:r>
            <a:r>
              <a:rPr lang="en-US" sz="2600" i="1" dirty="0" err="1" smtClean="0">
                <a:solidFill>
                  <a:srgbClr val="0070C0"/>
                </a:solidFill>
              </a:rPr>
              <a:t>ime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>
                <a:solidFill>
                  <a:srgbClr val="0070C0"/>
                </a:solidFill>
              </a:rPr>
              <a:t>of day</a:t>
            </a:r>
            <a:endParaRPr lang="pl-PL" sz="2600" i="1" dirty="0">
              <a:solidFill>
                <a:srgbClr val="0070C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305090" y="861368"/>
            <a:ext cx="659422" cy="659422"/>
          </a:xfrm>
          <a:prstGeom prst="rect">
            <a:avLst/>
          </a:prstGeom>
        </p:spPr>
      </p:pic>
      <p:pic>
        <p:nvPicPr>
          <p:cNvPr id="11" name="Obraz 10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631" y="6134938"/>
            <a:ext cx="2176661" cy="659528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52400" y="65844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9518" y="225626"/>
            <a:ext cx="1632933" cy="66786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120" y="5726724"/>
            <a:ext cx="917186" cy="1283676"/>
          </a:xfrm>
          <a:prstGeom prst="rect">
            <a:avLst/>
          </a:prstGeom>
        </p:spPr>
      </p:pic>
      <p:sp>
        <p:nvSpPr>
          <p:cNvPr id="15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36346" y="65844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Dźwięk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0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458">
        <p15:prstTrans prst="peelOff"/>
      </p:transition>
    </mc:Choice>
    <mc:Fallback>
      <p:transition spd="slow" advTm="94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Cyfry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Numbers</a:t>
            </a:r>
            <a:endParaRPr lang="pl-PL" i="1" dirty="0">
              <a:solidFill>
                <a:srgbClr val="0070C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9" y="1825625"/>
            <a:ext cx="6753406" cy="3774761"/>
          </a:xfrm>
        </p:spPr>
      </p:pic>
      <p:sp>
        <p:nvSpPr>
          <p:cNvPr id="6" name="pole tekstowe 5"/>
          <p:cNvSpPr txBox="1"/>
          <p:nvPr/>
        </p:nvSpPr>
        <p:spPr>
          <a:xfrm>
            <a:off x="1403214" y="1788999"/>
            <a:ext cx="117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zero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03056" y="1201830"/>
            <a:ext cx="18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6699"/>
                </a:solidFill>
              </a:rPr>
              <a:t>jeden</a:t>
            </a:r>
            <a:endParaRPr lang="pl-PL" sz="3600" b="1" dirty="0">
              <a:solidFill>
                <a:srgbClr val="FF6699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05423" y="978899"/>
            <a:ext cx="107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0070C0"/>
                </a:solidFill>
              </a:rPr>
              <a:t>dwa</a:t>
            </a:r>
            <a:endParaRPr lang="pl-PL" sz="3600" b="1" dirty="0">
              <a:solidFill>
                <a:srgbClr val="0070C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679231" y="1206850"/>
            <a:ext cx="107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C000"/>
                </a:solidFill>
              </a:rPr>
              <a:t>trzy</a:t>
            </a:r>
            <a:endParaRPr lang="pl-PL" sz="3600" b="1" dirty="0">
              <a:solidFill>
                <a:srgbClr val="FFC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331370" y="4605695"/>
            <a:ext cx="198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00B0F0"/>
                </a:solidFill>
              </a:rPr>
              <a:t>dziewięć</a:t>
            </a:r>
            <a:endParaRPr lang="pl-PL" sz="3600" b="1" dirty="0">
              <a:solidFill>
                <a:srgbClr val="00B0F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9387825" y="2047963"/>
            <a:ext cx="187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</a:rPr>
              <a:t>cztery</a:t>
            </a:r>
            <a:endParaRPr lang="pl-PL" sz="3600" b="1" dirty="0">
              <a:solidFill>
                <a:srgbClr val="00B05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028748" y="5798241"/>
            <a:ext cx="194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6699"/>
                </a:solidFill>
              </a:rPr>
              <a:t>siedem</a:t>
            </a:r>
            <a:endParaRPr lang="pl-PL" sz="3600" b="1" dirty="0">
              <a:solidFill>
                <a:srgbClr val="FF6699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958897" y="5534369"/>
            <a:ext cx="134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</a:rPr>
              <a:t>sześć</a:t>
            </a:r>
            <a:endParaRPr lang="pl-PL" sz="3600" b="1" dirty="0">
              <a:solidFill>
                <a:srgbClr val="00B05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403214" y="4888038"/>
            <a:ext cx="107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C000"/>
                </a:solidFill>
              </a:rPr>
              <a:t>pięć</a:t>
            </a:r>
            <a:endParaRPr lang="pl-PL" sz="3600" b="1" dirty="0">
              <a:solidFill>
                <a:srgbClr val="FFC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540969" y="5534370"/>
            <a:ext cx="188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osiem</a:t>
            </a:r>
            <a:endParaRPr lang="pl-PL" sz="3600" b="1" dirty="0">
              <a:solidFill>
                <a:srgbClr val="FF0000"/>
              </a:solidFill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7" name="Obraz 16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8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21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1890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3158">
        <p15:prstTrans prst="peelOff"/>
      </p:transition>
    </mc:Choice>
    <mc:Fallback>
      <p:transition spd="slow" advTm="431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Mamy 12 miesięcy…</a:t>
            </a:r>
            <a:br>
              <a:rPr lang="pl-PL" b="1" dirty="0" smtClean="0"/>
            </a:br>
            <a:r>
              <a:rPr lang="pl-PL" sz="2400" i="1" dirty="0" smtClean="0">
                <a:solidFill>
                  <a:srgbClr val="0070C0"/>
                </a:solidFill>
              </a:rPr>
              <a:t>We </a:t>
            </a:r>
            <a:r>
              <a:rPr lang="pl-PL" sz="2400" i="1" dirty="0" err="1" smtClean="0">
                <a:solidFill>
                  <a:srgbClr val="0070C0"/>
                </a:solidFill>
              </a:rPr>
              <a:t>have</a:t>
            </a:r>
            <a:r>
              <a:rPr lang="pl-PL" sz="2400" i="1" dirty="0" smtClean="0">
                <a:solidFill>
                  <a:srgbClr val="0070C0"/>
                </a:solidFill>
              </a:rPr>
              <a:t> 12 </a:t>
            </a:r>
            <a:r>
              <a:rPr lang="pl-PL" sz="2400" i="1" dirty="0" err="1" smtClean="0">
                <a:solidFill>
                  <a:srgbClr val="0070C0"/>
                </a:solidFill>
              </a:rPr>
              <a:t>months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w</a:t>
            </a:r>
            <a:r>
              <a:rPr lang="pl-PL" sz="3600" dirty="0" smtClean="0"/>
              <a:t>ięc potrzebujemy jeszcze:</a:t>
            </a:r>
          </a:p>
          <a:p>
            <a:pPr marL="0" indent="0">
              <a:buNone/>
            </a:pPr>
            <a:r>
              <a:rPr lang="pl-PL" sz="2400" i="1" dirty="0" err="1">
                <a:solidFill>
                  <a:srgbClr val="0070C0"/>
                </a:solidFill>
              </a:rPr>
              <a:t>so</a:t>
            </a:r>
            <a:r>
              <a:rPr lang="pl-PL" sz="2400" i="1" dirty="0">
                <a:solidFill>
                  <a:srgbClr val="0070C0"/>
                </a:solidFill>
              </a:rPr>
              <a:t> we </a:t>
            </a:r>
            <a:r>
              <a:rPr lang="pl-PL" sz="2400" i="1" dirty="0" err="1">
                <a:solidFill>
                  <a:srgbClr val="0070C0"/>
                </a:solidFill>
              </a:rPr>
              <a:t>also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need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1100" i="1" dirty="0" smtClean="0">
              <a:solidFill>
                <a:srgbClr val="0070C0"/>
              </a:solidFill>
            </a:endParaRPr>
          </a:p>
          <a:p>
            <a:r>
              <a:rPr lang="pl-PL" sz="4000" b="1" dirty="0" smtClean="0">
                <a:solidFill>
                  <a:srgbClr val="C00000"/>
                </a:solidFill>
              </a:rPr>
              <a:t>10</a:t>
            </a:r>
            <a:r>
              <a:rPr lang="pl-PL" sz="4000" dirty="0" smtClean="0"/>
              <a:t> 		dziesięć</a:t>
            </a:r>
          </a:p>
          <a:p>
            <a:endParaRPr lang="pl-PL" sz="1800" dirty="0" smtClean="0"/>
          </a:p>
          <a:p>
            <a:r>
              <a:rPr lang="pl-PL" sz="4000" b="1" dirty="0" smtClean="0">
                <a:solidFill>
                  <a:srgbClr val="C00000"/>
                </a:solidFill>
              </a:rPr>
              <a:t>11 </a:t>
            </a:r>
            <a:r>
              <a:rPr lang="pl-PL" sz="4000" dirty="0" smtClean="0"/>
              <a:t>		jedenaście </a:t>
            </a:r>
          </a:p>
          <a:p>
            <a:endParaRPr lang="pl-PL" sz="1600" dirty="0" smtClean="0"/>
          </a:p>
          <a:p>
            <a:r>
              <a:rPr lang="pl-PL" sz="4000" b="1" dirty="0" smtClean="0">
                <a:solidFill>
                  <a:srgbClr val="C00000"/>
                </a:solidFill>
              </a:rPr>
              <a:t>12 </a:t>
            </a:r>
            <a:r>
              <a:rPr lang="pl-PL" sz="4000" dirty="0" smtClean="0"/>
              <a:t>		dwanaście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Dźwię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0303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9135">
        <p15:prstTrans prst="peelOff"/>
      </p:transition>
    </mc:Choice>
    <mc:Fallback>
      <p:transition spd="slow" advTm="191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Miesiące – nie ma łatwo…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>
                <a:solidFill>
                  <a:srgbClr val="0070C0"/>
                </a:solidFill>
              </a:rPr>
              <a:t>Months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– </a:t>
            </a:r>
            <a:r>
              <a:rPr lang="pl-PL" sz="2400" i="1" dirty="0" err="1" smtClean="0">
                <a:solidFill>
                  <a:srgbClr val="0070C0"/>
                </a:solidFill>
              </a:rPr>
              <a:t>it's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>
                <a:solidFill>
                  <a:srgbClr val="0070C0"/>
                </a:solidFill>
              </a:rPr>
              <a:t>not </a:t>
            </a:r>
            <a:r>
              <a:rPr lang="pl-PL" sz="2400" i="1" dirty="0" err="1">
                <a:solidFill>
                  <a:srgbClr val="0070C0"/>
                </a:solidFill>
              </a:rPr>
              <a:t>easy</a:t>
            </a:r>
            <a:r>
              <a:rPr lang="pl-PL" sz="2400" i="1" dirty="0">
                <a:solidFill>
                  <a:srgbClr val="0070C0"/>
                </a:solidFill>
              </a:rPr>
              <a:t>... </a:t>
            </a:r>
            <a:endParaRPr lang="pl-PL" i="1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t="5581" r="18529" b="7824"/>
          <a:stretch/>
        </p:blipFill>
        <p:spPr>
          <a:xfrm>
            <a:off x="4234637" y="1658848"/>
            <a:ext cx="4686300" cy="4185138"/>
          </a:xfrm>
        </p:spPr>
      </p:pic>
      <p:sp>
        <p:nvSpPr>
          <p:cNvPr id="5" name="pole tekstowe 4"/>
          <p:cNvSpPr txBox="1"/>
          <p:nvPr/>
        </p:nvSpPr>
        <p:spPr>
          <a:xfrm>
            <a:off x="2136531" y="1748050"/>
            <a:ext cx="203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1. styczeń</a:t>
            </a:r>
            <a:endParaRPr lang="pl-PL" sz="3200" b="1" dirty="0">
              <a:solidFill>
                <a:srgbClr val="C0000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136531" y="2428665"/>
            <a:ext cx="2017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2. luty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36531" y="3070914"/>
            <a:ext cx="203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3. marzec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136531" y="3751417"/>
            <a:ext cx="219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4. kwiecień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136531" y="4464974"/>
            <a:ext cx="201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5. maj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136531" y="5200727"/>
            <a:ext cx="2065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6. czerwiec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9106879" y="1755940"/>
            <a:ext cx="163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7. lipiec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9149214" y="3070914"/>
            <a:ext cx="230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9. wrzesień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9137491" y="3758968"/>
            <a:ext cx="2855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10. październik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9137492" y="4423915"/>
            <a:ext cx="2318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11. listopad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9137492" y="5049749"/>
            <a:ext cx="240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12. grudzień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9137490" y="2405967"/>
            <a:ext cx="267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8. sierpień</a:t>
            </a:r>
            <a:endParaRPr lang="pl-PL" sz="3200" b="1" dirty="0">
              <a:solidFill>
                <a:srgbClr val="C00000"/>
              </a:solidFill>
            </a:endParaRPr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4202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412">
        <p15:prstTrans prst="peelOff"/>
      </p:transition>
    </mc:Choice>
    <mc:Fallback>
      <p:transition spd="slow" advTm="504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3" grpId="0"/>
      <p:bldP spid="14" grpId="0"/>
      <p:bldP spid="16" grpId="0"/>
      <p:bldP spid="17" grpId="0"/>
      <p:bldP spid="1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Pory roku</a:t>
            </a:r>
            <a:br>
              <a:rPr lang="pl-PL" b="1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Seasons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05" y="1368390"/>
            <a:ext cx="4745953" cy="4745953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406769" y="2233246"/>
            <a:ext cx="1987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accent6">
                    <a:lumMod val="75000"/>
                  </a:schemeClr>
                </a:solidFill>
              </a:rPr>
              <a:t>wiosna</a:t>
            </a:r>
            <a:endParaRPr lang="pl-PL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8136817" y="2236641"/>
            <a:ext cx="1987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FFC000"/>
                </a:solidFill>
              </a:rPr>
              <a:t>lato</a:t>
            </a:r>
            <a:endParaRPr lang="pl-PL" sz="4400" dirty="0">
              <a:solidFill>
                <a:srgbClr val="FFC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406769" y="4285818"/>
            <a:ext cx="1987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accent2">
                    <a:lumMod val="75000"/>
                  </a:schemeClr>
                </a:solidFill>
              </a:rPr>
              <a:t>jesień</a:t>
            </a:r>
            <a:endParaRPr lang="pl-PL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8136817" y="4347176"/>
            <a:ext cx="1987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00B0F0"/>
                </a:solidFill>
              </a:rPr>
              <a:t>zima</a:t>
            </a:r>
            <a:endParaRPr lang="pl-PL" sz="4400" dirty="0">
              <a:solidFill>
                <a:srgbClr val="00B0F0"/>
              </a:solidFill>
            </a:endParaRPr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875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1913">
        <p15:prstTrans prst="peelOff"/>
      </p:transition>
    </mc:Choice>
    <mc:Fallback>
      <p:transition spd="slow" advTm="219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Dni tygodnia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Days</a:t>
            </a:r>
            <a:r>
              <a:rPr lang="pl-PL" sz="2400" i="1" dirty="0" smtClean="0">
                <a:solidFill>
                  <a:srgbClr val="0070C0"/>
                </a:solidFill>
              </a:rPr>
              <a:t> of the </a:t>
            </a:r>
            <a:r>
              <a:rPr lang="pl-PL" sz="2400" i="1" dirty="0" err="1" smtClean="0">
                <a:solidFill>
                  <a:srgbClr val="0070C0"/>
                </a:solidFill>
              </a:rPr>
              <a:t>week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t="28380" r="12192" b="18158"/>
          <a:stretch/>
        </p:blipFill>
        <p:spPr>
          <a:xfrm>
            <a:off x="1764255" y="1598777"/>
            <a:ext cx="9033468" cy="4298684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226410" y="2462674"/>
            <a:ext cx="18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poniedziałek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293576" y="2434904"/>
            <a:ext cx="18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wtorek</a:t>
            </a:r>
            <a:endParaRPr lang="pl-PL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327528" y="2462674"/>
            <a:ext cx="18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środa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8394694" y="2508302"/>
            <a:ext cx="18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czwartek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226410" y="4635912"/>
            <a:ext cx="18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piątek</a:t>
            </a:r>
            <a:endParaRPr lang="pl-PL" sz="24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293576" y="4635911"/>
            <a:ext cx="18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sobota</a:t>
            </a:r>
            <a:endParaRPr lang="pl-PL" sz="2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353907" y="4635910"/>
            <a:ext cx="18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niedziela</a:t>
            </a:r>
            <a:endParaRPr lang="pl-PL" sz="2400" dirty="0"/>
          </a:p>
        </p:txBody>
      </p:sp>
      <p:pic>
        <p:nvPicPr>
          <p:cNvPr id="17" name="Dźwięk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3986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2481">
        <p15:prstTrans prst="peelOff"/>
      </p:transition>
    </mc:Choice>
    <mc:Fallback>
      <p:transition spd="slow" advTm="324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3" grpId="0"/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Pory </a:t>
            </a:r>
            <a:r>
              <a:rPr lang="pl-PL" b="1" dirty="0" smtClean="0"/>
              <a:t>dnia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>
                <a:solidFill>
                  <a:srgbClr val="0070C0"/>
                </a:solidFill>
              </a:rPr>
              <a:t>Time of the </a:t>
            </a:r>
            <a:r>
              <a:rPr lang="pl-PL" sz="2400" i="1" dirty="0" err="1">
                <a:solidFill>
                  <a:srgbClr val="0070C0"/>
                </a:solidFill>
              </a:rPr>
              <a:t>day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05500" cy="4351338"/>
          </a:xfrm>
        </p:spPr>
        <p:txBody>
          <a:bodyPr/>
          <a:lstStyle/>
          <a:p>
            <a:r>
              <a:rPr lang="pl-PL" sz="4000" dirty="0" smtClean="0"/>
              <a:t>rano </a:t>
            </a:r>
            <a:r>
              <a:rPr lang="pl-PL" sz="3200" dirty="0" smtClean="0"/>
              <a:t>(ok. 6.00)</a:t>
            </a:r>
            <a:endParaRPr lang="pl-PL" sz="3200" dirty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i</a:t>
            </a:r>
            <a:r>
              <a:rPr lang="en-US" sz="2400" i="1" dirty="0" smtClean="0">
                <a:solidFill>
                  <a:srgbClr val="0070C0"/>
                </a:solidFill>
              </a:rPr>
              <a:t>n </a:t>
            </a:r>
            <a:r>
              <a:rPr lang="en-US" sz="2400" i="1" dirty="0">
                <a:solidFill>
                  <a:srgbClr val="0070C0"/>
                </a:solidFill>
              </a:rPr>
              <a:t>the morning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4000" dirty="0" smtClean="0"/>
              <a:t>przed południem </a:t>
            </a:r>
            <a:r>
              <a:rPr lang="pl-PL" sz="3200" dirty="0" smtClean="0"/>
              <a:t>(ok. 10.00)</a:t>
            </a:r>
            <a:endParaRPr lang="pl-PL" sz="3200" dirty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b</a:t>
            </a:r>
            <a:r>
              <a:rPr lang="en-US" sz="2400" i="1" dirty="0" err="1" smtClean="0">
                <a:solidFill>
                  <a:srgbClr val="0070C0"/>
                </a:solidFill>
              </a:rPr>
              <a:t>efore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noon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</a:p>
          <a:p>
            <a:r>
              <a:rPr lang="pl-PL" sz="4000" dirty="0" smtClean="0"/>
              <a:t>w południe </a:t>
            </a:r>
            <a:r>
              <a:rPr lang="pl-PL" sz="3200" dirty="0" smtClean="0"/>
              <a:t>(12.00)</a:t>
            </a:r>
            <a:endParaRPr lang="pl-PL" sz="3200" dirty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a</a:t>
            </a:r>
            <a:r>
              <a:rPr lang="en-US" sz="2400" i="1" dirty="0" smtClean="0">
                <a:solidFill>
                  <a:srgbClr val="0070C0"/>
                </a:solidFill>
              </a:rPr>
              <a:t>t </a:t>
            </a:r>
            <a:r>
              <a:rPr lang="en-US" sz="2400" i="1" dirty="0">
                <a:solidFill>
                  <a:srgbClr val="0070C0"/>
                </a:solidFill>
              </a:rPr>
              <a:t>noon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43699" y="1825625"/>
            <a:ext cx="4826977" cy="4351338"/>
          </a:xfrm>
        </p:spPr>
        <p:txBody>
          <a:bodyPr/>
          <a:lstStyle/>
          <a:p>
            <a:r>
              <a:rPr lang="pl-PL" sz="4000" dirty="0" smtClean="0"/>
              <a:t>po południu </a:t>
            </a:r>
            <a:r>
              <a:rPr lang="pl-PL" sz="3200" dirty="0" smtClean="0"/>
              <a:t>(ok. 16.00)</a:t>
            </a:r>
            <a:endParaRPr lang="pl-PL" sz="4000" dirty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i</a:t>
            </a:r>
            <a:r>
              <a:rPr lang="en-US" sz="2400" i="1" dirty="0" smtClean="0">
                <a:solidFill>
                  <a:srgbClr val="0070C0"/>
                </a:solidFill>
              </a:rPr>
              <a:t>n </a:t>
            </a:r>
            <a:r>
              <a:rPr lang="en-US" sz="2400" i="1" dirty="0">
                <a:solidFill>
                  <a:srgbClr val="0070C0"/>
                </a:solidFill>
              </a:rPr>
              <a:t>the </a:t>
            </a:r>
            <a:r>
              <a:rPr lang="en-US" sz="2400" i="1" dirty="0" smtClean="0">
                <a:solidFill>
                  <a:srgbClr val="0070C0"/>
                </a:solidFill>
              </a:rPr>
              <a:t>afternoon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4000" dirty="0" smtClean="0"/>
              <a:t>wieczorem</a:t>
            </a:r>
            <a:r>
              <a:rPr lang="pl-PL" dirty="0" smtClean="0"/>
              <a:t> </a:t>
            </a:r>
            <a:r>
              <a:rPr lang="pl-PL" sz="3200" dirty="0" smtClean="0"/>
              <a:t>(ok. 21.00)</a:t>
            </a:r>
            <a:endParaRPr lang="pl-PL" sz="3200" dirty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i</a:t>
            </a:r>
            <a:r>
              <a:rPr lang="en-US" sz="2400" i="1" dirty="0" smtClean="0">
                <a:solidFill>
                  <a:srgbClr val="0070C0"/>
                </a:solidFill>
              </a:rPr>
              <a:t>n </a:t>
            </a:r>
            <a:r>
              <a:rPr lang="en-US" sz="2400" i="1" dirty="0">
                <a:solidFill>
                  <a:srgbClr val="0070C0"/>
                </a:solidFill>
              </a:rPr>
              <a:t>the evening</a:t>
            </a:r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3600" dirty="0" smtClean="0"/>
              <a:t>o</a:t>
            </a:r>
            <a:r>
              <a:rPr lang="pl-PL" sz="4000" dirty="0" smtClean="0"/>
              <a:t> północy </a:t>
            </a:r>
            <a:r>
              <a:rPr lang="pl-PL" sz="3200" dirty="0" smtClean="0"/>
              <a:t>(24.00)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err="1" smtClean="0">
                <a:solidFill>
                  <a:srgbClr val="0070C0"/>
                </a:solidFill>
              </a:rPr>
              <a:t>at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midnight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Dźwięk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292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3576">
        <p15:prstTrans prst="peelOff"/>
      </p:transition>
    </mc:Choice>
    <mc:Fallback>
      <p:transition spd="slow" advTm="335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r="4429"/>
          <a:stretch>
            <a:fillRect/>
          </a:stretch>
        </p:blipFill>
        <p:spPr>
          <a:xfrm>
            <a:off x="3851500" y="2011646"/>
            <a:ext cx="4511951" cy="3562678"/>
          </a:xfrm>
        </p:spPr>
      </p:pic>
      <p:sp>
        <p:nvSpPr>
          <p:cNvPr id="6" name="pole tekstowe 5"/>
          <p:cNvSpPr txBox="1"/>
          <p:nvPr/>
        </p:nvSpPr>
        <p:spPr>
          <a:xfrm>
            <a:off x="4188160" y="553916"/>
            <a:ext cx="3894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Kiedy?</a:t>
            </a:r>
          </a:p>
          <a:p>
            <a:pPr algn="ctr"/>
            <a:r>
              <a:rPr lang="pl-PL" sz="2400" i="1" dirty="0" err="1" smtClean="0">
                <a:solidFill>
                  <a:srgbClr val="0070C0"/>
                </a:solidFill>
              </a:rPr>
              <a:t>When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301261" y="3050949"/>
            <a:ext cx="2329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w dzień</a:t>
            </a:r>
          </a:p>
          <a:p>
            <a:r>
              <a:rPr lang="pl-PL" sz="2400" i="1" dirty="0" err="1" smtClean="0">
                <a:solidFill>
                  <a:srgbClr val="0070C0"/>
                </a:solidFill>
              </a:rPr>
              <a:t>during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day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680527" y="3187012"/>
            <a:ext cx="21541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w nocy</a:t>
            </a:r>
          </a:p>
          <a:p>
            <a:r>
              <a:rPr lang="pl-PL" sz="2400" i="1" dirty="0" err="1">
                <a:solidFill>
                  <a:srgbClr val="0070C0"/>
                </a:solidFill>
              </a:rPr>
              <a:t>during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night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sz="44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0" name="Obraz 9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1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4056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825">
        <p15:prstTrans prst="peelOff"/>
      </p:transition>
    </mc:Choice>
    <mc:Fallback>
      <p:transition spd="slow" advTm="108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2|31.2|1.6|4.4|3.6|3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9.2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1.8|3.3|3.8|4|4.1|3.8|4.1|3.8|3.7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9|2.5|4.7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0.9|1.3|3.2|2.5|2.1|1.8|1.9|1.5|1.9|1.9|1.8|2.3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7|1.5|4.7|4.8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|1.3|4.3|4.2|3.5|4.2|3.9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8|4.9|5.4|5.1|5.3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4.2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437</Words>
  <Application>Microsoft Office PowerPoint</Application>
  <PresentationFormat>Panoramiczny</PresentationFormat>
  <Paragraphs>144</Paragraphs>
  <Slides>12</Slides>
  <Notes>0</Notes>
  <HiddenSlides>0</HiddenSlides>
  <MMClips>12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Lekcja 6. Kiedy?</vt:lpstr>
      <vt:lpstr>Spis treści Table of Contents</vt:lpstr>
      <vt:lpstr>Cyfry Numbers</vt:lpstr>
      <vt:lpstr>Mamy 12 miesięcy… We have 12 months…</vt:lpstr>
      <vt:lpstr>Miesiące – nie ma łatwo… Months – it's not easy... </vt:lpstr>
      <vt:lpstr>Pory roku Seasons</vt:lpstr>
      <vt:lpstr>Dni tygodnia Days of the week</vt:lpstr>
      <vt:lpstr>Pory dnia Time of the day </vt:lpstr>
      <vt:lpstr>Prezentacja programu PowerPoint</vt:lpstr>
      <vt:lpstr>Szybka powtórka Quick review</vt:lpstr>
      <vt:lpstr>Szybka powtórka Quick review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6 Kiedy?</dc:title>
  <dc:creator>HP</dc:creator>
  <cp:lastModifiedBy>Maria Kubica</cp:lastModifiedBy>
  <cp:revision>30</cp:revision>
  <dcterms:created xsi:type="dcterms:W3CDTF">2023-12-09T17:21:39Z</dcterms:created>
  <dcterms:modified xsi:type="dcterms:W3CDTF">2023-12-14T13:27:14Z</dcterms:modified>
</cp:coreProperties>
</file>