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3" r:id="rId3"/>
    <p:sldId id="257" r:id="rId4"/>
    <p:sldId id="263" r:id="rId5"/>
    <p:sldId id="269" r:id="rId6"/>
    <p:sldId id="268" r:id="rId7"/>
    <p:sldId id="266" r:id="rId8"/>
    <p:sldId id="267" r:id="rId9"/>
    <p:sldId id="276" r:id="rId10"/>
    <p:sldId id="270" r:id="rId11"/>
    <p:sldId id="275" r:id="rId12"/>
    <p:sldId id="258" r:id="rId13"/>
    <p:sldId id="260" r:id="rId14"/>
    <p:sldId id="261" r:id="rId15"/>
    <p:sldId id="277" r:id="rId16"/>
    <p:sldId id="278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AF7-B44A-483B-BB37-F95B1D82D9FF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FC05-695F-4E4D-91F4-C586CA0788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626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AF7-B44A-483B-BB37-F95B1D82D9FF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FC05-695F-4E4D-91F4-C586CA0788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3383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AF7-B44A-483B-BB37-F95B1D82D9FF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FC05-695F-4E4D-91F4-C586CA0788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73047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AF7-B44A-483B-BB37-F95B1D82D9FF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FC05-695F-4E4D-91F4-C586CA0788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1810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AF7-B44A-483B-BB37-F95B1D82D9FF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FC05-695F-4E4D-91F4-C586CA0788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3401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AF7-B44A-483B-BB37-F95B1D82D9FF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FC05-695F-4E4D-91F4-C586CA0788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36583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AF7-B44A-483B-BB37-F95B1D82D9FF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FC05-695F-4E4D-91F4-C586CA0788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84582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AF7-B44A-483B-BB37-F95B1D82D9FF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FC05-695F-4E4D-91F4-C586CA0788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35379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AF7-B44A-483B-BB37-F95B1D82D9FF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FC05-695F-4E4D-91F4-C586CA0788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9577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AF7-B44A-483B-BB37-F95B1D82D9FF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FC05-695F-4E4D-91F4-C586CA0788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8944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AF7-B44A-483B-BB37-F95B1D82D9FF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FC05-695F-4E4D-91F4-C586CA0788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69322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1CAF7-B44A-483B-BB37-F95B1D82D9FF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AFC05-695F-4E4D-91F4-C586CA0788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9285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Lekcja </a:t>
            </a:r>
            <a:r>
              <a:rPr lang="pl-PL" dirty="0"/>
              <a:t>5</a:t>
            </a:r>
            <a:r>
              <a:rPr lang="pl-PL" dirty="0" smtClean="0"/>
              <a:t>.</a:t>
            </a:r>
            <a:br>
              <a:rPr lang="pl-PL" dirty="0" smtClean="0"/>
            </a:br>
            <a:r>
              <a:rPr lang="pl-PL" b="1" dirty="0" smtClean="0">
                <a:solidFill>
                  <a:srgbClr val="C00000"/>
                </a:solidFill>
              </a:rPr>
              <a:t>Mówimy po polsku</a:t>
            </a:r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i="1" dirty="0" err="1" smtClean="0">
                <a:solidFill>
                  <a:schemeClr val="accent1">
                    <a:lumMod val="75000"/>
                  </a:schemeClr>
                </a:solidFill>
              </a:rPr>
              <a:t>Lesson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</a:rPr>
              <a:t> 5.</a:t>
            </a:r>
          </a:p>
          <a:p>
            <a:r>
              <a:rPr lang="pl-PL" i="1" dirty="0">
                <a:solidFill>
                  <a:schemeClr val="accent1">
                    <a:lumMod val="75000"/>
                  </a:schemeClr>
                </a:solidFill>
              </a:rPr>
              <a:t>We </a:t>
            </a:r>
            <a:r>
              <a:rPr lang="pl-PL" i="1" dirty="0" err="1" smtClean="0">
                <a:solidFill>
                  <a:schemeClr val="accent1">
                    <a:lumMod val="75000"/>
                  </a:schemeClr>
                </a:solidFill>
              </a:rPr>
              <a:t>speak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i="1" dirty="0" err="1">
                <a:solidFill>
                  <a:schemeClr val="accent1">
                    <a:lumMod val="75000"/>
                  </a:schemeClr>
                </a:solidFill>
              </a:rPr>
              <a:t>Polish</a:t>
            </a:r>
            <a:endParaRPr lang="pl-PL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16FA19EB-7DF0-49BE-862C-C66D1E4771C1}"/>
              </a:ext>
            </a:extLst>
          </p:cNvPr>
          <p:cNvGrpSpPr/>
          <p:nvPr/>
        </p:nvGrpSpPr>
        <p:grpSpPr>
          <a:xfrm>
            <a:off x="647713" y="560439"/>
            <a:ext cx="1469844" cy="1312830"/>
            <a:chOff x="617204" y="568877"/>
            <a:chExt cx="1069974" cy="955675"/>
          </a:xfrm>
        </p:grpSpPr>
        <p:sp>
          <p:nvSpPr>
            <p:cNvPr id="5" name="Prostokąt 4">
              <a:extLst>
                <a:ext uri="{FF2B5EF4-FFF2-40B4-BE49-F238E27FC236}">
                  <a16:creationId xmlns:a16="http://schemas.microsoft.com/office/drawing/2014/main" id="{C1280639-C6BC-4507-87E7-72BF2F951552}"/>
                </a:ext>
              </a:extLst>
            </p:cNvPr>
            <p:cNvSpPr/>
            <p:nvPr/>
          </p:nvSpPr>
          <p:spPr>
            <a:xfrm>
              <a:off x="617204" y="568877"/>
              <a:ext cx="1069974" cy="9556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71500" dist="279400" dir="1500000" sx="94000" sy="94000" algn="ctr" rotWithShape="0">
                <a:schemeClr val="accent1">
                  <a:lumMod val="75000"/>
                  <a:alpha val="17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pic>
          <p:nvPicPr>
            <p:cNvPr id="6" name="Obraz 5">
              <a:extLst>
                <a:ext uri="{FF2B5EF4-FFF2-40B4-BE49-F238E27FC236}">
                  <a16:creationId xmlns:a16="http://schemas.microsoft.com/office/drawing/2014/main" id="{0857B8E2-6594-486F-ABAA-BCB428D06B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684838" y="569412"/>
              <a:ext cx="954605" cy="954604"/>
            </a:xfrm>
            <a:prstGeom prst="rect">
              <a:avLst/>
            </a:prstGeom>
          </p:spPr>
        </p:pic>
      </p:grpSp>
      <p:sp>
        <p:nvSpPr>
          <p:cNvPr id="7" name="Rectangle: Rounded Corners 41">
            <a:extLst>
              <a:ext uri="{FF2B5EF4-FFF2-40B4-BE49-F238E27FC236}">
                <a16:creationId xmlns:a16="http://schemas.microsoft.com/office/drawing/2014/main" id="{C598F511-91CC-9BB3-7B7C-4544B3E8DDE5}"/>
              </a:ext>
            </a:extLst>
          </p:cNvPr>
          <p:cNvSpPr/>
          <p:nvPr/>
        </p:nvSpPr>
        <p:spPr>
          <a:xfrm>
            <a:off x="7077456" y="794436"/>
            <a:ext cx="4191047" cy="30167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noFill/>
          </a:ln>
          <a:effectLst>
            <a:outerShdw blurRad="571500" dist="279400" dir="1500000" sx="98000" sy="98000" algn="ctr" rotWithShape="0">
              <a:srgbClr val="2F5597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D40F268B-7F62-2070-0AC1-6FE3629189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300163" y="860825"/>
            <a:ext cx="183008" cy="183008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8E3113E6-6A18-4280-B9A1-588C97E1EC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92015" y="558904"/>
            <a:ext cx="3213230" cy="1314200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EED06717-E2F1-B62D-65AD-D688FF6AE469}"/>
              </a:ext>
            </a:extLst>
          </p:cNvPr>
          <p:cNvSpPr txBox="1"/>
          <p:nvPr/>
        </p:nvSpPr>
        <p:spPr>
          <a:xfrm>
            <a:off x="8967851" y="817503"/>
            <a:ext cx="24385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b="1" dirty="0">
                <a:solidFill>
                  <a:srgbClr val="2239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www.ubb.edu.pl/en</a:t>
            </a:r>
            <a:endParaRPr lang="en-ID" sz="1050" b="1" dirty="0">
              <a:solidFill>
                <a:srgbClr val="22398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564F0AFD-59CB-59DF-9C6C-57606344CB90}"/>
              </a:ext>
            </a:extLst>
          </p:cNvPr>
          <p:cNvSpPr/>
          <p:nvPr/>
        </p:nvSpPr>
        <p:spPr>
          <a:xfrm>
            <a:off x="11242608" y="804670"/>
            <a:ext cx="301679" cy="291445"/>
          </a:xfrm>
          <a:prstGeom prst="rect">
            <a:avLst/>
          </a:prstGeom>
          <a:solidFill>
            <a:srgbClr val="2239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fika 7">
            <a:extLst>
              <a:ext uri="{FF2B5EF4-FFF2-40B4-BE49-F238E27FC236}">
                <a16:creationId xmlns:a16="http://schemas.microsoft.com/office/drawing/2014/main" id="{D40F268B-7F62-2070-0AC1-6FE3629189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300941" y="844132"/>
            <a:ext cx="183008" cy="183008"/>
          </a:xfrm>
          <a:prstGeom prst="rect">
            <a:avLst/>
          </a:prstGeom>
        </p:spPr>
      </p:pic>
      <p:pic>
        <p:nvPicPr>
          <p:cNvPr id="13" name="Obraz 12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115" y="4947686"/>
            <a:ext cx="5279673" cy="1599741"/>
          </a:xfrm>
          <a:prstGeom prst="rect">
            <a:avLst/>
          </a:prstGeom>
        </p:spPr>
      </p:pic>
      <p:sp>
        <p:nvSpPr>
          <p:cNvPr id="14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-20739" y="6244606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974" y="2400300"/>
            <a:ext cx="3185026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4953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C00000"/>
                </a:solidFill>
              </a:rPr>
              <a:t>Łamańce </a:t>
            </a:r>
            <a:r>
              <a:rPr lang="pl-PL" b="1" dirty="0">
                <a:solidFill>
                  <a:srgbClr val="C00000"/>
                </a:solidFill>
              </a:rPr>
              <a:t>językowe</a:t>
            </a:r>
            <a:br>
              <a:rPr lang="pl-PL" b="1" dirty="0">
                <a:solidFill>
                  <a:srgbClr val="C00000"/>
                </a:solidFill>
              </a:rPr>
            </a:br>
            <a:r>
              <a:rPr lang="pl-PL" sz="2400" i="1" dirty="0" err="1">
                <a:solidFill>
                  <a:srgbClr val="0070C0"/>
                </a:solidFill>
              </a:rPr>
              <a:t>Tongue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twisters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838200" y="1825625"/>
            <a:ext cx="10881946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Nie tłumaczymy ich, gdyż zazwyczaj mają niewiele sensu… 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70C0"/>
                </a:solidFill>
              </a:rPr>
              <a:t>We don't </a:t>
            </a:r>
            <a:r>
              <a:rPr lang="pl-PL" sz="2400" i="1" dirty="0" err="1" smtClean="0">
                <a:solidFill>
                  <a:srgbClr val="0070C0"/>
                </a:solidFill>
              </a:rPr>
              <a:t>translate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them</a:t>
            </a:r>
            <a:r>
              <a:rPr lang="pl-PL" sz="2400" i="1" dirty="0" smtClean="0">
                <a:solidFill>
                  <a:srgbClr val="0070C0"/>
                </a:solidFill>
              </a:rPr>
              <a:t>,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because they usually make little sense</a:t>
            </a:r>
            <a:r>
              <a:rPr lang="en-US" sz="2400" i="1" dirty="0" smtClean="0">
                <a:solidFill>
                  <a:srgbClr val="0070C0"/>
                </a:solidFill>
              </a:rPr>
              <a:t>...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endParaRPr lang="pl-PL" sz="2400" i="1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pl-PL" sz="3200" dirty="0" smtClean="0"/>
              <a:t>Król </a:t>
            </a:r>
            <a:r>
              <a:rPr lang="pl-PL" sz="3200" dirty="0"/>
              <a:t>Karol kupił królowej Karolinie korale koloru </a:t>
            </a:r>
            <a:r>
              <a:rPr lang="pl-PL" sz="3200" dirty="0" smtClean="0"/>
              <a:t>koralowego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200" dirty="0"/>
              <a:t>Czy się Czesi cieszą, że się Czesio czesze?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200" dirty="0"/>
              <a:t>W czasie suszy szosa </a:t>
            </a:r>
            <a:r>
              <a:rPr lang="pl-PL" sz="3200" dirty="0" smtClean="0"/>
              <a:t>sucha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200" dirty="0"/>
              <a:t>Leży Jerzy na wieży i nie wierzy, że w tej wieży jest </a:t>
            </a:r>
            <a:r>
              <a:rPr lang="pl-PL" sz="3200" dirty="0" smtClean="0"/>
              <a:t>gniazdo </a:t>
            </a:r>
            <a:r>
              <a:rPr lang="pl-PL" sz="3200" dirty="0"/>
              <a:t>jeży </a:t>
            </a:r>
            <a:r>
              <a:rPr lang="pl-PL" sz="3200" dirty="0" smtClean="0"/>
              <a:t> </a:t>
            </a:r>
            <a:endParaRPr lang="pl-PL" sz="3200" dirty="0"/>
          </a:p>
          <a:p>
            <a:endParaRPr lang="pl-PL" sz="3200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1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425353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5. Mówimy po polsku!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9377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C00000"/>
                </a:solidFill>
              </a:rPr>
              <a:t>Łamańce językowe 2</a:t>
            </a:r>
            <a:r>
              <a:rPr lang="pl-PL" b="1" dirty="0">
                <a:solidFill>
                  <a:srgbClr val="C00000"/>
                </a:solidFill>
              </a:rPr>
              <a:t/>
            </a:r>
            <a:br>
              <a:rPr lang="pl-PL" b="1" dirty="0">
                <a:solidFill>
                  <a:srgbClr val="C00000"/>
                </a:solidFill>
              </a:rPr>
            </a:br>
            <a:r>
              <a:rPr lang="pl-PL" sz="2400" i="1" dirty="0" err="1">
                <a:solidFill>
                  <a:srgbClr val="0070C0"/>
                </a:solidFill>
              </a:rPr>
              <a:t>Tongue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twisters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smtClean="0">
                <a:solidFill>
                  <a:srgbClr val="0070C0"/>
                </a:solidFill>
              </a:rPr>
              <a:t>2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838200" y="1825625"/>
            <a:ext cx="10881946" cy="4351338"/>
          </a:xfrm>
        </p:spPr>
        <p:txBody>
          <a:bodyPr/>
          <a:lstStyle/>
          <a:p>
            <a:pPr marL="0" indent="0">
              <a:buNone/>
            </a:pPr>
            <a:r>
              <a:rPr lang="pl-PL" sz="3200" dirty="0" smtClean="0"/>
              <a:t>I najbardziej znany łamaniec językowy…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70C0"/>
                </a:solidFill>
              </a:rPr>
              <a:t>And the most famous tongue twister…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3200" b="1" dirty="0"/>
              <a:t>W Szczebrzeszynie chrząszcz brzmi w trzcinie</a:t>
            </a:r>
            <a:br>
              <a:rPr lang="pl-PL" sz="3200" b="1" dirty="0"/>
            </a:br>
            <a:r>
              <a:rPr lang="pl-PL" sz="3200" b="1" dirty="0"/>
              <a:t>I Szczebrzeszyn z tego słynie.</a:t>
            </a:r>
          </a:p>
          <a:p>
            <a:endParaRPr lang="pl-PL" sz="3200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1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425353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5. Mówimy po polsku!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010" y="2227060"/>
            <a:ext cx="3092216" cy="3092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1322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C00000"/>
                </a:solidFill>
              </a:rPr>
              <a:t>Kolory</a:t>
            </a:r>
            <a:br>
              <a:rPr lang="pl-PL" b="1" dirty="0" smtClean="0">
                <a:solidFill>
                  <a:srgbClr val="C00000"/>
                </a:solidFill>
              </a:rPr>
            </a:br>
            <a:r>
              <a:rPr lang="pl-PL" sz="2400" dirty="0" err="1" smtClean="0">
                <a:solidFill>
                  <a:srgbClr val="0070C0"/>
                </a:solidFill>
              </a:rPr>
              <a:t>Colours</a:t>
            </a:r>
            <a:r>
              <a:rPr lang="pl-PL" sz="2400" dirty="0" smtClean="0">
                <a:solidFill>
                  <a:srgbClr val="0070C0"/>
                </a:solidFill>
              </a:rPr>
              <a:t> </a:t>
            </a:r>
            <a:endParaRPr lang="pl-PL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/>
              <a:t>K</a:t>
            </a:r>
            <a:r>
              <a:rPr lang="pl-PL" sz="3200" dirty="0" smtClean="0"/>
              <a:t>ilka kolorów może się przydać… Kolory podstawowe to: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70C0"/>
                </a:solidFill>
              </a:rPr>
              <a:t>A few </a:t>
            </a:r>
            <a:r>
              <a:rPr lang="en-US" sz="2400" i="1" dirty="0" err="1" smtClean="0">
                <a:solidFill>
                  <a:srgbClr val="0070C0"/>
                </a:solidFill>
              </a:rPr>
              <a:t>colo</a:t>
            </a:r>
            <a:r>
              <a:rPr lang="pl-PL" sz="2400" i="1" dirty="0" smtClean="0">
                <a:solidFill>
                  <a:srgbClr val="0070C0"/>
                </a:solidFill>
              </a:rPr>
              <a:t>u</a:t>
            </a:r>
            <a:r>
              <a:rPr lang="en-US" sz="2400" i="1" dirty="0" err="1" smtClean="0">
                <a:solidFill>
                  <a:srgbClr val="0070C0"/>
                </a:solidFill>
              </a:rPr>
              <a:t>rs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might come in handy</a:t>
            </a:r>
            <a:r>
              <a:rPr lang="en-US" sz="2400" i="1" dirty="0" smtClean="0">
                <a:solidFill>
                  <a:srgbClr val="0070C0"/>
                </a:solidFill>
              </a:rPr>
              <a:t>...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Primary </a:t>
            </a:r>
            <a:r>
              <a:rPr lang="en-US" sz="2400" i="1" dirty="0">
                <a:solidFill>
                  <a:srgbClr val="0070C0"/>
                </a:solidFill>
              </a:rPr>
              <a:t>colors </a:t>
            </a:r>
            <a:r>
              <a:rPr lang="en-US" sz="2400" i="1" dirty="0" smtClean="0">
                <a:solidFill>
                  <a:srgbClr val="0070C0"/>
                </a:solidFill>
              </a:rPr>
              <a:t>are</a:t>
            </a:r>
            <a:r>
              <a:rPr lang="pl-PL" sz="2400" i="1" dirty="0" smtClean="0">
                <a:solidFill>
                  <a:srgbClr val="0070C0"/>
                </a:solidFill>
              </a:rPr>
              <a:t>:</a:t>
            </a:r>
          </a:p>
          <a:p>
            <a:endParaRPr lang="pl-PL" sz="1600" dirty="0"/>
          </a:p>
          <a:p>
            <a:r>
              <a:rPr lang="pl-PL" sz="3200" dirty="0" smtClean="0"/>
              <a:t>żółty</a:t>
            </a:r>
            <a:r>
              <a:rPr lang="pl-PL" dirty="0" smtClean="0"/>
              <a:t> </a:t>
            </a:r>
          </a:p>
          <a:p>
            <a:endParaRPr lang="pl-PL" dirty="0"/>
          </a:p>
          <a:p>
            <a:r>
              <a:rPr lang="pl-PL" sz="3200" dirty="0" smtClean="0"/>
              <a:t>czerwony</a:t>
            </a:r>
          </a:p>
          <a:p>
            <a:endParaRPr lang="pl-PL" dirty="0"/>
          </a:p>
          <a:p>
            <a:r>
              <a:rPr lang="pl-PL" sz="3200" dirty="0" smtClean="0"/>
              <a:t>niebieski</a:t>
            </a:r>
            <a:r>
              <a:rPr lang="pl-PL" dirty="0" smtClean="0"/>
              <a:t> 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3382797" y="3268826"/>
            <a:ext cx="1778290" cy="43030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3382797" y="4323420"/>
            <a:ext cx="1778290" cy="43030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382797" y="5378014"/>
            <a:ext cx="1778290" cy="43030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8" name="Obraz 7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2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425353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5. Mówimy po polsku!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8752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Inne kolory to</a:t>
            </a:r>
            <a:r>
              <a:rPr lang="pl-PL" b="1" dirty="0"/>
              <a:t>…</a:t>
            </a:r>
            <a:br>
              <a:rPr lang="pl-PL" b="1" dirty="0"/>
            </a:br>
            <a:r>
              <a:rPr lang="pl-PL" sz="2400" i="1" dirty="0" err="1">
                <a:solidFill>
                  <a:srgbClr val="0070C0"/>
                </a:solidFill>
              </a:rPr>
              <a:t>Other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colours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are</a:t>
            </a:r>
            <a:r>
              <a:rPr lang="pl-PL" sz="2400" i="1" dirty="0">
                <a:solidFill>
                  <a:srgbClr val="0070C0"/>
                </a:solidFill>
              </a:rPr>
              <a:t>…</a:t>
            </a:r>
            <a:endParaRPr lang="pl-PL" i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sz="3200" dirty="0" smtClean="0"/>
              <a:t>biały</a:t>
            </a:r>
          </a:p>
          <a:p>
            <a:endParaRPr lang="pl-PL" dirty="0" smtClean="0"/>
          </a:p>
          <a:p>
            <a:r>
              <a:rPr lang="pl-PL" sz="3200" dirty="0" smtClean="0"/>
              <a:t>brązowy</a:t>
            </a:r>
          </a:p>
          <a:p>
            <a:endParaRPr lang="pl-PL" dirty="0" smtClean="0"/>
          </a:p>
          <a:p>
            <a:r>
              <a:rPr lang="pl-PL" sz="3200" dirty="0" smtClean="0"/>
              <a:t>czarny</a:t>
            </a:r>
          </a:p>
          <a:p>
            <a:endParaRPr lang="pl-PL" dirty="0" smtClean="0"/>
          </a:p>
          <a:p>
            <a:r>
              <a:rPr lang="pl-PL" sz="3200" dirty="0" smtClean="0"/>
              <a:t>pomarańczowy</a:t>
            </a:r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sz="3200" dirty="0" smtClean="0"/>
              <a:t>różowy</a:t>
            </a:r>
          </a:p>
          <a:p>
            <a:endParaRPr lang="pl-PL" dirty="0" smtClean="0"/>
          </a:p>
          <a:p>
            <a:r>
              <a:rPr lang="pl-PL" sz="3200" dirty="0" smtClean="0"/>
              <a:t>szary</a:t>
            </a:r>
          </a:p>
          <a:p>
            <a:endParaRPr lang="pl-PL" dirty="0" smtClean="0"/>
          </a:p>
          <a:p>
            <a:r>
              <a:rPr lang="pl-PL" sz="3200" dirty="0" smtClean="0"/>
              <a:t>zielony </a:t>
            </a:r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3749318" y="2994729"/>
            <a:ext cx="1707776" cy="40341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3749318" y="4149964"/>
            <a:ext cx="1707776" cy="40341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749318" y="5170912"/>
            <a:ext cx="1707776" cy="4034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FFC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8489342" y="1944921"/>
            <a:ext cx="1707776" cy="403412"/>
          </a:xfrm>
          <a:prstGeom prst="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489342" y="3025705"/>
            <a:ext cx="1707776" cy="40341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8489342" y="4131857"/>
            <a:ext cx="1707776" cy="40341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3749318" y="1944921"/>
            <a:ext cx="1707776" cy="4034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3" name="Obraz 12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4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Obraz 14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425353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5. Mówimy po polsku!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2761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Kształty</a:t>
            </a:r>
            <a:br>
              <a:rPr lang="pl-PL" b="1" dirty="0"/>
            </a:br>
            <a:r>
              <a:rPr lang="pl-PL" sz="2400" i="1" dirty="0" err="1" smtClean="0">
                <a:solidFill>
                  <a:srgbClr val="0070C0"/>
                </a:solidFill>
              </a:rPr>
              <a:t>Shapes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kwadrat</a:t>
            </a:r>
          </a:p>
          <a:p>
            <a:endParaRPr lang="pl-PL" dirty="0" smtClean="0"/>
          </a:p>
          <a:p>
            <a:endParaRPr lang="pl-PL" dirty="0"/>
          </a:p>
          <a:p>
            <a:r>
              <a:rPr lang="pl-PL" sz="3200" dirty="0" smtClean="0"/>
              <a:t>prostokąt </a:t>
            </a:r>
          </a:p>
          <a:p>
            <a:endParaRPr lang="pl-PL" dirty="0" smtClean="0"/>
          </a:p>
          <a:p>
            <a:endParaRPr lang="pl-PL" dirty="0"/>
          </a:p>
          <a:p>
            <a:r>
              <a:rPr lang="pl-PL" sz="3200" dirty="0" smtClean="0"/>
              <a:t>trójkąt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okrąg</a:t>
            </a:r>
          </a:p>
          <a:p>
            <a:endParaRPr lang="pl-PL" dirty="0" smtClean="0"/>
          </a:p>
          <a:p>
            <a:endParaRPr lang="pl-PL" dirty="0"/>
          </a:p>
          <a:p>
            <a:r>
              <a:rPr lang="pl-PL" sz="3200" dirty="0" smtClean="0"/>
              <a:t>owal</a:t>
            </a:r>
          </a:p>
          <a:p>
            <a:endParaRPr lang="pl-PL" dirty="0"/>
          </a:p>
        </p:txBody>
      </p:sp>
      <p:sp>
        <p:nvSpPr>
          <p:cNvPr id="11" name="Prostokąt 10"/>
          <p:cNvSpPr/>
          <p:nvPr/>
        </p:nvSpPr>
        <p:spPr>
          <a:xfrm>
            <a:off x="3109717" y="1936376"/>
            <a:ext cx="779929" cy="71269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3109717" y="3431179"/>
            <a:ext cx="2178424" cy="44375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Trójkąt równoramienny 12"/>
          <p:cNvSpPr/>
          <p:nvPr/>
        </p:nvSpPr>
        <p:spPr>
          <a:xfrm>
            <a:off x="3109717" y="4888523"/>
            <a:ext cx="950087" cy="845270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Owal 13"/>
          <p:cNvSpPr/>
          <p:nvPr/>
        </p:nvSpPr>
        <p:spPr>
          <a:xfrm>
            <a:off x="8193741" y="1936376"/>
            <a:ext cx="874059" cy="8740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Owal 14"/>
          <p:cNvSpPr/>
          <p:nvPr/>
        </p:nvSpPr>
        <p:spPr>
          <a:xfrm>
            <a:off x="8193741" y="3449558"/>
            <a:ext cx="1398494" cy="65890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7" name="Obraz 16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8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Obraz 18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21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425353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5. Mówimy po polsku!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8378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Szybka powtórka</a:t>
            </a:r>
            <a:r>
              <a:rPr lang="pl-PL" b="1" dirty="0">
                <a:solidFill>
                  <a:srgbClr val="C00000"/>
                </a:solidFill>
              </a:rPr>
              <a:t/>
            </a:r>
            <a:br>
              <a:rPr lang="pl-PL" b="1" dirty="0">
                <a:solidFill>
                  <a:srgbClr val="C00000"/>
                </a:solidFill>
              </a:rPr>
            </a:br>
            <a:r>
              <a:rPr lang="pl-PL" sz="2400" i="1" dirty="0" err="1">
                <a:solidFill>
                  <a:srgbClr val="0070C0"/>
                </a:solidFill>
              </a:rPr>
              <a:t>Quick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review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838200" y="1825625"/>
            <a:ext cx="10881946" cy="4351338"/>
          </a:xfrm>
        </p:spPr>
        <p:txBody>
          <a:bodyPr>
            <a:normAutofit lnSpcReduction="10000"/>
          </a:bodyPr>
          <a:lstStyle/>
          <a:p>
            <a:pPr marL="560070" indent="-514350">
              <a:buFont typeface="+mj-lt"/>
              <a:buAutoNum type="arabicPeriod"/>
            </a:pPr>
            <a:r>
              <a:rPr lang="pl-PL" sz="3200" dirty="0" smtClean="0"/>
              <a:t>szczęście</a:t>
            </a:r>
            <a:endParaRPr lang="pl-PL" sz="3200" dirty="0"/>
          </a:p>
          <a:p>
            <a:pPr marL="560070" indent="-514350">
              <a:buFont typeface="+mj-lt"/>
              <a:buAutoNum type="arabicPeriod"/>
            </a:pPr>
            <a:r>
              <a:rPr lang="pl-PL" sz="3200" dirty="0" smtClean="0"/>
              <a:t>Pszczyna</a:t>
            </a:r>
            <a:endParaRPr lang="pl-PL" sz="3200" dirty="0"/>
          </a:p>
          <a:p>
            <a:pPr marL="560070" indent="-514350">
              <a:buFont typeface="+mj-lt"/>
              <a:buAutoNum type="arabicPeriod"/>
            </a:pPr>
            <a:r>
              <a:rPr lang="pl-PL" sz="3200" dirty="0" smtClean="0"/>
              <a:t>źdźbło</a:t>
            </a:r>
          </a:p>
          <a:p>
            <a:pPr marL="560070" indent="-514350">
              <a:buFont typeface="+mj-lt"/>
              <a:buAutoNum type="arabicPeriod"/>
            </a:pPr>
            <a:r>
              <a:rPr lang="pl-PL" sz="3200" dirty="0" smtClean="0">
                <a:solidFill>
                  <a:srgbClr val="C00000"/>
                </a:solidFill>
              </a:rPr>
              <a:t>czerwony </a:t>
            </a:r>
          </a:p>
          <a:p>
            <a:pPr marL="560070" indent="-514350">
              <a:buFont typeface="+mj-lt"/>
              <a:buAutoNum type="arabicPeriod"/>
            </a:pPr>
            <a:r>
              <a:rPr lang="pl-PL" sz="3200" dirty="0" smtClean="0">
                <a:solidFill>
                  <a:schemeClr val="accent1">
                    <a:lumMod val="50000"/>
                  </a:schemeClr>
                </a:solidFill>
              </a:rPr>
              <a:t>niebieski</a:t>
            </a:r>
          </a:p>
          <a:p>
            <a:pPr marL="560070" indent="-514350">
              <a:buFont typeface="+mj-lt"/>
              <a:buAutoNum type="arabicPeriod"/>
            </a:pPr>
            <a:r>
              <a:rPr lang="pl-PL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żółty</a:t>
            </a:r>
          </a:p>
          <a:p>
            <a:pPr marL="560070" indent="-514350">
              <a:buFont typeface="+mj-lt"/>
              <a:buAutoNum type="arabicPeriod"/>
            </a:pPr>
            <a:r>
              <a:rPr lang="pl-PL" sz="3200" dirty="0" smtClean="0"/>
              <a:t>okrąg (koło)</a:t>
            </a:r>
          </a:p>
          <a:p>
            <a:pPr marL="560070" indent="-514350">
              <a:buFont typeface="+mj-lt"/>
              <a:buAutoNum type="arabicPeriod"/>
            </a:pPr>
            <a:r>
              <a:rPr lang="pl-PL" sz="3200" dirty="0" smtClean="0"/>
              <a:t>kwadrat 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1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425353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5. Mówimy po polsku!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wal 1"/>
          <p:cNvSpPr/>
          <p:nvPr/>
        </p:nvSpPr>
        <p:spPr>
          <a:xfrm>
            <a:off x="3648808" y="5020337"/>
            <a:ext cx="281354" cy="2989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3033346" y="5517435"/>
            <a:ext cx="298939" cy="3077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55995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974" y="2400300"/>
            <a:ext cx="3185026" cy="4457700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4000" b="1" dirty="0" smtClean="0"/>
          </a:p>
          <a:p>
            <a:pPr marL="0" indent="0" algn="ctr">
              <a:buNone/>
            </a:pPr>
            <a:r>
              <a:rPr lang="pl-PL" sz="4000" b="1" dirty="0" smtClean="0"/>
              <a:t>Dziękuję za wspólną lekcję!</a:t>
            </a:r>
          </a:p>
          <a:p>
            <a:pPr marL="0" indent="0" algn="ctr">
              <a:buNone/>
            </a:pPr>
            <a:r>
              <a:rPr lang="en-US" sz="2400" i="1" dirty="0">
                <a:solidFill>
                  <a:srgbClr val="0070C0"/>
                </a:solidFill>
              </a:rPr>
              <a:t>Thank you for the lesson together</a:t>
            </a:r>
            <a:r>
              <a:rPr lang="en-US" sz="2400" i="1" dirty="0" smtClean="0">
                <a:solidFill>
                  <a:srgbClr val="0070C0"/>
                </a:solidFill>
              </a:rPr>
              <a:t>!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l-PL" sz="3200" b="1" dirty="0" smtClean="0"/>
          </a:p>
          <a:p>
            <a:pPr marL="0" indent="0" algn="ctr">
              <a:buNone/>
            </a:pPr>
            <a:r>
              <a:rPr lang="pl-PL" sz="2000" dirty="0" smtClean="0"/>
              <a:t>Wszystkie zdjęcia i ilustracje </a:t>
            </a:r>
            <a:r>
              <a:rPr lang="pl-PL" sz="2000" dirty="0"/>
              <a:t>pochodzą z &lt;a </a:t>
            </a:r>
            <a:r>
              <a:rPr lang="pl-PL" sz="2000" dirty="0" err="1"/>
              <a:t>href</a:t>
            </a:r>
            <a:r>
              <a:rPr lang="pl-PL" sz="2000" dirty="0"/>
              <a:t>="http://www.freepik.com</a:t>
            </a:r>
            <a:r>
              <a:rPr lang="pl-PL" sz="2000" dirty="0" smtClean="0"/>
              <a:t>"&gt;. </a:t>
            </a:r>
            <a:endParaRPr lang="pl-PL" sz="2000" dirty="0"/>
          </a:p>
          <a:p>
            <a:pPr marL="0" indent="0" algn="ctr">
              <a:buNone/>
            </a:pPr>
            <a:r>
              <a:rPr lang="pl-PL" sz="2000" dirty="0" smtClean="0"/>
              <a:t>Dokładny spis dostępny jest </a:t>
            </a:r>
            <a:r>
              <a:rPr lang="pl-PL" sz="2000" dirty="0"/>
              <a:t>na stronie: </a:t>
            </a:r>
            <a:r>
              <a:rPr lang="pl-PL" sz="2000" dirty="0" smtClean="0"/>
              <a:t>www.ubb.edu.pl/en.</a:t>
            </a:r>
          </a:p>
          <a:p>
            <a:pPr marL="0" indent="0" algn="ctr">
              <a:buNone/>
            </a:pPr>
            <a:r>
              <a:rPr lang="pl-PL" sz="1600" i="1" dirty="0" err="1" smtClean="0">
                <a:solidFill>
                  <a:srgbClr val="0070C0"/>
                </a:solidFill>
              </a:rPr>
              <a:t>All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 err="1" smtClean="0">
                <a:solidFill>
                  <a:srgbClr val="0070C0"/>
                </a:solidFill>
              </a:rPr>
              <a:t>pictures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>
                <a:solidFill>
                  <a:srgbClr val="0070C0"/>
                </a:solidFill>
              </a:rPr>
              <a:t>and </a:t>
            </a:r>
            <a:r>
              <a:rPr lang="pl-PL" sz="1600" i="1" dirty="0" err="1" smtClean="0">
                <a:solidFill>
                  <a:srgbClr val="0070C0"/>
                </a:solidFill>
              </a:rPr>
              <a:t>illustrations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 err="1" smtClean="0">
                <a:solidFill>
                  <a:srgbClr val="0070C0"/>
                </a:solidFill>
              </a:rPr>
              <a:t>come</a:t>
            </a:r>
            <a:r>
              <a:rPr lang="pl-PL" sz="1600" i="1" dirty="0" smtClean="0">
                <a:solidFill>
                  <a:srgbClr val="0070C0"/>
                </a:solidFill>
              </a:rPr>
              <a:t> from &lt;a </a:t>
            </a:r>
            <a:r>
              <a:rPr lang="pl-PL" sz="1600" i="1" dirty="0" err="1">
                <a:solidFill>
                  <a:srgbClr val="0070C0"/>
                </a:solidFill>
              </a:rPr>
              <a:t>href</a:t>
            </a:r>
            <a:r>
              <a:rPr lang="pl-PL" sz="1600" i="1" dirty="0">
                <a:solidFill>
                  <a:srgbClr val="0070C0"/>
                </a:solidFill>
              </a:rPr>
              <a:t>="http://www.freepik.com</a:t>
            </a:r>
            <a:r>
              <a:rPr lang="pl-PL" sz="1600" i="1" dirty="0" smtClean="0">
                <a:solidFill>
                  <a:srgbClr val="0070C0"/>
                </a:solidFill>
              </a:rPr>
              <a:t>"&gt;.</a:t>
            </a:r>
          </a:p>
          <a:p>
            <a:pPr marL="0" indent="0" algn="ctr">
              <a:buNone/>
            </a:pP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>
                <a:solidFill>
                  <a:srgbClr val="0070C0"/>
                </a:solidFill>
              </a:rPr>
              <a:t>T</a:t>
            </a:r>
            <a:r>
              <a:rPr lang="pl-PL" sz="1600" i="1" dirty="0" smtClean="0">
                <a:solidFill>
                  <a:srgbClr val="0070C0"/>
                </a:solidFill>
              </a:rPr>
              <a:t>he </a:t>
            </a:r>
            <a:r>
              <a:rPr lang="pl-PL" sz="1600" i="1" dirty="0" err="1" smtClean="0">
                <a:solidFill>
                  <a:srgbClr val="0070C0"/>
                </a:solidFill>
              </a:rPr>
              <a:t>detailed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en-US" sz="1600" i="1" dirty="0" smtClean="0">
                <a:solidFill>
                  <a:srgbClr val="0070C0"/>
                </a:solidFill>
              </a:rPr>
              <a:t>list </a:t>
            </a:r>
            <a:r>
              <a:rPr lang="en-US" sz="1600" i="1" dirty="0">
                <a:solidFill>
                  <a:srgbClr val="0070C0"/>
                </a:solidFill>
              </a:rPr>
              <a:t>available on the </a:t>
            </a:r>
            <a:r>
              <a:rPr lang="en-US" sz="1600" i="1" dirty="0" smtClean="0">
                <a:solidFill>
                  <a:srgbClr val="0070C0"/>
                </a:solidFill>
              </a:rPr>
              <a:t>website</a:t>
            </a:r>
            <a:r>
              <a:rPr lang="pl-PL" sz="1600" i="1" dirty="0" smtClean="0">
                <a:solidFill>
                  <a:srgbClr val="0070C0"/>
                </a:solidFill>
              </a:rPr>
              <a:t>: www.ubb.edu.pl/en.</a:t>
            </a:r>
            <a:endParaRPr lang="pl-PL" sz="1600" i="1" dirty="0">
              <a:solidFill>
                <a:srgbClr val="0070C0"/>
              </a:solidFill>
            </a:endParaRP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435366" y="411378"/>
            <a:ext cx="963109" cy="963109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9465" y="411378"/>
            <a:ext cx="2309200" cy="94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214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Spis treści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i="1" dirty="0" err="1">
                <a:solidFill>
                  <a:srgbClr val="0070C0"/>
                </a:solidFill>
              </a:rPr>
              <a:t>Table</a:t>
            </a:r>
            <a:r>
              <a:rPr lang="pl-PL" sz="2400" i="1" dirty="0">
                <a:solidFill>
                  <a:srgbClr val="0070C0"/>
                </a:solidFill>
              </a:rPr>
              <a:t> of </a:t>
            </a:r>
            <a:r>
              <a:rPr lang="pl-PL" sz="2400" i="1" dirty="0" err="1">
                <a:solidFill>
                  <a:srgbClr val="0070C0"/>
                </a:solidFill>
              </a:rPr>
              <a:t>Contents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1982586"/>
            <a:ext cx="5157787" cy="3979175"/>
          </a:xfrm>
        </p:spPr>
        <p:txBody>
          <a:bodyPr>
            <a:normAutofit fontScale="92500" lnSpcReduction="10000"/>
          </a:bodyPr>
          <a:lstStyle/>
          <a:p>
            <a:r>
              <a:rPr lang="pl-PL" sz="3600" dirty="0" smtClean="0"/>
              <a:t>ćwiczenie wymowy</a:t>
            </a:r>
          </a:p>
          <a:p>
            <a:pPr marL="0" indent="0">
              <a:buNone/>
            </a:pPr>
            <a:r>
              <a:rPr lang="pl-PL" sz="2600" i="1" dirty="0" smtClean="0">
                <a:solidFill>
                  <a:srgbClr val="0070C0"/>
                </a:solidFill>
              </a:rPr>
              <a:t>   p</a:t>
            </a:r>
            <a:r>
              <a:rPr lang="en-US" sz="2600" i="1" dirty="0" err="1" smtClean="0">
                <a:solidFill>
                  <a:srgbClr val="0070C0"/>
                </a:solidFill>
              </a:rPr>
              <a:t>ronunciation</a:t>
            </a:r>
            <a:r>
              <a:rPr lang="en-US" sz="2600" i="1" dirty="0" smtClean="0">
                <a:solidFill>
                  <a:srgbClr val="0070C0"/>
                </a:solidFill>
              </a:rPr>
              <a:t> exercise</a:t>
            </a:r>
            <a:r>
              <a:rPr lang="pl-PL" sz="2600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pl-PL" sz="3600" dirty="0" smtClean="0"/>
              <a:t>ćwiczenie czytania</a:t>
            </a:r>
          </a:p>
          <a:p>
            <a:pPr marL="0" indent="0">
              <a:buNone/>
            </a:pPr>
            <a:r>
              <a:rPr lang="pl-PL" sz="2600" i="1" dirty="0" smtClean="0">
                <a:solidFill>
                  <a:srgbClr val="0070C0"/>
                </a:solidFill>
              </a:rPr>
              <a:t>   r</a:t>
            </a:r>
            <a:r>
              <a:rPr lang="en-US" sz="2600" i="1" dirty="0" err="1" smtClean="0">
                <a:solidFill>
                  <a:srgbClr val="0070C0"/>
                </a:solidFill>
              </a:rPr>
              <a:t>eading</a:t>
            </a:r>
            <a:r>
              <a:rPr lang="en-US" sz="2600" i="1" dirty="0" smtClean="0">
                <a:solidFill>
                  <a:srgbClr val="0070C0"/>
                </a:solidFill>
              </a:rPr>
              <a:t> </a:t>
            </a:r>
            <a:r>
              <a:rPr lang="en-US" sz="2600" i="1" dirty="0">
                <a:solidFill>
                  <a:srgbClr val="0070C0"/>
                </a:solidFill>
              </a:rPr>
              <a:t>exercise</a:t>
            </a:r>
            <a:r>
              <a:rPr lang="pl-PL" sz="2600" i="1" dirty="0">
                <a:solidFill>
                  <a:srgbClr val="0070C0"/>
                </a:solidFill>
              </a:rPr>
              <a:t>s </a:t>
            </a:r>
            <a:endParaRPr lang="pl-PL" sz="2600" i="1" dirty="0" smtClean="0">
              <a:solidFill>
                <a:srgbClr val="0070C0"/>
              </a:solidFill>
            </a:endParaRPr>
          </a:p>
          <a:p>
            <a:r>
              <a:rPr lang="pl-PL" sz="3600" dirty="0" smtClean="0"/>
              <a:t>podstawowe kolory</a:t>
            </a:r>
          </a:p>
          <a:p>
            <a:pPr marL="0" indent="0">
              <a:buNone/>
            </a:pPr>
            <a:r>
              <a:rPr lang="pl-PL" sz="2600" i="1" dirty="0" smtClean="0">
                <a:solidFill>
                  <a:srgbClr val="0070C0"/>
                </a:solidFill>
              </a:rPr>
              <a:t>   b</a:t>
            </a:r>
            <a:r>
              <a:rPr lang="en-US" sz="2600" i="1" dirty="0" err="1" smtClean="0">
                <a:solidFill>
                  <a:srgbClr val="0070C0"/>
                </a:solidFill>
              </a:rPr>
              <a:t>asic</a:t>
            </a:r>
            <a:r>
              <a:rPr lang="en-US" sz="2600" i="1" dirty="0" smtClean="0">
                <a:solidFill>
                  <a:srgbClr val="0070C0"/>
                </a:solidFill>
              </a:rPr>
              <a:t> </a:t>
            </a:r>
            <a:r>
              <a:rPr lang="en-US" sz="2600" i="1" dirty="0">
                <a:solidFill>
                  <a:srgbClr val="0070C0"/>
                </a:solidFill>
              </a:rPr>
              <a:t>colors</a:t>
            </a:r>
            <a:r>
              <a:rPr lang="pl-PL" sz="2600" i="1" dirty="0">
                <a:solidFill>
                  <a:srgbClr val="0070C0"/>
                </a:solidFill>
              </a:rPr>
              <a:t> </a:t>
            </a:r>
            <a:endParaRPr lang="pl-PL" sz="2600" i="1" dirty="0" smtClean="0">
              <a:solidFill>
                <a:srgbClr val="0070C0"/>
              </a:solidFill>
            </a:endParaRPr>
          </a:p>
          <a:p>
            <a:r>
              <a:rPr lang="pl-PL" sz="3600" dirty="0" smtClean="0"/>
              <a:t>podstawowe kształty </a:t>
            </a:r>
          </a:p>
          <a:p>
            <a:pPr marL="0" indent="0">
              <a:buNone/>
            </a:pPr>
            <a:r>
              <a:rPr lang="pl-PL" sz="2600" i="1" dirty="0" smtClean="0">
                <a:solidFill>
                  <a:srgbClr val="0070C0"/>
                </a:solidFill>
              </a:rPr>
              <a:t>    b</a:t>
            </a:r>
            <a:r>
              <a:rPr lang="en-US" sz="2600" i="1" dirty="0" err="1" smtClean="0">
                <a:solidFill>
                  <a:srgbClr val="0070C0"/>
                </a:solidFill>
              </a:rPr>
              <a:t>asic</a:t>
            </a:r>
            <a:r>
              <a:rPr lang="en-US" sz="2600" i="1" dirty="0" smtClean="0">
                <a:solidFill>
                  <a:srgbClr val="0070C0"/>
                </a:solidFill>
              </a:rPr>
              <a:t> </a:t>
            </a:r>
            <a:r>
              <a:rPr lang="en-US" sz="2600" i="1" dirty="0">
                <a:solidFill>
                  <a:srgbClr val="0070C0"/>
                </a:solidFill>
              </a:rPr>
              <a:t>shapes</a:t>
            </a:r>
            <a:endParaRPr lang="pl-PL" sz="2600" i="1" dirty="0">
              <a:solidFill>
                <a:srgbClr val="0070C0"/>
              </a:solidFill>
            </a:endParaRPr>
          </a:p>
          <a:p>
            <a:endParaRPr lang="pl-PL" dirty="0"/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3" name="Obraz 12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4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Obraz 14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425353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5. Mówimy po polsku!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9062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Ćwiczenia wymowy </a:t>
            </a:r>
            <a:br>
              <a:rPr lang="pl-PL" b="1" dirty="0" smtClean="0"/>
            </a:br>
            <a:r>
              <a:rPr lang="en-US" sz="2400" i="1" dirty="0">
                <a:solidFill>
                  <a:srgbClr val="0070C0"/>
                </a:solidFill>
              </a:rPr>
              <a:t>Pronunciation exercise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3000" dirty="0" smtClean="0"/>
              <a:t>Kilka naszych podstawowych słów to świetne ćwiczenie wymowy!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70C0"/>
                </a:solidFill>
              </a:rPr>
              <a:t>Our few basic words are great pronunciation practice</a:t>
            </a:r>
            <a:r>
              <a:rPr lang="en-US" sz="2400" i="1" dirty="0" smtClean="0">
                <a:solidFill>
                  <a:srgbClr val="0070C0"/>
                </a:solidFill>
              </a:rPr>
              <a:t>!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pl-PL" sz="1100" i="1" dirty="0">
              <a:solidFill>
                <a:srgbClr val="0070C0"/>
              </a:solidFill>
            </a:endParaRPr>
          </a:p>
          <a:p>
            <a:r>
              <a:rPr lang="pl-PL" dirty="0" smtClean="0">
                <a:solidFill>
                  <a:srgbClr val="C00000"/>
                </a:solidFill>
              </a:rPr>
              <a:t>Dziękuję!</a:t>
            </a:r>
          </a:p>
          <a:p>
            <a:r>
              <a:rPr lang="pl-PL" dirty="0" smtClean="0">
                <a:solidFill>
                  <a:srgbClr val="C00000"/>
                </a:solidFill>
              </a:rPr>
              <a:t>Proszę!</a:t>
            </a:r>
          </a:p>
          <a:p>
            <a:r>
              <a:rPr lang="pl-PL" dirty="0" smtClean="0">
                <a:solidFill>
                  <a:srgbClr val="C00000"/>
                </a:solidFill>
              </a:rPr>
              <a:t>Przepraszam!</a:t>
            </a:r>
          </a:p>
          <a:p>
            <a:endParaRPr lang="pl-PL" sz="600" dirty="0"/>
          </a:p>
          <a:p>
            <a:r>
              <a:rPr lang="pl-PL" dirty="0" smtClean="0">
                <a:solidFill>
                  <a:srgbClr val="C00000"/>
                </a:solidFill>
              </a:rPr>
              <a:t>Dzień dobry!</a:t>
            </a:r>
          </a:p>
          <a:p>
            <a:r>
              <a:rPr lang="pl-PL" dirty="0" smtClean="0">
                <a:solidFill>
                  <a:srgbClr val="C00000"/>
                </a:solidFill>
              </a:rPr>
              <a:t>Do widzenia! </a:t>
            </a:r>
          </a:p>
          <a:p>
            <a:r>
              <a:rPr lang="pl-PL" dirty="0" smtClean="0">
                <a:solidFill>
                  <a:srgbClr val="C00000"/>
                </a:solidFill>
              </a:rPr>
              <a:t>CZEŚĆ!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425353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5. Mówimy po polsku!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4536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Samogłoski - kilka </a:t>
            </a:r>
            <a:r>
              <a:rPr lang="pl-PL" b="1" dirty="0"/>
              <a:t>ćwiczeń</a:t>
            </a:r>
            <a:r>
              <a:rPr lang="pl-PL" dirty="0"/>
              <a:t/>
            </a:r>
            <a:br>
              <a:rPr lang="pl-PL" dirty="0"/>
            </a:br>
            <a:r>
              <a:rPr lang="pl-PL" sz="2400" i="1" dirty="0" err="1" smtClean="0">
                <a:solidFill>
                  <a:srgbClr val="0070C0"/>
                </a:solidFill>
              </a:rPr>
              <a:t>Vowels</a:t>
            </a:r>
            <a:r>
              <a:rPr lang="pl-PL" sz="2400" i="1" dirty="0" smtClean="0">
                <a:solidFill>
                  <a:srgbClr val="0070C0"/>
                </a:solidFill>
              </a:rPr>
              <a:t> – </a:t>
            </a:r>
            <a:r>
              <a:rPr lang="pl-PL" sz="2400" i="1" dirty="0" err="1">
                <a:solidFill>
                  <a:srgbClr val="0070C0"/>
                </a:solidFill>
              </a:rPr>
              <a:t>s</a:t>
            </a:r>
            <a:r>
              <a:rPr lang="pl-PL" sz="2400" i="1" dirty="0" err="1" smtClean="0">
                <a:solidFill>
                  <a:srgbClr val="0070C0"/>
                </a:solidFill>
              </a:rPr>
              <a:t>ome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exercises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pl-PL" sz="3200" dirty="0" smtClean="0">
                <a:solidFill>
                  <a:srgbClr val="C00000"/>
                </a:solidFill>
              </a:rPr>
              <a:t>e – i – y </a:t>
            </a:r>
            <a:endParaRPr lang="pl-PL" sz="3200" dirty="0">
              <a:solidFill>
                <a:srgbClr val="C00000"/>
              </a:solidFill>
            </a:endParaRPr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>
          <a:xfrm>
            <a:off x="839788" y="2655277"/>
            <a:ext cx="5157787" cy="353438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l-PL" sz="3200" dirty="0" smtClean="0"/>
              <a:t>me – mi – my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200" dirty="0" smtClean="0"/>
              <a:t>nowe – nowi – nowy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200" dirty="0" smtClean="0"/>
              <a:t>ładne – ładni – Ładny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200" dirty="0" smtClean="0"/>
              <a:t>miłe – mili – miły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200" dirty="0" smtClean="0"/>
              <a:t>znane – znani – znany</a:t>
            </a:r>
            <a:r>
              <a:rPr lang="pl-PL" dirty="0" smtClean="0"/>
              <a:t>	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3"/>
          </p:nvPr>
        </p:nvSpPr>
        <p:spPr>
          <a:xfrm>
            <a:off x="6708530" y="1681163"/>
            <a:ext cx="4646857" cy="823912"/>
          </a:xfrm>
        </p:spPr>
        <p:txBody>
          <a:bodyPr>
            <a:normAutofit/>
          </a:bodyPr>
          <a:lstStyle/>
          <a:p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pl-PL" sz="3200" dirty="0" smtClean="0">
                <a:solidFill>
                  <a:srgbClr val="C00000"/>
                </a:solidFill>
              </a:rPr>
              <a:t>ą – ę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4"/>
          </p:nvPr>
        </p:nvSpPr>
        <p:spPr>
          <a:xfrm>
            <a:off x="6778868" y="2684427"/>
            <a:ext cx="4576519" cy="350523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3200" dirty="0" smtClean="0"/>
              <a:t>mąż – męża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200" dirty="0" smtClean="0"/>
              <a:t>rąk – ręka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200" dirty="0" smtClean="0"/>
              <a:t>ząb – zęby </a:t>
            </a:r>
            <a:endParaRPr lang="pl-PL" sz="3200" dirty="0"/>
          </a:p>
          <a:p>
            <a:pPr marL="514350" indent="-514350">
              <a:buFont typeface="+mj-lt"/>
              <a:buAutoNum type="arabicPeriod"/>
            </a:pPr>
            <a:r>
              <a:rPr lang="pl-PL" sz="3200" dirty="0" smtClean="0"/>
              <a:t>pąk – pęki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200" dirty="0" smtClean="0"/>
              <a:t>gołąb – gołębie </a:t>
            </a:r>
          </a:p>
          <a:p>
            <a:pPr marL="0" indent="0">
              <a:buNone/>
            </a:pPr>
            <a:endParaRPr lang="pl-PL" sz="3200" dirty="0" smtClean="0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1" name="Obraz 10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2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5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425353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5. Mówimy po polsku!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64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Spółgłoski – kilka ćw</a:t>
            </a:r>
            <a:r>
              <a:rPr lang="pl-PL" b="1" dirty="0"/>
              <a:t>iczeń </a:t>
            </a:r>
            <a:r>
              <a:rPr lang="pl-PL" dirty="0"/>
              <a:t/>
            </a:r>
            <a:br>
              <a:rPr lang="pl-PL" dirty="0"/>
            </a:br>
            <a:r>
              <a:rPr lang="pl-PL" sz="2400" i="1" dirty="0" err="1">
                <a:solidFill>
                  <a:srgbClr val="0070C0"/>
                </a:solidFill>
              </a:rPr>
              <a:t>Consonants</a:t>
            </a:r>
            <a:r>
              <a:rPr lang="pl-PL" sz="2400" i="1" dirty="0">
                <a:solidFill>
                  <a:srgbClr val="0070C0"/>
                </a:solidFill>
              </a:rPr>
              <a:t> – </a:t>
            </a:r>
            <a:r>
              <a:rPr lang="pl-PL" sz="2400" i="1" dirty="0" err="1">
                <a:solidFill>
                  <a:srgbClr val="0070C0"/>
                </a:solidFill>
              </a:rPr>
              <a:t>some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exercises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916859" cy="823912"/>
          </a:xfrm>
        </p:spPr>
        <p:txBody>
          <a:bodyPr>
            <a:normAutofit/>
          </a:bodyPr>
          <a:lstStyle/>
          <a:p>
            <a:r>
              <a:rPr lang="pl-PL" sz="3600" dirty="0" smtClean="0">
                <a:solidFill>
                  <a:srgbClr val="C00000"/>
                </a:solidFill>
              </a:rPr>
              <a:t>c</a:t>
            </a:r>
            <a:endParaRPr lang="pl-PL" sz="3600" dirty="0">
              <a:solidFill>
                <a:srgbClr val="C0000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342248" cy="3684588"/>
          </a:xfrm>
        </p:spPr>
        <p:txBody>
          <a:bodyPr/>
          <a:lstStyle/>
          <a:p>
            <a:r>
              <a:rPr lang="pl-PL" dirty="0" smtClean="0"/>
              <a:t>cena</a:t>
            </a:r>
          </a:p>
          <a:p>
            <a:r>
              <a:rPr lang="pl-PL" dirty="0" smtClean="0"/>
              <a:t>noce</a:t>
            </a:r>
          </a:p>
          <a:p>
            <a:r>
              <a:rPr lang="pl-PL" dirty="0" smtClean="0"/>
              <a:t>moc 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8062546" y="1681163"/>
            <a:ext cx="3292841" cy="823912"/>
          </a:xfrm>
        </p:spPr>
        <p:txBody>
          <a:bodyPr>
            <a:normAutofit/>
          </a:bodyPr>
          <a:lstStyle/>
          <a:p>
            <a:r>
              <a:rPr lang="pl-PL" sz="3600" dirty="0" err="1" smtClean="0">
                <a:solidFill>
                  <a:srgbClr val="C00000"/>
                </a:solidFill>
              </a:rPr>
              <a:t>cz</a:t>
            </a:r>
            <a:endParaRPr lang="pl-PL" sz="3600" dirty="0">
              <a:solidFill>
                <a:srgbClr val="C00000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8132884" y="2505075"/>
            <a:ext cx="3222503" cy="3684588"/>
          </a:xfrm>
        </p:spPr>
        <p:txBody>
          <a:bodyPr/>
          <a:lstStyle/>
          <a:p>
            <a:r>
              <a:rPr lang="pl-PL" dirty="0" smtClean="0"/>
              <a:t>czekać</a:t>
            </a:r>
          </a:p>
          <a:p>
            <a:r>
              <a:rPr lang="pl-PL" dirty="0" smtClean="0"/>
              <a:t>leczy</a:t>
            </a:r>
          </a:p>
          <a:p>
            <a:r>
              <a:rPr lang="pl-PL" dirty="0" smtClean="0"/>
              <a:t>smycz</a:t>
            </a:r>
          </a:p>
          <a:p>
            <a:endParaRPr lang="pl-PL" dirty="0"/>
          </a:p>
        </p:txBody>
      </p:sp>
      <p:sp>
        <p:nvSpPr>
          <p:cNvPr id="10" name="Symbol zastępczy tekstu 2"/>
          <p:cNvSpPr txBox="1">
            <a:spLocks/>
          </p:cNvSpPr>
          <p:nvPr/>
        </p:nvSpPr>
        <p:spPr>
          <a:xfrm>
            <a:off x="4598894" y="1690688"/>
            <a:ext cx="2635624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600" dirty="0" smtClean="0">
                <a:solidFill>
                  <a:srgbClr val="C00000"/>
                </a:solidFill>
              </a:rPr>
              <a:t>ć / ci</a:t>
            </a:r>
            <a:endParaRPr lang="pl-PL" sz="3600" dirty="0">
              <a:solidFill>
                <a:srgbClr val="C00000"/>
              </a:solidFill>
            </a:endParaRPr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4598894" y="2514600"/>
            <a:ext cx="2823882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ćma</a:t>
            </a:r>
          </a:p>
          <a:p>
            <a:r>
              <a:rPr lang="pl-PL" dirty="0" smtClean="0"/>
              <a:t>ciasto</a:t>
            </a:r>
          </a:p>
          <a:p>
            <a:r>
              <a:rPr lang="pl-PL" dirty="0" smtClean="0"/>
              <a:t>ciocia </a:t>
            </a:r>
            <a:endParaRPr lang="pl-PL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2" name="Obraz 11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3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425353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5. Mówimy po polsku!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2980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916859" cy="823912"/>
          </a:xfrm>
        </p:spPr>
        <p:txBody>
          <a:bodyPr>
            <a:normAutofit/>
          </a:bodyPr>
          <a:lstStyle/>
          <a:p>
            <a:r>
              <a:rPr lang="pl-PL" sz="3600" dirty="0" smtClean="0">
                <a:solidFill>
                  <a:srgbClr val="C00000"/>
                </a:solidFill>
              </a:rPr>
              <a:t>s</a:t>
            </a:r>
            <a:endParaRPr lang="pl-PL" sz="3600" dirty="0">
              <a:solidFill>
                <a:srgbClr val="C0000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342248" cy="3684588"/>
          </a:xfrm>
        </p:spPr>
        <p:txBody>
          <a:bodyPr/>
          <a:lstStyle/>
          <a:p>
            <a:r>
              <a:rPr lang="pl-PL" dirty="0" smtClean="0"/>
              <a:t>sala</a:t>
            </a:r>
          </a:p>
          <a:p>
            <a:r>
              <a:rPr lang="pl-PL" dirty="0" smtClean="0"/>
              <a:t>masa</a:t>
            </a:r>
          </a:p>
          <a:p>
            <a:r>
              <a:rPr lang="pl-PL" dirty="0" smtClean="0"/>
              <a:t>kas 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8080131" y="1681163"/>
            <a:ext cx="3275256" cy="823912"/>
          </a:xfrm>
        </p:spPr>
        <p:txBody>
          <a:bodyPr>
            <a:normAutofit/>
          </a:bodyPr>
          <a:lstStyle/>
          <a:p>
            <a:r>
              <a:rPr lang="pl-PL" sz="3600" dirty="0" err="1" smtClean="0">
                <a:solidFill>
                  <a:srgbClr val="C00000"/>
                </a:solidFill>
              </a:rPr>
              <a:t>sz</a:t>
            </a:r>
            <a:endParaRPr lang="pl-PL" sz="3600" dirty="0">
              <a:solidFill>
                <a:srgbClr val="C00000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8080130" y="2505075"/>
            <a:ext cx="3275258" cy="3684588"/>
          </a:xfrm>
        </p:spPr>
        <p:txBody>
          <a:bodyPr/>
          <a:lstStyle/>
          <a:p>
            <a:r>
              <a:rPr lang="pl-PL" dirty="0" smtClean="0"/>
              <a:t>szalik</a:t>
            </a:r>
          </a:p>
          <a:p>
            <a:r>
              <a:rPr lang="pl-PL" dirty="0" smtClean="0"/>
              <a:t>kasza</a:t>
            </a:r>
          </a:p>
          <a:p>
            <a:r>
              <a:rPr lang="pl-PL" dirty="0" smtClean="0"/>
              <a:t>dusz</a:t>
            </a:r>
            <a:endParaRPr lang="pl-PL" dirty="0"/>
          </a:p>
        </p:txBody>
      </p:sp>
      <p:sp>
        <p:nvSpPr>
          <p:cNvPr id="10" name="Symbol zastępczy tekstu 2"/>
          <p:cNvSpPr txBox="1">
            <a:spLocks/>
          </p:cNvSpPr>
          <p:nvPr/>
        </p:nvSpPr>
        <p:spPr>
          <a:xfrm>
            <a:off x="4598894" y="1690688"/>
            <a:ext cx="2635624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600" dirty="0" smtClean="0">
                <a:solidFill>
                  <a:srgbClr val="C00000"/>
                </a:solidFill>
              </a:rPr>
              <a:t>ś / si</a:t>
            </a:r>
            <a:endParaRPr lang="pl-PL" sz="3600" dirty="0">
              <a:solidFill>
                <a:srgbClr val="C00000"/>
              </a:solidFill>
            </a:endParaRPr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4598894" y="2514600"/>
            <a:ext cx="2823882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ściana</a:t>
            </a:r>
          </a:p>
          <a:p>
            <a:r>
              <a:rPr lang="pl-PL" dirty="0" smtClean="0"/>
              <a:t>Kasia</a:t>
            </a:r>
          </a:p>
          <a:p>
            <a:r>
              <a:rPr lang="pl-PL" dirty="0" smtClean="0"/>
              <a:t>wnoś</a:t>
            </a:r>
            <a:endParaRPr lang="pl-PL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2" name="Obraz 11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3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425353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5. Mówimy po polsku!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7651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916859" cy="823912"/>
          </a:xfrm>
        </p:spPr>
        <p:txBody>
          <a:bodyPr>
            <a:normAutofit/>
          </a:bodyPr>
          <a:lstStyle/>
          <a:p>
            <a:r>
              <a:rPr lang="pl-PL" sz="3600" dirty="0" smtClean="0">
                <a:solidFill>
                  <a:srgbClr val="C00000"/>
                </a:solidFill>
              </a:rPr>
              <a:t>z</a:t>
            </a:r>
            <a:endParaRPr lang="pl-PL" sz="3600" dirty="0">
              <a:solidFill>
                <a:srgbClr val="C0000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342248" cy="3684588"/>
          </a:xfrm>
        </p:spPr>
        <p:txBody>
          <a:bodyPr/>
          <a:lstStyle/>
          <a:p>
            <a:r>
              <a:rPr lang="pl-PL" dirty="0" smtClean="0"/>
              <a:t>znak</a:t>
            </a:r>
          </a:p>
          <a:p>
            <a:r>
              <a:rPr lang="pl-PL" dirty="0" smtClean="0"/>
              <a:t>koza</a:t>
            </a:r>
          </a:p>
          <a:p>
            <a:r>
              <a:rPr lang="pl-PL" dirty="0" smtClean="0"/>
              <a:t>obraz</a:t>
            </a:r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7877908" y="1681163"/>
            <a:ext cx="3477479" cy="823912"/>
          </a:xfrm>
        </p:spPr>
        <p:txBody>
          <a:bodyPr>
            <a:normAutofit/>
          </a:bodyPr>
          <a:lstStyle/>
          <a:p>
            <a:r>
              <a:rPr lang="pl-PL" sz="3600" dirty="0" smtClean="0">
                <a:solidFill>
                  <a:srgbClr val="C00000"/>
                </a:solidFill>
              </a:rPr>
              <a:t>ż / </a:t>
            </a:r>
            <a:r>
              <a:rPr lang="pl-PL" sz="3600" dirty="0" err="1" smtClean="0">
                <a:solidFill>
                  <a:srgbClr val="C00000"/>
                </a:solidFill>
              </a:rPr>
              <a:t>rz</a:t>
            </a:r>
            <a:r>
              <a:rPr lang="pl-PL" sz="3600" dirty="0" smtClean="0">
                <a:solidFill>
                  <a:srgbClr val="C00000"/>
                </a:solidFill>
              </a:rPr>
              <a:t> </a:t>
            </a:r>
            <a:endParaRPr lang="pl-PL" sz="3600" dirty="0">
              <a:solidFill>
                <a:srgbClr val="C00000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7910980" y="2505075"/>
            <a:ext cx="3444408" cy="3684588"/>
          </a:xfrm>
        </p:spPr>
        <p:txBody>
          <a:bodyPr/>
          <a:lstStyle/>
          <a:p>
            <a:r>
              <a:rPr lang="pl-PL" dirty="0" smtClean="0"/>
              <a:t>rzeka</a:t>
            </a:r>
          </a:p>
          <a:p>
            <a:r>
              <a:rPr lang="pl-PL" dirty="0" smtClean="0"/>
              <a:t>duży</a:t>
            </a:r>
          </a:p>
          <a:p>
            <a:r>
              <a:rPr lang="pl-PL" dirty="0" smtClean="0"/>
              <a:t>zwierz</a:t>
            </a:r>
            <a:endParaRPr lang="pl-PL" dirty="0"/>
          </a:p>
        </p:txBody>
      </p:sp>
      <p:sp>
        <p:nvSpPr>
          <p:cNvPr id="10" name="Symbol zastępczy tekstu 2"/>
          <p:cNvSpPr txBox="1">
            <a:spLocks/>
          </p:cNvSpPr>
          <p:nvPr/>
        </p:nvSpPr>
        <p:spPr>
          <a:xfrm>
            <a:off x="4598894" y="1690688"/>
            <a:ext cx="2635624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600" dirty="0" smtClean="0">
                <a:solidFill>
                  <a:srgbClr val="C00000"/>
                </a:solidFill>
              </a:rPr>
              <a:t>ź / </a:t>
            </a:r>
            <a:r>
              <a:rPr lang="pl-PL" sz="3600" dirty="0" err="1" smtClean="0">
                <a:solidFill>
                  <a:srgbClr val="C00000"/>
                </a:solidFill>
              </a:rPr>
              <a:t>zi</a:t>
            </a:r>
            <a:endParaRPr lang="pl-PL" sz="3600" dirty="0">
              <a:solidFill>
                <a:srgbClr val="C00000"/>
              </a:solidFill>
            </a:endParaRPr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4598894" y="2514600"/>
            <a:ext cx="2823882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ziarno</a:t>
            </a:r>
          </a:p>
          <a:p>
            <a:r>
              <a:rPr lang="pl-PL" dirty="0" smtClean="0"/>
              <a:t>Kazik</a:t>
            </a:r>
          </a:p>
          <a:p>
            <a:r>
              <a:rPr lang="pl-PL" dirty="0" smtClean="0"/>
              <a:t>maź </a:t>
            </a:r>
            <a:endParaRPr lang="pl-PL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2" name="Obraz 11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3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425353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5. Mówimy po polsku!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7139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916859" cy="823912"/>
          </a:xfrm>
        </p:spPr>
        <p:txBody>
          <a:bodyPr>
            <a:normAutofit/>
          </a:bodyPr>
          <a:lstStyle/>
          <a:p>
            <a:r>
              <a:rPr lang="pl-PL" sz="3600" dirty="0" err="1" smtClean="0">
                <a:solidFill>
                  <a:srgbClr val="C00000"/>
                </a:solidFill>
              </a:rPr>
              <a:t>dz</a:t>
            </a:r>
            <a:endParaRPr lang="pl-PL" sz="3600" dirty="0">
              <a:solidFill>
                <a:srgbClr val="C0000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342248" cy="3684588"/>
          </a:xfrm>
        </p:spPr>
        <p:txBody>
          <a:bodyPr/>
          <a:lstStyle/>
          <a:p>
            <a:r>
              <a:rPr lang="pl-PL" dirty="0" smtClean="0"/>
              <a:t>dzban</a:t>
            </a:r>
          </a:p>
          <a:p>
            <a:r>
              <a:rPr lang="pl-PL" dirty="0" smtClean="0"/>
              <a:t>do widzenia</a:t>
            </a:r>
          </a:p>
          <a:p>
            <a:r>
              <a:rPr lang="pl-PL" dirty="0" smtClean="0"/>
              <a:t>jedz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7825154" y="1681163"/>
            <a:ext cx="3530233" cy="823912"/>
          </a:xfrm>
        </p:spPr>
        <p:txBody>
          <a:bodyPr>
            <a:normAutofit/>
          </a:bodyPr>
          <a:lstStyle/>
          <a:p>
            <a:r>
              <a:rPr lang="pl-PL" sz="3600" dirty="0" err="1" smtClean="0">
                <a:solidFill>
                  <a:srgbClr val="C00000"/>
                </a:solidFill>
              </a:rPr>
              <a:t>dż</a:t>
            </a:r>
            <a:endParaRPr lang="pl-PL" sz="3600" dirty="0">
              <a:solidFill>
                <a:srgbClr val="C00000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7839634" y="2514600"/>
            <a:ext cx="3341976" cy="3684588"/>
          </a:xfrm>
        </p:spPr>
        <p:txBody>
          <a:bodyPr/>
          <a:lstStyle/>
          <a:p>
            <a:r>
              <a:rPr lang="pl-PL" dirty="0" smtClean="0"/>
              <a:t>dżem</a:t>
            </a:r>
          </a:p>
          <a:p>
            <a:r>
              <a:rPr lang="pl-PL" dirty="0" smtClean="0"/>
              <a:t>zjeżdża </a:t>
            </a:r>
          </a:p>
          <a:p>
            <a:r>
              <a:rPr lang="pl-PL" dirty="0" smtClean="0"/>
              <a:t>gwiżdż</a:t>
            </a:r>
          </a:p>
          <a:p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10" name="Symbol zastępczy tekstu 2"/>
          <p:cNvSpPr txBox="1">
            <a:spLocks/>
          </p:cNvSpPr>
          <p:nvPr/>
        </p:nvSpPr>
        <p:spPr>
          <a:xfrm>
            <a:off x="4598894" y="1690688"/>
            <a:ext cx="2635624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600" dirty="0" err="1" smtClean="0">
                <a:solidFill>
                  <a:srgbClr val="C00000"/>
                </a:solidFill>
              </a:rPr>
              <a:t>dź</a:t>
            </a:r>
            <a:r>
              <a:rPr lang="pl-PL" sz="3600" dirty="0" smtClean="0">
                <a:solidFill>
                  <a:srgbClr val="C00000"/>
                </a:solidFill>
              </a:rPr>
              <a:t> / </a:t>
            </a:r>
            <a:r>
              <a:rPr lang="pl-PL" sz="3600" dirty="0" err="1" smtClean="0">
                <a:solidFill>
                  <a:srgbClr val="C00000"/>
                </a:solidFill>
              </a:rPr>
              <a:t>dzi</a:t>
            </a:r>
            <a:endParaRPr lang="pl-PL" sz="3600" dirty="0">
              <a:solidFill>
                <a:srgbClr val="C00000"/>
              </a:solidFill>
            </a:endParaRPr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4598894" y="2514600"/>
            <a:ext cx="2823882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dzień</a:t>
            </a:r>
          </a:p>
          <a:p>
            <a:r>
              <a:rPr lang="pl-PL" dirty="0" smtClean="0"/>
              <a:t>idziesz</a:t>
            </a:r>
          </a:p>
          <a:p>
            <a:r>
              <a:rPr lang="pl-PL" dirty="0" smtClean="0"/>
              <a:t>jedź</a:t>
            </a:r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2" name="Obraz 11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3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425353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5. Mówimy po polsku!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455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838200" y="1598777"/>
            <a:ext cx="10881946" cy="457818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sz="2400" i="1" dirty="0" smtClean="0">
              <a:solidFill>
                <a:srgbClr val="0070C0"/>
              </a:solidFill>
            </a:endParaRPr>
          </a:p>
          <a:p>
            <a:pPr marL="560070" indent="-514350">
              <a:buFont typeface="+mj-lt"/>
              <a:buAutoNum type="arabicPeriod"/>
            </a:pPr>
            <a:r>
              <a:rPr lang="pl-PL" sz="3200" dirty="0" smtClean="0">
                <a:solidFill>
                  <a:srgbClr val="C00000"/>
                </a:solidFill>
              </a:rPr>
              <a:t>Żółć</a:t>
            </a:r>
            <a:endParaRPr lang="pl-PL" sz="3200" dirty="0">
              <a:solidFill>
                <a:srgbClr val="C00000"/>
              </a:solidFill>
            </a:endParaRPr>
          </a:p>
          <a:p>
            <a:pPr marL="560070" indent="-514350">
              <a:buFont typeface="+mj-lt"/>
              <a:buAutoNum type="arabicPeriod"/>
            </a:pPr>
            <a:r>
              <a:rPr lang="pl-PL" sz="3200" dirty="0">
                <a:solidFill>
                  <a:srgbClr val="C00000"/>
                </a:solidFill>
              </a:rPr>
              <a:t>Szczęście</a:t>
            </a:r>
          </a:p>
          <a:p>
            <a:pPr marL="560070" indent="-514350">
              <a:buFont typeface="+mj-lt"/>
              <a:buAutoNum type="arabicPeriod"/>
            </a:pPr>
            <a:r>
              <a:rPr lang="pl-PL" sz="3200" dirty="0">
                <a:solidFill>
                  <a:srgbClr val="C00000"/>
                </a:solidFill>
              </a:rPr>
              <a:t>Pszczyna</a:t>
            </a:r>
          </a:p>
          <a:p>
            <a:pPr marL="560070" indent="-514350">
              <a:buFont typeface="+mj-lt"/>
              <a:buAutoNum type="arabicPeriod"/>
            </a:pPr>
            <a:r>
              <a:rPr lang="pl-PL" sz="3200" dirty="0">
                <a:solidFill>
                  <a:srgbClr val="C00000"/>
                </a:solidFill>
              </a:rPr>
              <a:t>Następstw</a:t>
            </a:r>
          </a:p>
          <a:p>
            <a:pPr marL="560070" indent="-514350">
              <a:buFont typeface="+mj-lt"/>
              <a:buAutoNum type="arabicPeriod"/>
            </a:pPr>
            <a:r>
              <a:rPr lang="pl-PL" sz="3200" dirty="0">
                <a:solidFill>
                  <a:srgbClr val="C00000"/>
                </a:solidFill>
              </a:rPr>
              <a:t>Źdźbło</a:t>
            </a:r>
          </a:p>
          <a:p>
            <a:pPr marL="560070" indent="-514350">
              <a:buFont typeface="+mj-lt"/>
              <a:buAutoNum type="arabicPeriod"/>
            </a:pPr>
            <a:r>
              <a:rPr lang="pl-PL" sz="3200" dirty="0">
                <a:solidFill>
                  <a:srgbClr val="C00000"/>
                </a:solidFill>
              </a:rPr>
              <a:t>Bezwzględny</a:t>
            </a:r>
          </a:p>
          <a:p>
            <a:pPr marL="560070" indent="-514350">
              <a:buFont typeface="+mj-lt"/>
              <a:buAutoNum type="arabicPeriod"/>
            </a:pPr>
            <a:r>
              <a:rPr lang="pl-PL" sz="3200" dirty="0">
                <a:solidFill>
                  <a:srgbClr val="C00000"/>
                </a:solidFill>
              </a:rPr>
              <a:t>Szymankowszczyzna</a:t>
            </a:r>
          </a:p>
          <a:p>
            <a:pPr marL="560070" indent="-514350">
              <a:buFont typeface="+mj-lt"/>
              <a:buAutoNum type="arabicPeriod"/>
            </a:pPr>
            <a:r>
              <a:rPr lang="pl-PL" sz="3200" dirty="0">
                <a:solidFill>
                  <a:srgbClr val="C00000"/>
                </a:solidFill>
              </a:rPr>
              <a:t>Grzegorz </a:t>
            </a:r>
          </a:p>
          <a:p>
            <a:pPr marL="560070" indent="-514350">
              <a:buFont typeface="+mj-lt"/>
              <a:buAutoNum type="arabicPeriod"/>
            </a:pPr>
            <a:r>
              <a:rPr lang="pl-PL" sz="3200" dirty="0" err="1">
                <a:solidFill>
                  <a:srgbClr val="C00000"/>
                </a:solidFill>
              </a:rPr>
              <a:t>Brzęczyszczywkiewicz</a:t>
            </a:r>
            <a:r>
              <a:rPr lang="pl-PL" sz="3200" dirty="0">
                <a:solidFill>
                  <a:srgbClr val="C00000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pl-PL" sz="3200" dirty="0"/>
          </a:p>
          <a:p>
            <a:endParaRPr lang="pl-PL" sz="3200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1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425353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5. Mówimy po polsku!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ytuł 6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rgbClr val="C00000"/>
                </a:solidFill>
              </a:rPr>
              <a:t>Tylko 9 polskich słów… prostych </a:t>
            </a:r>
            <a:r>
              <a:rPr lang="pl-PL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 </a:t>
            </a:r>
            <a:r>
              <a:rPr lang="pl-PL" b="1" dirty="0" smtClean="0">
                <a:solidFill>
                  <a:srgbClr val="C00000"/>
                </a:solidFill>
              </a:rPr>
              <a:t/>
            </a:r>
            <a:br>
              <a:rPr lang="pl-PL" b="1" dirty="0" smtClean="0">
                <a:solidFill>
                  <a:srgbClr val="C00000"/>
                </a:solidFill>
              </a:rPr>
            </a:br>
            <a:r>
              <a:rPr lang="pl-PL" sz="2400" i="1" dirty="0" err="1" smtClean="0">
                <a:solidFill>
                  <a:srgbClr val="0070C0"/>
                </a:solidFill>
              </a:rPr>
              <a:t>Only</a:t>
            </a:r>
            <a:r>
              <a:rPr lang="pl-PL" sz="2400" i="1" dirty="0" smtClean="0">
                <a:solidFill>
                  <a:srgbClr val="0070C0"/>
                </a:solidFill>
              </a:rPr>
              <a:t> 9 </a:t>
            </a:r>
            <a:r>
              <a:rPr lang="pl-PL" sz="2400" i="1" dirty="0" err="1" smtClean="0">
                <a:solidFill>
                  <a:srgbClr val="0070C0"/>
                </a:solidFill>
              </a:rPr>
              <a:t>Polish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words</a:t>
            </a:r>
            <a:r>
              <a:rPr lang="pl-PL" sz="2400" i="1" dirty="0" smtClean="0">
                <a:solidFill>
                  <a:srgbClr val="0070C0"/>
                </a:solidFill>
              </a:rPr>
              <a:t>… </a:t>
            </a:r>
            <a:r>
              <a:rPr lang="pl-PL" sz="2400" i="1" dirty="0" err="1" smtClean="0">
                <a:solidFill>
                  <a:srgbClr val="0070C0"/>
                </a:solidFill>
              </a:rPr>
              <a:t>simple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once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</a:t>
            </a:r>
            <a:r>
              <a:rPr lang="pl-PL" sz="2400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endParaRPr lang="pl-PL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900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509</Words>
  <Application>Microsoft Office PowerPoint</Application>
  <PresentationFormat>Panoramiczny</PresentationFormat>
  <Paragraphs>191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Motyw pakietu Office</vt:lpstr>
      <vt:lpstr>Lekcja 5. Mówimy po polsku</vt:lpstr>
      <vt:lpstr>Spis treści Table of Contents</vt:lpstr>
      <vt:lpstr>Ćwiczenia wymowy  Pronunciation exercise </vt:lpstr>
      <vt:lpstr>Samogłoski - kilka ćwiczeń Vowels – some exercises</vt:lpstr>
      <vt:lpstr>Spółgłoski – kilka ćwiczeń  Consonants – some exercises</vt:lpstr>
      <vt:lpstr>Prezentacja programu PowerPoint</vt:lpstr>
      <vt:lpstr>Prezentacja programu PowerPoint</vt:lpstr>
      <vt:lpstr>Prezentacja programu PowerPoint</vt:lpstr>
      <vt:lpstr>Prezentacja programu PowerPoint</vt:lpstr>
      <vt:lpstr>Łamańce językowe Tongue twisters </vt:lpstr>
      <vt:lpstr>Łamańce językowe 2 Tongue twisters 2</vt:lpstr>
      <vt:lpstr>Kolory Colours </vt:lpstr>
      <vt:lpstr>Inne kolory to… Other colours are…</vt:lpstr>
      <vt:lpstr>Kształty Shapes</vt:lpstr>
      <vt:lpstr>Szybka powtórka Quick review</vt:lpstr>
      <vt:lpstr>Prezentacja programu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Lekcja 5 Mówimy po polsku</dc:title>
  <dc:creator>HP</dc:creator>
  <cp:lastModifiedBy>HP</cp:lastModifiedBy>
  <cp:revision>36</cp:revision>
  <dcterms:created xsi:type="dcterms:W3CDTF">2023-12-09T23:02:46Z</dcterms:created>
  <dcterms:modified xsi:type="dcterms:W3CDTF">2023-12-14T21:08:30Z</dcterms:modified>
</cp:coreProperties>
</file>