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57" r:id="rId4"/>
    <p:sldId id="263" r:id="rId5"/>
    <p:sldId id="269" r:id="rId6"/>
    <p:sldId id="268" r:id="rId7"/>
    <p:sldId id="266" r:id="rId8"/>
    <p:sldId id="267" r:id="rId9"/>
    <p:sldId id="276" r:id="rId10"/>
    <p:sldId id="270" r:id="rId11"/>
    <p:sldId id="275" r:id="rId12"/>
    <p:sldId id="258" r:id="rId13"/>
    <p:sldId id="260" r:id="rId14"/>
    <p:sldId id="261" r:id="rId15"/>
    <p:sldId id="277" r:id="rId16"/>
    <p:sldId id="278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3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30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8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340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65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845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53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5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894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93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1CAF7-B44A-483B-BB37-F95B1D82D9FF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AFC05-695F-4E4D-91F4-C586CA0788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2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../media/image4.sv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2.m4a"/><Relationship Id="rId7" Type="http://schemas.openxmlformats.org/officeDocument/2006/relationships/image" Target="../media/image3.jp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3.m4a"/><Relationship Id="rId7" Type="http://schemas.openxmlformats.org/officeDocument/2006/relationships/image" Target="../media/image3.jp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4.m4a"/><Relationship Id="rId7" Type="http://schemas.openxmlformats.org/officeDocument/2006/relationships/image" Target="../media/image3.jp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5.m4a"/><Relationship Id="rId7" Type="http://schemas.openxmlformats.org/officeDocument/2006/relationships/image" Target="../media/image3.jp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3.jp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</a:t>
            </a:r>
            <a:r>
              <a:rPr lang="pl-PL" dirty="0"/>
              <a:t>5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Mówimy po polsku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5.</a:t>
            </a:r>
          </a:p>
          <a:p>
            <a:r>
              <a:rPr lang="pl-PL" i="1" dirty="0">
                <a:solidFill>
                  <a:schemeClr val="accent1">
                    <a:lumMod val="75000"/>
                  </a:schemeClr>
                </a:solidFill>
              </a:rPr>
              <a:t>We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speak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75000"/>
                  </a:schemeClr>
                </a:solidFill>
              </a:rPr>
              <a:t>Polish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495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40">
        <p15:prstTrans prst="peelOff"/>
      </p:transition>
    </mc:Choice>
    <mc:Fallback>
      <p:transition spd="slow" advTm="6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Łamańce </a:t>
            </a:r>
            <a:r>
              <a:rPr lang="pl-PL" b="1" dirty="0">
                <a:solidFill>
                  <a:srgbClr val="C00000"/>
                </a:solidFill>
              </a:rPr>
              <a:t>językowe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Tongue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twisters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825625"/>
            <a:ext cx="10881946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Nie tłumaczymy ich, gdyż zazwyczaj mają niewiele sensu…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We don't </a:t>
            </a:r>
            <a:r>
              <a:rPr lang="pl-PL" sz="2400" i="1" dirty="0" err="1" smtClean="0">
                <a:solidFill>
                  <a:srgbClr val="0070C0"/>
                </a:solidFill>
              </a:rPr>
              <a:t>translate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them</a:t>
            </a:r>
            <a:r>
              <a:rPr lang="pl-PL" sz="2400" i="1" dirty="0" smtClean="0">
                <a:solidFill>
                  <a:srgbClr val="0070C0"/>
                </a:solidFill>
              </a:rPr>
              <a:t>,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because they usually make little sense</a:t>
            </a:r>
            <a:r>
              <a:rPr lang="en-US" sz="2400" i="1" dirty="0" smtClean="0">
                <a:solidFill>
                  <a:srgbClr val="0070C0"/>
                </a:solidFill>
              </a:rPr>
              <a:t>...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endParaRPr lang="pl-PL" sz="2400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Król </a:t>
            </a:r>
            <a:r>
              <a:rPr lang="pl-PL" sz="3200" dirty="0"/>
              <a:t>Karol kupił królowej Karolinie korale koloru </a:t>
            </a:r>
            <a:r>
              <a:rPr lang="pl-PL" sz="3200" dirty="0" smtClean="0"/>
              <a:t>koralowego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Czy się Czesi cieszą, że się Czesio czesze?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W czasie suszy szosa </a:t>
            </a:r>
            <a:r>
              <a:rPr lang="pl-PL" sz="3200" dirty="0" smtClean="0"/>
              <a:t>sucha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Leży Jerzy na wieży i nie wierzy, że w tej wieży jest </a:t>
            </a:r>
            <a:r>
              <a:rPr lang="pl-PL" sz="3200" dirty="0" smtClean="0"/>
              <a:t>gniazdo </a:t>
            </a:r>
            <a:r>
              <a:rPr lang="pl-PL" sz="3200" dirty="0"/>
              <a:t>jeży </a:t>
            </a:r>
            <a:r>
              <a:rPr lang="pl-PL" sz="3200" dirty="0" smtClean="0"/>
              <a:t> </a:t>
            </a:r>
            <a:endParaRPr lang="pl-PL" sz="3200" dirty="0"/>
          </a:p>
          <a:p>
            <a:endParaRPr lang="pl-PL" sz="32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937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738">
        <p15:prstTrans prst="peelOff"/>
      </p:transition>
    </mc:Choice>
    <mc:Fallback>
      <p:transition spd="slow" advTm="53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Łamańce językowe 2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Tongue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twisters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2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825625"/>
            <a:ext cx="10881946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 smtClean="0"/>
              <a:t>I najbardziej znany łamaniec językowy…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And the most famous tongue twister…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3200" b="1" dirty="0"/>
              <a:t>W Szczebrzeszynie chrząszcz brzmi w trzcinie</a:t>
            </a:r>
            <a:br>
              <a:rPr lang="pl-PL" sz="3200" b="1" dirty="0"/>
            </a:br>
            <a:r>
              <a:rPr lang="pl-PL" sz="3200" b="1" dirty="0"/>
              <a:t>I Szczebrzeszyn z tego słynie.</a:t>
            </a:r>
          </a:p>
          <a:p>
            <a:endParaRPr lang="pl-PL" sz="32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10" y="2227060"/>
            <a:ext cx="3092216" cy="3092216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132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934">
        <p15:prstTrans prst="peelOff"/>
      </p:transition>
    </mc:Choice>
    <mc:Fallback>
      <p:transition spd="slow" advTm="17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Kolory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sz="2400" dirty="0" err="1" smtClean="0">
                <a:solidFill>
                  <a:srgbClr val="0070C0"/>
                </a:solidFill>
              </a:rPr>
              <a:t>Colours</a:t>
            </a:r>
            <a:r>
              <a:rPr lang="pl-PL" sz="2400" dirty="0" smtClean="0">
                <a:solidFill>
                  <a:srgbClr val="0070C0"/>
                </a:solidFill>
              </a:rPr>
              <a:t>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K</a:t>
            </a:r>
            <a:r>
              <a:rPr lang="pl-PL" sz="3200" dirty="0" smtClean="0"/>
              <a:t>ilka kolorów może się przydać… Kolory podstawowe to: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A few </a:t>
            </a:r>
            <a:r>
              <a:rPr lang="en-US" sz="2400" i="1" dirty="0" err="1" smtClean="0">
                <a:solidFill>
                  <a:srgbClr val="0070C0"/>
                </a:solidFill>
              </a:rPr>
              <a:t>colo</a:t>
            </a:r>
            <a:r>
              <a:rPr lang="pl-PL" sz="2400" i="1" dirty="0" smtClean="0">
                <a:solidFill>
                  <a:srgbClr val="0070C0"/>
                </a:solidFill>
              </a:rPr>
              <a:t>u</a:t>
            </a:r>
            <a:r>
              <a:rPr lang="en-US" sz="2400" i="1" dirty="0" err="1" smtClean="0">
                <a:solidFill>
                  <a:srgbClr val="0070C0"/>
                </a:solidFill>
              </a:rPr>
              <a:t>rs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might come in handy</a:t>
            </a:r>
            <a:r>
              <a:rPr lang="en-US" sz="2400" i="1" dirty="0" smtClean="0">
                <a:solidFill>
                  <a:srgbClr val="0070C0"/>
                </a:solidFill>
              </a:rPr>
              <a:t>...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Primary </a:t>
            </a:r>
            <a:r>
              <a:rPr lang="en-US" sz="2400" i="1" dirty="0">
                <a:solidFill>
                  <a:srgbClr val="0070C0"/>
                </a:solidFill>
              </a:rPr>
              <a:t>colors </a:t>
            </a:r>
            <a:r>
              <a:rPr lang="en-US" sz="2400" i="1" dirty="0" smtClean="0">
                <a:solidFill>
                  <a:srgbClr val="0070C0"/>
                </a:solidFill>
              </a:rPr>
              <a:t>are</a:t>
            </a:r>
            <a:r>
              <a:rPr lang="pl-PL" sz="2400" i="1" dirty="0" smtClean="0">
                <a:solidFill>
                  <a:srgbClr val="0070C0"/>
                </a:solidFill>
              </a:rPr>
              <a:t>:</a:t>
            </a:r>
          </a:p>
          <a:p>
            <a:endParaRPr lang="pl-PL" sz="1600" dirty="0"/>
          </a:p>
          <a:p>
            <a:r>
              <a:rPr lang="pl-PL" sz="3200" dirty="0" smtClean="0"/>
              <a:t>żółty</a:t>
            </a:r>
            <a:r>
              <a:rPr lang="pl-PL" dirty="0" smtClean="0"/>
              <a:t> </a:t>
            </a:r>
          </a:p>
          <a:p>
            <a:endParaRPr lang="pl-PL" dirty="0"/>
          </a:p>
          <a:p>
            <a:r>
              <a:rPr lang="pl-PL" sz="3200" dirty="0" smtClean="0"/>
              <a:t>czerwony</a:t>
            </a:r>
          </a:p>
          <a:p>
            <a:endParaRPr lang="pl-PL" dirty="0"/>
          </a:p>
          <a:p>
            <a:r>
              <a:rPr lang="pl-PL" sz="3200" dirty="0" smtClean="0"/>
              <a:t>niebieski</a:t>
            </a:r>
            <a:r>
              <a:rPr lang="pl-PL" dirty="0" smtClean="0"/>
              <a:t>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382797" y="3268826"/>
            <a:ext cx="1778290" cy="4303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382797" y="4323420"/>
            <a:ext cx="1778290" cy="4303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382797" y="5378014"/>
            <a:ext cx="1778290" cy="4303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875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434">
        <p15:prstTrans prst="peelOff"/>
      </p:transition>
    </mc:Choice>
    <mc:Fallback>
      <p:transition spd="slow" advTm="22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Inne kolory to</a:t>
            </a:r>
            <a:r>
              <a:rPr lang="pl-PL" b="1" dirty="0"/>
              <a:t>…</a:t>
            </a:r>
            <a:br>
              <a:rPr lang="pl-PL" b="1" dirty="0"/>
            </a:br>
            <a:r>
              <a:rPr lang="pl-PL" sz="2400" i="1" dirty="0" err="1">
                <a:solidFill>
                  <a:srgbClr val="0070C0"/>
                </a:solidFill>
              </a:rPr>
              <a:t>Other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colours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are</a:t>
            </a:r>
            <a:r>
              <a:rPr lang="pl-PL" sz="2400" i="1" dirty="0">
                <a:solidFill>
                  <a:srgbClr val="0070C0"/>
                </a:solidFill>
              </a:rPr>
              <a:t>…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3200" dirty="0" smtClean="0"/>
              <a:t>biały</a:t>
            </a:r>
          </a:p>
          <a:p>
            <a:endParaRPr lang="pl-PL" dirty="0" smtClean="0"/>
          </a:p>
          <a:p>
            <a:r>
              <a:rPr lang="pl-PL" sz="3200" dirty="0" smtClean="0"/>
              <a:t>brązowy</a:t>
            </a:r>
          </a:p>
          <a:p>
            <a:endParaRPr lang="pl-PL" dirty="0" smtClean="0"/>
          </a:p>
          <a:p>
            <a:r>
              <a:rPr lang="pl-PL" sz="3200" dirty="0" smtClean="0"/>
              <a:t>czarny</a:t>
            </a:r>
          </a:p>
          <a:p>
            <a:endParaRPr lang="pl-PL" dirty="0" smtClean="0"/>
          </a:p>
          <a:p>
            <a:r>
              <a:rPr lang="pl-PL" sz="3200" dirty="0" smtClean="0"/>
              <a:t>pomarańczowy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3200" dirty="0" smtClean="0"/>
              <a:t>różowy</a:t>
            </a:r>
          </a:p>
          <a:p>
            <a:endParaRPr lang="pl-PL" dirty="0" smtClean="0"/>
          </a:p>
          <a:p>
            <a:r>
              <a:rPr lang="pl-PL" sz="3200" dirty="0" smtClean="0"/>
              <a:t>szary</a:t>
            </a:r>
          </a:p>
          <a:p>
            <a:endParaRPr lang="pl-PL" dirty="0" smtClean="0"/>
          </a:p>
          <a:p>
            <a:r>
              <a:rPr lang="pl-PL" sz="3200" dirty="0" smtClean="0"/>
              <a:t>zielony 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749318" y="2994729"/>
            <a:ext cx="1707776" cy="4034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749318" y="4149964"/>
            <a:ext cx="1707776" cy="4034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749318" y="5170912"/>
            <a:ext cx="1707776" cy="4034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489342" y="1944921"/>
            <a:ext cx="1707776" cy="403412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8489342" y="3025705"/>
            <a:ext cx="1707776" cy="40341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8489342" y="4131857"/>
            <a:ext cx="1707776" cy="4034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3749318" y="1944921"/>
            <a:ext cx="1707776" cy="40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Dźwię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276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679">
        <p15:prstTrans prst="peelOff"/>
      </p:transition>
    </mc:Choice>
    <mc:Fallback>
      <p:transition spd="slow" advTm="33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Kształty</a:t>
            </a:r>
            <a:br>
              <a:rPr lang="pl-PL" b="1" dirty="0"/>
            </a:br>
            <a:r>
              <a:rPr lang="pl-PL" sz="2400" i="1" dirty="0" err="1" smtClean="0">
                <a:solidFill>
                  <a:srgbClr val="0070C0"/>
                </a:solidFill>
              </a:rPr>
              <a:t>Shapes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kwadrat</a:t>
            </a:r>
          </a:p>
          <a:p>
            <a:endParaRPr lang="pl-PL" dirty="0" smtClean="0"/>
          </a:p>
          <a:p>
            <a:endParaRPr lang="pl-PL" dirty="0"/>
          </a:p>
          <a:p>
            <a:r>
              <a:rPr lang="pl-PL" sz="3200" dirty="0" smtClean="0"/>
              <a:t>prostokąt </a:t>
            </a:r>
          </a:p>
          <a:p>
            <a:endParaRPr lang="pl-PL" dirty="0" smtClean="0"/>
          </a:p>
          <a:p>
            <a:endParaRPr lang="pl-PL" dirty="0"/>
          </a:p>
          <a:p>
            <a:r>
              <a:rPr lang="pl-PL" sz="3200" dirty="0" smtClean="0"/>
              <a:t>trójkąt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okrąg</a:t>
            </a:r>
          </a:p>
          <a:p>
            <a:endParaRPr lang="pl-PL" dirty="0" smtClean="0"/>
          </a:p>
          <a:p>
            <a:endParaRPr lang="pl-PL" dirty="0"/>
          </a:p>
          <a:p>
            <a:r>
              <a:rPr lang="pl-PL" sz="3200" dirty="0" smtClean="0"/>
              <a:t>owal</a:t>
            </a:r>
          </a:p>
          <a:p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3109717" y="1936376"/>
            <a:ext cx="779929" cy="7126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3109717" y="3431179"/>
            <a:ext cx="2178424" cy="4437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równoramienny 12"/>
          <p:cNvSpPr/>
          <p:nvPr/>
        </p:nvSpPr>
        <p:spPr>
          <a:xfrm>
            <a:off x="3109717" y="4888523"/>
            <a:ext cx="950087" cy="84527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8193741" y="1936376"/>
            <a:ext cx="874059" cy="8740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8193741" y="3449558"/>
            <a:ext cx="1398494" cy="65890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7" name="Obraz 16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8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2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837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247">
        <p15:prstTrans prst="peelOff"/>
      </p:transition>
    </mc:Choice>
    <mc:Fallback>
      <p:transition spd="slow" advTm="26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825625"/>
            <a:ext cx="10881946" cy="4351338"/>
          </a:xfrm>
        </p:spPr>
        <p:txBody>
          <a:bodyPr>
            <a:normAutofit lnSpcReduction="10000"/>
          </a:bodyPr>
          <a:lstStyle/>
          <a:p>
            <a:pPr marL="560070" indent="-514350">
              <a:buFont typeface="+mj-lt"/>
              <a:buAutoNum type="arabicPeriod"/>
            </a:pPr>
            <a:r>
              <a:rPr lang="pl-PL" sz="3200" dirty="0" smtClean="0"/>
              <a:t>szczęście</a:t>
            </a:r>
            <a:endParaRPr lang="pl-PL" sz="3200" dirty="0"/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/>
              <a:t>Pszczyna</a:t>
            </a:r>
            <a:endParaRPr lang="pl-PL" sz="3200" dirty="0"/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/>
              <a:t>źdźbło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>
                <a:solidFill>
                  <a:srgbClr val="C00000"/>
                </a:solidFill>
              </a:rPr>
              <a:t>czerwony 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>
                <a:solidFill>
                  <a:schemeClr val="accent1">
                    <a:lumMod val="50000"/>
                  </a:schemeClr>
                </a:solidFill>
              </a:rPr>
              <a:t>niebieski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żółty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/>
              <a:t>okrąg (koło)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/>
              <a:t>kwadrat 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wal 1"/>
          <p:cNvSpPr/>
          <p:nvPr/>
        </p:nvSpPr>
        <p:spPr>
          <a:xfrm>
            <a:off x="3648808" y="5020337"/>
            <a:ext cx="281354" cy="298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033346" y="5517435"/>
            <a:ext cx="298939" cy="307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Dźwię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599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027">
        <p15:prstTrans prst="peelOff"/>
      </p:transition>
    </mc:Choice>
    <mc:Fallback>
      <p:transition spd="slow" advTm="19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214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07">
        <p15:prstTrans prst="peelOff"/>
      </p:transition>
    </mc:Choice>
    <mc:Fallback>
      <p:transition spd="slow" advTm="3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5157787" cy="3979175"/>
          </a:xfrm>
        </p:spPr>
        <p:txBody>
          <a:bodyPr>
            <a:normAutofit fontScale="92500" lnSpcReduction="10000"/>
          </a:bodyPr>
          <a:lstStyle/>
          <a:p>
            <a:r>
              <a:rPr lang="pl-PL" sz="3600" dirty="0" smtClean="0"/>
              <a:t>ćwiczenie wymowy</a:t>
            </a:r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p</a:t>
            </a:r>
            <a:r>
              <a:rPr lang="en-US" sz="2600" i="1" dirty="0" err="1" smtClean="0">
                <a:solidFill>
                  <a:srgbClr val="0070C0"/>
                </a:solidFill>
              </a:rPr>
              <a:t>ronunciation</a:t>
            </a:r>
            <a:r>
              <a:rPr lang="en-US" sz="2600" i="1" dirty="0" smtClean="0">
                <a:solidFill>
                  <a:srgbClr val="0070C0"/>
                </a:solidFill>
              </a:rPr>
              <a:t> exercise</a:t>
            </a:r>
            <a:r>
              <a:rPr lang="pl-PL" sz="26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ćwiczenie czytania</a:t>
            </a:r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r</a:t>
            </a:r>
            <a:r>
              <a:rPr lang="en-US" sz="2600" i="1" dirty="0" err="1" smtClean="0">
                <a:solidFill>
                  <a:srgbClr val="0070C0"/>
                </a:solidFill>
              </a:rPr>
              <a:t>eading</a:t>
            </a:r>
            <a:r>
              <a:rPr lang="en-US" sz="2600" i="1" dirty="0" smtClean="0">
                <a:solidFill>
                  <a:srgbClr val="0070C0"/>
                </a:solidFill>
              </a:rPr>
              <a:t> </a:t>
            </a:r>
            <a:r>
              <a:rPr lang="en-US" sz="2600" i="1" dirty="0">
                <a:solidFill>
                  <a:srgbClr val="0070C0"/>
                </a:solidFill>
              </a:rPr>
              <a:t>exercise</a:t>
            </a:r>
            <a:r>
              <a:rPr lang="pl-PL" sz="2600" i="1" dirty="0">
                <a:solidFill>
                  <a:srgbClr val="0070C0"/>
                </a:solidFill>
              </a:rPr>
              <a:t>s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podstawowe kolory</a:t>
            </a:r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b</a:t>
            </a:r>
            <a:r>
              <a:rPr lang="en-US" sz="2600" i="1" dirty="0" err="1" smtClean="0">
                <a:solidFill>
                  <a:srgbClr val="0070C0"/>
                </a:solidFill>
              </a:rPr>
              <a:t>asic</a:t>
            </a:r>
            <a:r>
              <a:rPr lang="en-US" sz="2600" i="1" dirty="0" smtClean="0">
                <a:solidFill>
                  <a:srgbClr val="0070C0"/>
                </a:solidFill>
              </a:rPr>
              <a:t> </a:t>
            </a:r>
            <a:r>
              <a:rPr lang="en-US" sz="2600" i="1" dirty="0">
                <a:solidFill>
                  <a:srgbClr val="0070C0"/>
                </a:solidFill>
              </a:rPr>
              <a:t>colors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podstawowe kształty </a:t>
            </a:r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 b</a:t>
            </a:r>
            <a:r>
              <a:rPr lang="en-US" sz="2600" i="1" dirty="0" err="1" smtClean="0">
                <a:solidFill>
                  <a:srgbClr val="0070C0"/>
                </a:solidFill>
              </a:rPr>
              <a:t>asic</a:t>
            </a:r>
            <a:r>
              <a:rPr lang="en-US" sz="2600" i="1" dirty="0" smtClean="0">
                <a:solidFill>
                  <a:srgbClr val="0070C0"/>
                </a:solidFill>
              </a:rPr>
              <a:t> </a:t>
            </a:r>
            <a:r>
              <a:rPr lang="en-US" sz="2600" i="1" dirty="0">
                <a:solidFill>
                  <a:srgbClr val="0070C0"/>
                </a:solidFill>
              </a:rPr>
              <a:t>shapes</a:t>
            </a:r>
            <a:endParaRPr lang="pl-PL" sz="2600" i="1" dirty="0">
              <a:solidFill>
                <a:srgbClr val="0070C0"/>
              </a:solidFill>
            </a:endParaRPr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906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541">
        <p15:prstTrans prst="peelOff"/>
      </p:transition>
    </mc:Choice>
    <mc:Fallback>
      <p:transition spd="slow" advTm="10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Ćwiczenia wymowy </a:t>
            </a:r>
            <a:br>
              <a:rPr lang="pl-PL" b="1" dirty="0" smtClean="0"/>
            </a:br>
            <a:r>
              <a:rPr lang="en-US" sz="2400" i="1" dirty="0">
                <a:solidFill>
                  <a:srgbClr val="0070C0"/>
                </a:solidFill>
              </a:rPr>
              <a:t>Pronunciation exercise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000" dirty="0" smtClean="0"/>
              <a:t>Kilka naszych podstawowych słów to świetne ćwiczenie wymowy!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Our few basic words are great pronunciation practice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1100" i="1" dirty="0">
              <a:solidFill>
                <a:srgbClr val="0070C0"/>
              </a:solidFill>
            </a:endParaRPr>
          </a:p>
          <a:p>
            <a:r>
              <a:rPr lang="pl-PL" dirty="0" smtClean="0">
                <a:solidFill>
                  <a:srgbClr val="C00000"/>
                </a:solidFill>
              </a:rPr>
              <a:t>Dziękuję!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Proszę!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Przepraszam!</a:t>
            </a:r>
          </a:p>
          <a:p>
            <a:endParaRPr lang="pl-PL" sz="600" dirty="0"/>
          </a:p>
          <a:p>
            <a:r>
              <a:rPr lang="pl-PL" dirty="0" smtClean="0">
                <a:solidFill>
                  <a:srgbClr val="C00000"/>
                </a:solidFill>
              </a:rPr>
              <a:t>Dzień dobry!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Do widzenia! 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CZEŚĆ!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53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452">
        <p15:prstTrans prst="peelOff"/>
      </p:transition>
    </mc:Choice>
    <mc:Fallback>
      <p:transition spd="slow" advTm="32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Samogłoski - kilka </a:t>
            </a:r>
            <a:r>
              <a:rPr lang="pl-PL" b="1" dirty="0"/>
              <a:t>ćwiczeń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 smtClean="0">
                <a:solidFill>
                  <a:srgbClr val="0070C0"/>
                </a:solidFill>
              </a:rPr>
              <a:t>Vowels</a:t>
            </a:r>
            <a:r>
              <a:rPr lang="pl-PL" sz="2400" i="1" dirty="0" smtClean="0">
                <a:solidFill>
                  <a:srgbClr val="0070C0"/>
                </a:solidFill>
              </a:rPr>
              <a:t> – </a:t>
            </a:r>
            <a:r>
              <a:rPr lang="pl-PL" sz="2400" i="1" dirty="0" err="1">
                <a:solidFill>
                  <a:srgbClr val="0070C0"/>
                </a:solidFill>
              </a:rPr>
              <a:t>s</a:t>
            </a:r>
            <a:r>
              <a:rPr lang="pl-PL" sz="2400" i="1" dirty="0" err="1" smtClean="0">
                <a:solidFill>
                  <a:srgbClr val="0070C0"/>
                </a:solidFill>
              </a:rPr>
              <a:t>ome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exercises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3200" dirty="0" smtClean="0">
                <a:solidFill>
                  <a:srgbClr val="C00000"/>
                </a:solidFill>
              </a:rPr>
              <a:t>e – i – y 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839788" y="2655277"/>
            <a:ext cx="5157787" cy="35343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me – mi – my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nowe – nowi – nowy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ładne – ładni – Ładny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miłe – mili – miły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znane – znani – znany</a:t>
            </a:r>
            <a:r>
              <a:rPr lang="pl-PL" dirty="0" smtClean="0"/>
              <a:t>	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6708530" y="1681163"/>
            <a:ext cx="4646857" cy="82391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3200" dirty="0" smtClean="0">
                <a:solidFill>
                  <a:srgbClr val="C00000"/>
                </a:solidFill>
              </a:rPr>
              <a:t>ą – ę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>
          <a:xfrm>
            <a:off x="6778868" y="2684427"/>
            <a:ext cx="4576519" cy="350523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mąż – męża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rąk – ręka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ząb – zęby </a:t>
            </a:r>
            <a:endParaRPr lang="pl-PL" sz="3200" dirty="0"/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pąk – pęki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gołąb – gołębie </a:t>
            </a:r>
          </a:p>
          <a:p>
            <a:pPr marL="0" indent="0">
              <a:buNone/>
            </a:pPr>
            <a:endParaRPr lang="pl-PL" sz="3200" dirty="0" smtClean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1" name="Obraz 10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5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4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1080">
        <p15:prstTrans prst="peelOff"/>
      </p:transition>
    </mc:Choice>
    <mc:Fallback>
      <p:transition spd="slow" advTm="71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Spółgłoski – kilka ćw</a:t>
            </a:r>
            <a:r>
              <a:rPr lang="pl-PL" b="1" dirty="0"/>
              <a:t>iczeń 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Consonants</a:t>
            </a:r>
            <a:r>
              <a:rPr lang="pl-PL" sz="2400" i="1" dirty="0">
                <a:solidFill>
                  <a:srgbClr val="0070C0"/>
                </a:solidFill>
              </a:rPr>
              <a:t> – </a:t>
            </a:r>
            <a:r>
              <a:rPr lang="pl-PL" sz="2400" i="1" dirty="0" err="1">
                <a:solidFill>
                  <a:srgbClr val="0070C0"/>
                </a:solidFill>
              </a:rPr>
              <a:t>some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exercises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916859" cy="82391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c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342248" cy="3684588"/>
          </a:xfrm>
        </p:spPr>
        <p:txBody>
          <a:bodyPr/>
          <a:lstStyle/>
          <a:p>
            <a:r>
              <a:rPr lang="pl-PL" dirty="0" smtClean="0"/>
              <a:t>cena</a:t>
            </a:r>
          </a:p>
          <a:p>
            <a:r>
              <a:rPr lang="pl-PL" dirty="0" smtClean="0"/>
              <a:t>noce</a:t>
            </a:r>
          </a:p>
          <a:p>
            <a:r>
              <a:rPr lang="pl-PL" dirty="0" smtClean="0"/>
              <a:t>moc 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062546" y="1681163"/>
            <a:ext cx="3292841" cy="823912"/>
          </a:xfrm>
        </p:spPr>
        <p:txBody>
          <a:bodyPr>
            <a:normAutofit/>
          </a:bodyPr>
          <a:lstStyle/>
          <a:p>
            <a:r>
              <a:rPr lang="pl-PL" sz="3600" dirty="0" err="1" smtClean="0">
                <a:solidFill>
                  <a:srgbClr val="C00000"/>
                </a:solidFill>
              </a:rPr>
              <a:t>cz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132884" y="2505075"/>
            <a:ext cx="3222503" cy="3684588"/>
          </a:xfrm>
        </p:spPr>
        <p:txBody>
          <a:bodyPr/>
          <a:lstStyle/>
          <a:p>
            <a:r>
              <a:rPr lang="pl-PL" dirty="0" smtClean="0"/>
              <a:t>czekać</a:t>
            </a:r>
          </a:p>
          <a:p>
            <a:r>
              <a:rPr lang="pl-PL" dirty="0" smtClean="0"/>
              <a:t>leczy</a:t>
            </a:r>
          </a:p>
          <a:p>
            <a:r>
              <a:rPr lang="pl-PL" dirty="0" smtClean="0"/>
              <a:t>smycz</a:t>
            </a:r>
          </a:p>
          <a:p>
            <a:endParaRPr lang="pl-PL" dirty="0"/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4598894" y="1690688"/>
            <a:ext cx="263562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 smtClean="0">
                <a:solidFill>
                  <a:srgbClr val="C00000"/>
                </a:solidFill>
              </a:rPr>
              <a:t>ć / ci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>
          <a:xfrm>
            <a:off x="4598894" y="2514600"/>
            <a:ext cx="282388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ćma</a:t>
            </a:r>
          </a:p>
          <a:p>
            <a:r>
              <a:rPr lang="pl-PL" dirty="0" smtClean="0"/>
              <a:t>ciasto</a:t>
            </a:r>
          </a:p>
          <a:p>
            <a:r>
              <a:rPr lang="pl-PL" dirty="0" smtClean="0"/>
              <a:t>ciocia 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2" name="Obraz 11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298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871">
        <p15:prstTrans prst="peelOff"/>
      </p:transition>
    </mc:Choice>
    <mc:Fallback>
      <p:transition spd="slow" advTm="29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916859" cy="82391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s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342248" cy="3684588"/>
          </a:xfrm>
        </p:spPr>
        <p:txBody>
          <a:bodyPr/>
          <a:lstStyle/>
          <a:p>
            <a:r>
              <a:rPr lang="pl-PL" dirty="0" smtClean="0"/>
              <a:t>sala</a:t>
            </a:r>
          </a:p>
          <a:p>
            <a:r>
              <a:rPr lang="pl-PL" dirty="0" smtClean="0"/>
              <a:t>masa</a:t>
            </a:r>
          </a:p>
          <a:p>
            <a:r>
              <a:rPr lang="pl-PL" dirty="0" smtClean="0"/>
              <a:t>kas 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080131" y="1681163"/>
            <a:ext cx="3275256" cy="823912"/>
          </a:xfrm>
        </p:spPr>
        <p:txBody>
          <a:bodyPr>
            <a:normAutofit/>
          </a:bodyPr>
          <a:lstStyle/>
          <a:p>
            <a:r>
              <a:rPr lang="pl-PL" sz="3600" dirty="0" err="1" smtClean="0">
                <a:solidFill>
                  <a:srgbClr val="C00000"/>
                </a:solidFill>
              </a:rPr>
              <a:t>sz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080130" y="2505075"/>
            <a:ext cx="3275258" cy="3684588"/>
          </a:xfrm>
        </p:spPr>
        <p:txBody>
          <a:bodyPr/>
          <a:lstStyle/>
          <a:p>
            <a:r>
              <a:rPr lang="pl-PL" dirty="0" smtClean="0"/>
              <a:t>szalik</a:t>
            </a:r>
          </a:p>
          <a:p>
            <a:r>
              <a:rPr lang="pl-PL" dirty="0" smtClean="0"/>
              <a:t>kasza</a:t>
            </a:r>
          </a:p>
          <a:p>
            <a:r>
              <a:rPr lang="pl-PL" dirty="0" smtClean="0"/>
              <a:t>dusz</a:t>
            </a:r>
            <a:endParaRPr lang="pl-PL" dirty="0"/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4598894" y="1690688"/>
            <a:ext cx="263562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 smtClean="0">
                <a:solidFill>
                  <a:srgbClr val="C00000"/>
                </a:solidFill>
              </a:rPr>
              <a:t>ś / si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>
          <a:xfrm>
            <a:off x="4598894" y="2514600"/>
            <a:ext cx="282388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ściana</a:t>
            </a:r>
          </a:p>
          <a:p>
            <a:r>
              <a:rPr lang="pl-PL" dirty="0" smtClean="0"/>
              <a:t>Kasia</a:t>
            </a:r>
          </a:p>
          <a:p>
            <a:r>
              <a:rPr lang="pl-PL" dirty="0" smtClean="0"/>
              <a:t>wnoś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2" name="Obraz 11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765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571">
        <p15:prstTrans prst="peelOff"/>
      </p:transition>
    </mc:Choice>
    <mc:Fallback>
      <p:transition spd="slow" advTm="31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916859" cy="82391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z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342248" cy="3684588"/>
          </a:xfrm>
        </p:spPr>
        <p:txBody>
          <a:bodyPr/>
          <a:lstStyle/>
          <a:p>
            <a:r>
              <a:rPr lang="pl-PL" dirty="0" smtClean="0"/>
              <a:t>znak</a:t>
            </a:r>
          </a:p>
          <a:p>
            <a:r>
              <a:rPr lang="pl-PL" dirty="0" smtClean="0"/>
              <a:t>koza</a:t>
            </a:r>
          </a:p>
          <a:p>
            <a:r>
              <a:rPr lang="pl-PL" dirty="0" smtClean="0"/>
              <a:t>obraz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7877908" y="1681163"/>
            <a:ext cx="3477479" cy="82391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ż / </a:t>
            </a:r>
            <a:r>
              <a:rPr lang="pl-PL" sz="3600" dirty="0" err="1" smtClean="0">
                <a:solidFill>
                  <a:srgbClr val="C00000"/>
                </a:solidFill>
              </a:rPr>
              <a:t>rz</a:t>
            </a:r>
            <a:r>
              <a:rPr lang="pl-PL" sz="3600" dirty="0" smtClean="0">
                <a:solidFill>
                  <a:srgbClr val="C00000"/>
                </a:solidFill>
              </a:rPr>
              <a:t> 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910980" y="2505075"/>
            <a:ext cx="3444408" cy="3684588"/>
          </a:xfrm>
        </p:spPr>
        <p:txBody>
          <a:bodyPr/>
          <a:lstStyle/>
          <a:p>
            <a:r>
              <a:rPr lang="pl-PL" dirty="0" smtClean="0"/>
              <a:t>rzeka</a:t>
            </a:r>
          </a:p>
          <a:p>
            <a:r>
              <a:rPr lang="pl-PL" dirty="0" smtClean="0"/>
              <a:t>duży</a:t>
            </a:r>
          </a:p>
          <a:p>
            <a:r>
              <a:rPr lang="pl-PL" dirty="0" smtClean="0"/>
              <a:t>zwierz</a:t>
            </a:r>
            <a:endParaRPr lang="pl-PL" dirty="0"/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4598894" y="1690688"/>
            <a:ext cx="263562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 smtClean="0">
                <a:solidFill>
                  <a:srgbClr val="C00000"/>
                </a:solidFill>
              </a:rPr>
              <a:t>ź / </a:t>
            </a:r>
            <a:r>
              <a:rPr lang="pl-PL" sz="3600" dirty="0" err="1" smtClean="0">
                <a:solidFill>
                  <a:srgbClr val="C00000"/>
                </a:solidFill>
              </a:rPr>
              <a:t>zi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>
          <a:xfrm>
            <a:off x="4598894" y="2514600"/>
            <a:ext cx="282388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ziarno</a:t>
            </a:r>
          </a:p>
          <a:p>
            <a:r>
              <a:rPr lang="pl-PL" dirty="0" smtClean="0"/>
              <a:t>Kazik</a:t>
            </a:r>
          </a:p>
          <a:p>
            <a:r>
              <a:rPr lang="pl-PL" dirty="0" smtClean="0"/>
              <a:t>maź 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2" name="Obraz 11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713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235">
        <p15:prstTrans prst="peelOff"/>
      </p:transition>
    </mc:Choice>
    <mc:Fallback>
      <p:transition spd="slow" advTm="30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916859" cy="823912"/>
          </a:xfrm>
        </p:spPr>
        <p:txBody>
          <a:bodyPr>
            <a:normAutofit/>
          </a:bodyPr>
          <a:lstStyle/>
          <a:p>
            <a:r>
              <a:rPr lang="pl-PL" sz="3600" dirty="0" err="1" smtClean="0">
                <a:solidFill>
                  <a:srgbClr val="C00000"/>
                </a:solidFill>
              </a:rPr>
              <a:t>dz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342248" cy="3684588"/>
          </a:xfrm>
        </p:spPr>
        <p:txBody>
          <a:bodyPr/>
          <a:lstStyle/>
          <a:p>
            <a:r>
              <a:rPr lang="pl-PL" dirty="0" smtClean="0"/>
              <a:t>dzban</a:t>
            </a:r>
          </a:p>
          <a:p>
            <a:r>
              <a:rPr lang="pl-PL" dirty="0" smtClean="0"/>
              <a:t>do widzenia</a:t>
            </a:r>
          </a:p>
          <a:p>
            <a:r>
              <a:rPr lang="pl-PL" dirty="0" smtClean="0"/>
              <a:t>jedz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7825154" y="1681163"/>
            <a:ext cx="3530233" cy="823912"/>
          </a:xfrm>
        </p:spPr>
        <p:txBody>
          <a:bodyPr>
            <a:normAutofit/>
          </a:bodyPr>
          <a:lstStyle/>
          <a:p>
            <a:r>
              <a:rPr lang="pl-PL" sz="3600" dirty="0" err="1" smtClean="0">
                <a:solidFill>
                  <a:srgbClr val="C00000"/>
                </a:solidFill>
              </a:rPr>
              <a:t>dż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839634" y="2514600"/>
            <a:ext cx="3341976" cy="3684588"/>
          </a:xfrm>
        </p:spPr>
        <p:txBody>
          <a:bodyPr/>
          <a:lstStyle/>
          <a:p>
            <a:r>
              <a:rPr lang="pl-PL" dirty="0" smtClean="0"/>
              <a:t>dżem</a:t>
            </a:r>
          </a:p>
          <a:p>
            <a:r>
              <a:rPr lang="pl-PL" dirty="0" smtClean="0"/>
              <a:t>zjeżdża </a:t>
            </a:r>
          </a:p>
          <a:p>
            <a:r>
              <a:rPr lang="pl-PL" dirty="0" smtClean="0"/>
              <a:t>gwiżdż</a:t>
            </a:r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4598894" y="1690688"/>
            <a:ext cx="263562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 err="1" smtClean="0">
                <a:solidFill>
                  <a:srgbClr val="C00000"/>
                </a:solidFill>
              </a:rPr>
              <a:t>dź</a:t>
            </a:r>
            <a:r>
              <a:rPr lang="pl-PL" sz="3600" dirty="0" smtClean="0">
                <a:solidFill>
                  <a:srgbClr val="C00000"/>
                </a:solidFill>
              </a:rPr>
              <a:t> / </a:t>
            </a:r>
            <a:r>
              <a:rPr lang="pl-PL" sz="3600" dirty="0" err="1" smtClean="0">
                <a:solidFill>
                  <a:srgbClr val="C00000"/>
                </a:solidFill>
              </a:rPr>
              <a:t>dzi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>
          <a:xfrm>
            <a:off x="4598894" y="2514600"/>
            <a:ext cx="282388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dzień</a:t>
            </a:r>
          </a:p>
          <a:p>
            <a:r>
              <a:rPr lang="pl-PL" dirty="0" smtClean="0"/>
              <a:t>idziesz</a:t>
            </a:r>
          </a:p>
          <a:p>
            <a:r>
              <a:rPr lang="pl-PL" dirty="0" smtClean="0"/>
              <a:t>jedź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2" name="Obraz 11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45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518">
        <p15:prstTrans prst="peelOff"/>
      </p:transition>
    </mc:Choice>
    <mc:Fallback>
      <p:transition spd="slow" advTm="34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598777"/>
            <a:ext cx="10881946" cy="45781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560070" indent="-514350">
              <a:buFont typeface="+mj-lt"/>
              <a:buAutoNum type="arabicPeriod"/>
            </a:pPr>
            <a:r>
              <a:rPr lang="pl-PL" sz="3200" dirty="0" smtClean="0">
                <a:solidFill>
                  <a:srgbClr val="C00000"/>
                </a:solidFill>
              </a:rPr>
              <a:t>Żółć</a:t>
            </a:r>
            <a:endParaRPr lang="pl-PL" sz="3200" dirty="0">
              <a:solidFill>
                <a:srgbClr val="C00000"/>
              </a:solidFill>
            </a:endParaRP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Szczęście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Pszczyna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Następstw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Źdźbło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Bezwzględny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Szymankowszczyzna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>
                <a:solidFill>
                  <a:srgbClr val="C00000"/>
                </a:solidFill>
              </a:rPr>
              <a:t>Grzegorz </a:t>
            </a:r>
          </a:p>
          <a:p>
            <a:pPr marL="560070" indent="-514350">
              <a:buFont typeface="+mj-lt"/>
              <a:buAutoNum type="arabicPeriod"/>
            </a:pPr>
            <a:r>
              <a:rPr lang="pl-PL" sz="3200" dirty="0" err="1">
                <a:solidFill>
                  <a:srgbClr val="C00000"/>
                </a:solidFill>
              </a:rPr>
              <a:t>Brzęczyszczywkiewicz</a:t>
            </a:r>
            <a:r>
              <a:rPr lang="pl-PL" sz="3200" dirty="0">
                <a:solidFill>
                  <a:srgbClr val="C0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pl-PL" sz="3200" dirty="0"/>
          </a:p>
          <a:p>
            <a:endParaRPr lang="pl-PL" sz="32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425353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5. Mówimy po polsku!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6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C00000"/>
                </a:solidFill>
              </a:rPr>
              <a:t>Tylko 9 polskich słów… prostych </a:t>
            </a:r>
            <a:r>
              <a:rPr lang="pl-PL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 </a:t>
            </a:r>
            <a:r>
              <a:rPr lang="pl-PL" b="1" dirty="0" smtClean="0">
                <a:solidFill>
                  <a:srgbClr val="C00000"/>
                </a:solidFill>
              </a:rPr>
              <a:t/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sz="2400" i="1" dirty="0" err="1" smtClean="0">
                <a:solidFill>
                  <a:srgbClr val="0070C0"/>
                </a:solidFill>
              </a:rPr>
              <a:t>Only</a:t>
            </a:r>
            <a:r>
              <a:rPr lang="pl-PL" sz="2400" i="1" dirty="0" smtClean="0">
                <a:solidFill>
                  <a:srgbClr val="0070C0"/>
                </a:solidFill>
              </a:rPr>
              <a:t> 9 </a:t>
            </a:r>
            <a:r>
              <a:rPr lang="pl-PL" sz="2400" i="1" dirty="0" err="1" smtClean="0">
                <a:solidFill>
                  <a:srgbClr val="0070C0"/>
                </a:solidFill>
              </a:rPr>
              <a:t>Polish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words</a:t>
            </a:r>
            <a:r>
              <a:rPr lang="pl-PL" sz="2400" i="1" dirty="0" smtClean="0">
                <a:solidFill>
                  <a:srgbClr val="0070C0"/>
                </a:solidFill>
              </a:rPr>
              <a:t>… </a:t>
            </a:r>
            <a:r>
              <a:rPr lang="pl-PL" sz="2400" i="1" dirty="0" err="1" smtClean="0">
                <a:solidFill>
                  <a:srgbClr val="0070C0"/>
                </a:solidFill>
              </a:rPr>
              <a:t>simple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once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pl-PL" sz="24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990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8082">
        <p15:prstTrans prst="peelOff"/>
      </p:transition>
    </mc:Choice>
    <mc:Fallback>
      <p:transition spd="slow" advTm="48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2|4.5|13.3|10.4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|5.2|2.1|2.5|2.2|2.1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2.1|2|2.7|2.2|2.5|2.1|2.5|1.9|2.1|2.2|2|2.1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1|2.3|2.3|2.7|2.2|2.2|1.9|2.9|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6|2.9|32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|8.3|2.2|6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8.2|1.8|8.2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7.4|2|8.9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|8.1|2.1|10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|2.9|3.2|2.9|2.9|2.8|3|3.1|3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509</Words>
  <Application>Microsoft Office PowerPoint</Application>
  <PresentationFormat>Panoramiczny</PresentationFormat>
  <Paragraphs>191</Paragraphs>
  <Slides>16</Slides>
  <Notes>0</Notes>
  <HiddenSlides>0</HiddenSlides>
  <MMClips>16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Motyw pakietu Office</vt:lpstr>
      <vt:lpstr>Lekcja 5. Mówimy po polsku</vt:lpstr>
      <vt:lpstr>Spis treści Table of Contents</vt:lpstr>
      <vt:lpstr>Ćwiczenia wymowy  Pronunciation exercise </vt:lpstr>
      <vt:lpstr>Samogłoski - kilka ćwiczeń Vowels – some exercises</vt:lpstr>
      <vt:lpstr>Spółgłoski – kilka ćwiczeń  Consonants – some exercises</vt:lpstr>
      <vt:lpstr>Prezentacja programu PowerPoint</vt:lpstr>
      <vt:lpstr>Prezentacja programu PowerPoint</vt:lpstr>
      <vt:lpstr>Prezentacja programu PowerPoint</vt:lpstr>
      <vt:lpstr>Prezentacja programu PowerPoint</vt:lpstr>
      <vt:lpstr>Łamańce językowe Tongue twisters </vt:lpstr>
      <vt:lpstr>Łamańce językowe 2 Tongue twisters 2</vt:lpstr>
      <vt:lpstr>Kolory Colours </vt:lpstr>
      <vt:lpstr>Inne kolory to… Other colours are…</vt:lpstr>
      <vt:lpstr>Kształty Shapes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5 Mówimy po polsku</dc:title>
  <dc:creator>HP</dc:creator>
  <cp:lastModifiedBy>HP</cp:lastModifiedBy>
  <cp:revision>38</cp:revision>
  <dcterms:created xsi:type="dcterms:W3CDTF">2023-12-09T23:02:46Z</dcterms:created>
  <dcterms:modified xsi:type="dcterms:W3CDTF">2023-12-14T22:20:34Z</dcterms:modified>
</cp:coreProperties>
</file>