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9" r:id="rId3"/>
    <p:sldId id="273" r:id="rId4"/>
    <p:sldId id="260" r:id="rId5"/>
    <p:sldId id="261" r:id="rId6"/>
    <p:sldId id="274" r:id="rId7"/>
    <p:sldId id="263" r:id="rId8"/>
    <p:sldId id="265" r:id="rId9"/>
    <p:sldId id="264" r:id="rId10"/>
    <p:sldId id="257" r:id="rId11"/>
    <p:sldId id="270" r:id="rId12"/>
    <p:sldId id="258" r:id="rId13"/>
    <p:sldId id="275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4225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2616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3935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9135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41636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352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956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920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20609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892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4327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CC358-04D7-4255-B8D5-5A4B64A5C724}" type="datetimeFigureOut">
              <a:rPr lang="pl-PL" smtClean="0"/>
              <a:t>13.12.2023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05EFA-8BBA-4A5C-A119-1EF5688D82C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151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Lekcja 4.</a:t>
            </a:r>
            <a:br>
              <a:rPr lang="pl-PL" dirty="0" smtClean="0"/>
            </a:br>
            <a:r>
              <a:rPr lang="pl-PL" b="1" dirty="0" smtClean="0">
                <a:solidFill>
                  <a:srgbClr val="C00000"/>
                </a:solidFill>
              </a:rPr>
              <a:t>Imię i nazwisko</a:t>
            </a: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Lesson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4.</a:t>
            </a:r>
          </a:p>
          <a:p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Name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pl-PL" i="1" dirty="0" err="1" smtClean="0">
                <a:solidFill>
                  <a:schemeClr val="accent1">
                    <a:lumMod val="75000"/>
                  </a:schemeClr>
                </a:solidFill>
              </a:rPr>
              <a:t>surname</a:t>
            </a:r>
            <a:r>
              <a:rPr lang="pl-PL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16FA19EB-7DF0-49BE-862C-C66D1E4771C1}"/>
              </a:ext>
            </a:extLst>
          </p:cNvPr>
          <p:cNvGrpSpPr/>
          <p:nvPr/>
        </p:nvGrpSpPr>
        <p:grpSpPr>
          <a:xfrm>
            <a:off x="647713" y="560439"/>
            <a:ext cx="1469844" cy="1312830"/>
            <a:chOff x="617204" y="568877"/>
            <a:chExt cx="1069974" cy="955675"/>
          </a:xfrm>
        </p:grpSpPr>
        <p:sp>
          <p:nvSpPr>
            <p:cNvPr id="5" name="Prostokąt 4">
              <a:extLst>
                <a:ext uri="{FF2B5EF4-FFF2-40B4-BE49-F238E27FC236}">
                  <a16:creationId xmlns:a16="http://schemas.microsoft.com/office/drawing/2014/main" id="{C1280639-C6BC-4507-87E7-72BF2F951552}"/>
                </a:ext>
              </a:extLst>
            </p:cNvPr>
            <p:cNvSpPr/>
            <p:nvPr/>
          </p:nvSpPr>
          <p:spPr>
            <a:xfrm>
              <a:off x="617204" y="568877"/>
              <a:ext cx="1069974" cy="9556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71500" dist="279400" dir="1500000" sx="94000" sy="94000" algn="ctr" rotWithShape="0">
                <a:schemeClr val="accent1">
                  <a:lumMod val="75000"/>
                  <a:alpha val="17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6" name="Obraz 5">
              <a:extLst>
                <a:ext uri="{FF2B5EF4-FFF2-40B4-BE49-F238E27FC236}">
                  <a16:creationId xmlns:a16="http://schemas.microsoft.com/office/drawing/2014/main" id="{0857B8E2-6594-486F-ABAA-BCB428D06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684838" y="569412"/>
              <a:ext cx="954605" cy="954604"/>
            </a:xfrm>
            <a:prstGeom prst="rect">
              <a:avLst/>
            </a:prstGeom>
          </p:spPr>
        </p:pic>
      </p:grpSp>
      <p:sp>
        <p:nvSpPr>
          <p:cNvPr id="7" name="Rectangle: Rounded Corners 41">
            <a:extLst>
              <a:ext uri="{FF2B5EF4-FFF2-40B4-BE49-F238E27FC236}">
                <a16:creationId xmlns:a16="http://schemas.microsoft.com/office/drawing/2014/main" id="{C598F511-91CC-9BB3-7B7C-4544B3E8DDE5}"/>
              </a:ext>
            </a:extLst>
          </p:cNvPr>
          <p:cNvSpPr/>
          <p:nvPr/>
        </p:nvSpPr>
        <p:spPr>
          <a:xfrm>
            <a:off x="7077456" y="794436"/>
            <a:ext cx="4191047" cy="301679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5875">
            <a:noFill/>
          </a:ln>
          <a:effectLst>
            <a:outerShdw blurRad="571500" dist="279400" dir="1500000" sx="98000" sy="98000" algn="ctr" rotWithShape="0">
              <a:srgbClr val="2F5597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00163" y="860825"/>
            <a:ext cx="183008" cy="183008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E3113E6-6A18-4280-B9A1-588C97E1EC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92015" y="558904"/>
            <a:ext cx="3213230" cy="1314200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EED06717-E2F1-B62D-65AD-D688FF6AE469}"/>
              </a:ext>
            </a:extLst>
          </p:cNvPr>
          <p:cNvSpPr txBox="1"/>
          <p:nvPr/>
        </p:nvSpPr>
        <p:spPr>
          <a:xfrm>
            <a:off x="8967851" y="817503"/>
            <a:ext cx="2438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b="1" dirty="0">
                <a:solidFill>
                  <a:srgbClr val="2239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www.ubb.edu.pl/en</a:t>
            </a:r>
            <a:endParaRPr lang="en-ID" sz="1050" b="1" dirty="0">
              <a:solidFill>
                <a:srgbClr val="22398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564F0AFD-59CB-59DF-9C6C-57606344CB90}"/>
              </a:ext>
            </a:extLst>
          </p:cNvPr>
          <p:cNvSpPr/>
          <p:nvPr/>
        </p:nvSpPr>
        <p:spPr>
          <a:xfrm>
            <a:off x="11242608" y="804670"/>
            <a:ext cx="301679" cy="291445"/>
          </a:xfrm>
          <a:prstGeom prst="rect">
            <a:avLst/>
          </a:prstGeom>
          <a:solidFill>
            <a:srgbClr val="2239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Grafika 7">
            <a:extLst>
              <a:ext uri="{FF2B5EF4-FFF2-40B4-BE49-F238E27FC236}">
                <a16:creationId xmlns:a16="http://schemas.microsoft.com/office/drawing/2014/main" id="{D40F268B-7F62-2070-0AC1-6FE362918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00941" y="844132"/>
            <a:ext cx="183008" cy="183008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115" y="4947686"/>
            <a:ext cx="5279673" cy="1599741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-20739" y="6244606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669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Spróbujmy przeliterować…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et’s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try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 to 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spell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…</a:t>
            </a:r>
            <a:endParaRPr lang="pl-PL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solidFill>
                  <a:srgbClr val="C00000"/>
                </a:solidFill>
              </a:rPr>
              <a:t>Bielsko-Biała</a:t>
            </a:r>
          </a:p>
          <a:p>
            <a:pPr marL="0" indent="0">
              <a:buNone/>
            </a:pPr>
            <a:r>
              <a:rPr lang="pl-PL" dirty="0" smtClean="0"/>
              <a:t>	be – i – e – el – es – ka – o – /łącznik/ – be – i – a – eł – a </a:t>
            </a:r>
          </a:p>
          <a:p>
            <a:pPr marL="0" indent="0">
              <a:buNone/>
            </a:pPr>
            <a:endParaRPr lang="pl-PL" sz="1400" dirty="0"/>
          </a:p>
          <a:p>
            <a:r>
              <a:rPr lang="pl-PL" sz="4000" b="1" dirty="0" smtClean="0">
                <a:solidFill>
                  <a:srgbClr val="C00000"/>
                </a:solidFill>
              </a:rPr>
              <a:t>Uniwersytet </a:t>
            </a:r>
          </a:p>
          <a:p>
            <a:pPr marL="0" indent="0">
              <a:buNone/>
            </a:pPr>
            <a:r>
              <a:rPr lang="pl-PL" sz="3200" dirty="0" smtClean="0"/>
              <a:t>	U – en – i – wu – e – er – es – igrek – te – e – te</a:t>
            </a:r>
          </a:p>
          <a:p>
            <a:pPr marL="0" indent="0">
              <a:buNone/>
            </a:pPr>
            <a:endParaRPr lang="pl-PL" sz="1400" dirty="0" smtClean="0"/>
          </a:p>
          <a:p>
            <a:r>
              <a:rPr lang="pl-PL" sz="4000" b="1" dirty="0" smtClean="0">
                <a:solidFill>
                  <a:srgbClr val="C00000"/>
                </a:solidFill>
              </a:rPr>
              <a:t>akademik </a:t>
            </a:r>
          </a:p>
          <a:p>
            <a:pPr marL="914400" lvl="2" indent="0">
              <a:buNone/>
            </a:pPr>
            <a:r>
              <a:rPr lang="pl-PL" sz="3200" dirty="0" smtClean="0"/>
              <a:t>a – ka – a – de – e – em – i – ka</a:t>
            </a:r>
            <a:endParaRPr lang="pl-PL" sz="3200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7" name="Obraz 6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8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673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Szybka powtórka</a:t>
            </a:r>
            <a:r>
              <a:rPr lang="pl-PL" b="1" dirty="0">
                <a:solidFill>
                  <a:srgbClr val="C00000"/>
                </a:solidFill>
              </a:rPr>
              <a:t/>
            </a:r>
            <a:br>
              <a:rPr lang="pl-PL" b="1" dirty="0">
                <a:solidFill>
                  <a:srgbClr val="C00000"/>
                </a:solidFill>
              </a:rPr>
            </a:br>
            <a:r>
              <a:rPr lang="pl-PL" sz="2400" i="1" dirty="0" err="1">
                <a:solidFill>
                  <a:srgbClr val="0070C0"/>
                </a:solidFill>
              </a:rPr>
              <a:t>Quick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review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Jak się nazywasz?</a:t>
            </a:r>
          </a:p>
          <a:p>
            <a:r>
              <a:rPr lang="pl-PL" dirty="0" smtClean="0"/>
              <a:t>Nazywam się… </a:t>
            </a:r>
          </a:p>
          <a:p>
            <a:endParaRPr lang="pl-PL" dirty="0"/>
          </a:p>
          <a:p>
            <a:r>
              <a:rPr lang="pl-PL" dirty="0" smtClean="0"/>
              <a:t>Jak masz na imię? </a:t>
            </a:r>
          </a:p>
          <a:p>
            <a:r>
              <a:rPr lang="pl-PL" dirty="0" smtClean="0"/>
              <a:t>Mam na imię…</a:t>
            </a:r>
          </a:p>
          <a:p>
            <a:endParaRPr lang="pl-PL" dirty="0"/>
          </a:p>
          <a:p>
            <a:r>
              <a:rPr lang="pl-PL" dirty="0" smtClean="0"/>
              <a:t>Jaki masz adres e-mail?</a:t>
            </a:r>
          </a:p>
          <a:p>
            <a:r>
              <a:rPr lang="pl-PL" dirty="0" smtClean="0"/>
              <a:t>@ małpa 		</a:t>
            </a:r>
            <a:r>
              <a:rPr lang="pl-PL" sz="4000" dirty="0" smtClean="0"/>
              <a:t>.</a:t>
            </a:r>
            <a:r>
              <a:rPr lang="pl-PL" dirty="0" smtClean="0"/>
              <a:t> kropka 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5" name="Obraz 4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6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08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16623"/>
            <a:ext cx="10515600" cy="5060340"/>
          </a:xfrm>
        </p:spPr>
        <p:txBody>
          <a:bodyPr/>
          <a:lstStyle/>
          <a:p>
            <a:pPr marL="0" indent="0">
              <a:buNone/>
            </a:pPr>
            <a:r>
              <a:rPr lang="pl-PL" sz="3200" dirty="0" smtClean="0"/>
              <a:t>Napisz swoje imię na kartce i spróbuj je przeliterować.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Write your name on a piece of paper and try to spell it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pl-PL" i="1" dirty="0"/>
          </a:p>
          <a:p>
            <a:pPr marL="0" indent="0">
              <a:buNone/>
            </a:pPr>
            <a:r>
              <a:rPr lang="pl-PL" dirty="0" smtClean="0"/>
              <a:t>Pamiętaj o niektórych trudniejszych literach…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rgbClr val="0070C0"/>
                </a:solidFill>
              </a:rPr>
              <a:t>Remember</a:t>
            </a:r>
            <a:r>
              <a:rPr lang="pl-PL" sz="2400" i="1" dirty="0" smtClean="0">
                <a:solidFill>
                  <a:srgbClr val="0070C0"/>
                </a:solidFill>
              </a:rPr>
              <a:t> of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some </a:t>
            </a:r>
            <a:r>
              <a:rPr lang="en-US" sz="2400" i="1" dirty="0" smtClean="0">
                <a:solidFill>
                  <a:srgbClr val="0070C0"/>
                </a:solidFill>
              </a:rPr>
              <a:t>more </a:t>
            </a:r>
            <a:r>
              <a:rPr lang="en-US" sz="2400" i="1" dirty="0">
                <a:solidFill>
                  <a:srgbClr val="0070C0"/>
                </a:solidFill>
              </a:rPr>
              <a:t>difficult letters…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dirty="0" smtClean="0"/>
              <a:t>G – gie </a:t>
            </a:r>
          </a:p>
          <a:p>
            <a:r>
              <a:rPr lang="pl-PL" dirty="0" smtClean="0"/>
              <a:t>J – jot</a:t>
            </a:r>
          </a:p>
          <a:p>
            <a:r>
              <a:rPr lang="pl-PL" dirty="0" smtClean="0"/>
              <a:t>Y – igrek </a:t>
            </a: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7" name="Obraz 6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8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789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74" y="2400300"/>
            <a:ext cx="3185026" cy="4457700"/>
          </a:xfrm>
          <a:prstGeom prst="rect">
            <a:avLst/>
          </a:prstGeom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4000" b="1" dirty="0" smtClean="0"/>
          </a:p>
          <a:p>
            <a:pPr marL="0" indent="0" algn="ctr">
              <a:buNone/>
            </a:pPr>
            <a:r>
              <a:rPr lang="pl-PL" sz="4000" b="1" dirty="0" smtClean="0"/>
              <a:t>Dziękuję za wspólną lekcję!</a:t>
            </a:r>
          </a:p>
          <a:p>
            <a:pPr marL="0" indent="0" algn="ctr">
              <a:buNone/>
            </a:pPr>
            <a:r>
              <a:rPr lang="en-US" sz="2400" i="1" dirty="0">
                <a:solidFill>
                  <a:srgbClr val="0070C0"/>
                </a:solidFill>
              </a:rPr>
              <a:t>Thank you for the lesson together</a:t>
            </a:r>
            <a:r>
              <a:rPr lang="en-US" sz="2400" i="1" dirty="0" smtClean="0">
                <a:solidFill>
                  <a:srgbClr val="0070C0"/>
                </a:solidFill>
              </a:rPr>
              <a:t>!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2400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pl-PL" sz="3200" b="1" dirty="0" smtClean="0"/>
          </a:p>
          <a:p>
            <a:pPr marL="0" indent="0" algn="ctr">
              <a:buNone/>
            </a:pPr>
            <a:r>
              <a:rPr lang="pl-PL" sz="2000" dirty="0" smtClean="0"/>
              <a:t>Wszystkie zdjęcia i ilustracje </a:t>
            </a:r>
            <a:r>
              <a:rPr lang="pl-PL" sz="2000" dirty="0"/>
              <a:t>pochodzą z &lt;a </a:t>
            </a:r>
            <a:r>
              <a:rPr lang="pl-PL" sz="2000" dirty="0" err="1"/>
              <a:t>href</a:t>
            </a:r>
            <a:r>
              <a:rPr lang="pl-PL" sz="2000" dirty="0"/>
              <a:t>="http://www.freepik.com</a:t>
            </a:r>
            <a:r>
              <a:rPr lang="pl-PL" sz="2000" dirty="0" smtClean="0"/>
              <a:t>"&gt;. </a:t>
            </a:r>
            <a:endParaRPr lang="pl-PL" sz="2000" dirty="0"/>
          </a:p>
          <a:p>
            <a:pPr marL="0" indent="0" algn="ctr">
              <a:buNone/>
            </a:pPr>
            <a:r>
              <a:rPr lang="pl-PL" sz="2000" dirty="0" smtClean="0"/>
              <a:t>Dokładny spis dostępny jest </a:t>
            </a:r>
            <a:r>
              <a:rPr lang="pl-PL" sz="2000" dirty="0"/>
              <a:t>na stronie: </a:t>
            </a:r>
            <a:r>
              <a:rPr lang="pl-PL" sz="2000" dirty="0" smtClean="0"/>
              <a:t>www.ubb.edu.pl/en.</a:t>
            </a:r>
          </a:p>
          <a:p>
            <a:pPr marL="0" indent="0" algn="ctr">
              <a:buNone/>
            </a:pPr>
            <a:r>
              <a:rPr lang="pl-PL" sz="1600" i="1" dirty="0" err="1" smtClean="0">
                <a:solidFill>
                  <a:srgbClr val="0070C0"/>
                </a:solidFill>
              </a:rPr>
              <a:t>All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pictures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and </a:t>
            </a:r>
            <a:r>
              <a:rPr lang="pl-PL" sz="1600" i="1" dirty="0" err="1" smtClean="0">
                <a:solidFill>
                  <a:srgbClr val="0070C0"/>
                </a:solidFill>
              </a:rPr>
              <a:t>illustrations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</a:rPr>
              <a:t>come</a:t>
            </a:r>
            <a:r>
              <a:rPr lang="pl-PL" sz="1600" i="1" dirty="0" smtClean="0">
                <a:solidFill>
                  <a:srgbClr val="0070C0"/>
                </a:solidFill>
              </a:rPr>
              <a:t> from &lt;a </a:t>
            </a:r>
            <a:r>
              <a:rPr lang="pl-PL" sz="1600" i="1" dirty="0" err="1">
                <a:solidFill>
                  <a:srgbClr val="0070C0"/>
                </a:solidFill>
              </a:rPr>
              <a:t>href</a:t>
            </a:r>
            <a:r>
              <a:rPr lang="pl-PL" sz="1600" i="1" dirty="0">
                <a:solidFill>
                  <a:srgbClr val="0070C0"/>
                </a:solidFill>
              </a:rPr>
              <a:t>="http://www.freepik.com</a:t>
            </a:r>
            <a:r>
              <a:rPr lang="pl-PL" sz="1600" i="1" dirty="0" smtClean="0">
                <a:solidFill>
                  <a:srgbClr val="0070C0"/>
                </a:solidFill>
              </a:rPr>
              <a:t>"&gt;.</a:t>
            </a:r>
          </a:p>
          <a:p>
            <a:pPr marL="0" indent="0" algn="ctr">
              <a:buNone/>
            </a:pP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pl-PL" sz="1600" i="1" dirty="0">
                <a:solidFill>
                  <a:srgbClr val="0070C0"/>
                </a:solidFill>
              </a:rPr>
              <a:t>T</a:t>
            </a:r>
            <a:r>
              <a:rPr lang="pl-PL" sz="1600" i="1" dirty="0" smtClean="0">
                <a:solidFill>
                  <a:srgbClr val="0070C0"/>
                </a:solidFill>
              </a:rPr>
              <a:t>he </a:t>
            </a:r>
            <a:r>
              <a:rPr lang="pl-PL" sz="1600" i="1" dirty="0" err="1" smtClean="0">
                <a:solidFill>
                  <a:srgbClr val="0070C0"/>
                </a:solidFill>
              </a:rPr>
              <a:t>detailed</a:t>
            </a:r>
            <a:r>
              <a:rPr lang="pl-PL" sz="1600" i="1" dirty="0" smtClean="0">
                <a:solidFill>
                  <a:srgbClr val="0070C0"/>
                </a:solidFill>
              </a:rPr>
              <a:t> </a:t>
            </a:r>
            <a:r>
              <a:rPr lang="en-US" sz="1600" i="1" dirty="0" smtClean="0">
                <a:solidFill>
                  <a:srgbClr val="0070C0"/>
                </a:solidFill>
              </a:rPr>
              <a:t>list </a:t>
            </a:r>
            <a:r>
              <a:rPr lang="en-US" sz="1600" i="1" dirty="0">
                <a:solidFill>
                  <a:srgbClr val="0070C0"/>
                </a:solidFill>
              </a:rPr>
              <a:t>available on the </a:t>
            </a:r>
            <a:r>
              <a:rPr lang="en-US" sz="1600" i="1" dirty="0" smtClean="0">
                <a:solidFill>
                  <a:srgbClr val="0070C0"/>
                </a:solidFill>
              </a:rPr>
              <a:t>website</a:t>
            </a:r>
            <a:r>
              <a:rPr lang="pl-PL" sz="1600" i="1" dirty="0" smtClean="0">
                <a:solidFill>
                  <a:srgbClr val="0070C0"/>
                </a:solidFill>
              </a:rPr>
              <a:t>: www.ubb.edu.pl/en.</a:t>
            </a:r>
            <a:endParaRPr lang="pl-PL" sz="1600" i="1" dirty="0">
              <a:solidFill>
                <a:srgbClr val="0070C0"/>
              </a:solidFill>
            </a:endParaRP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435366" y="411378"/>
            <a:ext cx="963109" cy="963109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9465" y="411378"/>
            <a:ext cx="2309200" cy="94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22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Spis treści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>
                <a:solidFill>
                  <a:srgbClr val="0070C0"/>
                </a:solidFill>
              </a:rPr>
              <a:t>Table</a:t>
            </a:r>
            <a:r>
              <a:rPr lang="pl-PL" sz="2400" i="1" dirty="0">
                <a:solidFill>
                  <a:srgbClr val="0070C0"/>
                </a:solidFill>
              </a:rPr>
              <a:t> of </a:t>
            </a:r>
            <a:r>
              <a:rPr lang="pl-PL" sz="2400" i="1" dirty="0" err="1">
                <a:solidFill>
                  <a:srgbClr val="0070C0"/>
                </a:solidFill>
              </a:rPr>
              <a:t>Contents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1982586"/>
            <a:ext cx="5157787" cy="3979175"/>
          </a:xfrm>
        </p:spPr>
        <p:txBody>
          <a:bodyPr>
            <a:normAutofit/>
          </a:bodyPr>
          <a:lstStyle/>
          <a:p>
            <a:r>
              <a:rPr lang="pl-PL" sz="3600" dirty="0" smtClean="0"/>
              <a:t>przedstawianie się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 </a:t>
            </a:r>
            <a:r>
              <a:rPr lang="pl-PL" sz="2400" i="1" dirty="0" err="1" smtClean="0">
                <a:solidFill>
                  <a:srgbClr val="0070C0"/>
                </a:solidFill>
              </a:rPr>
              <a:t>introducing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yourself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r>
              <a:rPr lang="pl-PL" sz="3600" dirty="0" smtClean="0"/>
              <a:t>adres </a:t>
            </a:r>
            <a:r>
              <a:rPr lang="pl-PL" sz="3600" dirty="0" smtClean="0"/>
              <a:t>e-mail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70C0"/>
                </a:solidFill>
              </a:rPr>
              <a:t>    e-mail </a:t>
            </a:r>
            <a:r>
              <a:rPr lang="pl-PL" sz="2400" i="1" dirty="0" err="1">
                <a:solidFill>
                  <a:srgbClr val="0070C0"/>
                </a:solidFill>
              </a:rPr>
              <a:t>adress</a:t>
            </a:r>
            <a:endParaRPr lang="pl-PL" sz="2400" i="1" dirty="0">
              <a:solidFill>
                <a:srgbClr val="0070C0"/>
              </a:solidFill>
            </a:endParaRPr>
          </a:p>
          <a:p>
            <a:r>
              <a:rPr lang="pl-PL" sz="3600" dirty="0" smtClean="0"/>
              <a:t>literowanie</a:t>
            </a:r>
          </a:p>
          <a:p>
            <a:pPr marL="0" indent="0">
              <a:buNone/>
            </a:pPr>
            <a:r>
              <a:rPr lang="pl-PL" sz="2400" i="1" smtClean="0">
                <a:solidFill>
                  <a:srgbClr val="0070C0"/>
                </a:solidFill>
              </a:rPr>
              <a:t>    spelling</a:t>
            </a:r>
            <a:endParaRPr lang="pl-PL" sz="2400" i="1" dirty="0" smtClean="0">
              <a:solidFill>
                <a:srgbClr val="0070C0"/>
              </a:solidFill>
            </a:endParaRP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314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Imię i nazwisko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 smtClean="0">
                <a:solidFill>
                  <a:srgbClr val="0070C0"/>
                </a:solidFill>
              </a:rPr>
              <a:t>Name</a:t>
            </a:r>
            <a:r>
              <a:rPr lang="pl-PL" sz="2400" i="1" dirty="0" smtClean="0">
                <a:solidFill>
                  <a:srgbClr val="0070C0"/>
                </a:solidFill>
              </a:rPr>
              <a:t> and </a:t>
            </a:r>
            <a:r>
              <a:rPr lang="pl-PL" sz="2400" i="1" dirty="0" err="1" smtClean="0">
                <a:solidFill>
                  <a:srgbClr val="0070C0"/>
                </a:solidFill>
              </a:rPr>
              <a:t>surname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oficjalnie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1020640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Jak się </a:t>
            </a:r>
            <a:r>
              <a:rPr lang="pl-PL" sz="3200" b="1" dirty="0"/>
              <a:t>pani/pan nazywa</a:t>
            </a:r>
            <a:r>
              <a:rPr lang="pl-PL" sz="3200" b="1" dirty="0" smtClean="0"/>
              <a:t>?</a:t>
            </a:r>
          </a:p>
          <a:p>
            <a:r>
              <a:rPr lang="pl-PL" sz="2400" i="1" dirty="0" err="1">
                <a:solidFill>
                  <a:srgbClr val="0070C0"/>
                </a:solidFill>
              </a:rPr>
              <a:t>What's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your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smtClean="0">
                <a:solidFill>
                  <a:srgbClr val="0070C0"/>
                </a:solidFill>
              </a:rPr>
              <a:t>(</a:t>
            </a:r>
            <a:r>
              <a:rPr lang="pl-PL" sz="2400" i="1" dirty="0" err="1" smtClean="0">
                <a:solidFill>
                  <a:srgbClr val="0070C0"/>
                </a:solidFill>
              </a:rPr>
              <a:t>full</a:t>
            </a:r>
            <a:r>
              <a:rPr lang="pl-PL" sz="2400" i="1" dirty="0" smtClean="0">
                <a:solidFill>
                  <a:srgbClr val="0070C0"/>
                </a:solidFill>
              </a:rPr>
              <a:t>) </a:t>
            </a:r>
            <a:r>
              <a:rPr lang="pl-PL" sz="2400" i="1" dirty="0" err="1" smtClean="0">
                <a:solidFill>
                  <a:srgbClr val="0070C0"/>
                </a:solidFill>
              </a:rPr>
              <a:t>name</a:t>
            </a:r>
            <a:r>
              <a:rPr lang="pl-PL" sz="2400" i="1" dirty="0" smtClean="0">
                <a:solidFill>
                  <a:srgbClr val="0070C0"/>
                </a:solidFill>
              </a:rPr>
              <a:t>, </a:t>
            </a:r>
            <a:r>
              <a:rPr lang="pl-PL" sz="2400" i="1" dirty="0" err="1" smtClean="0">
                <a:solidFill>
                  <a:srgbClr val="0070C0"/>
                </a:solidFill>
              </a:rPr>
              <a:t>madam</a:t>
            </a:r>
            <a:r>
              <a:rPr lang="pl-PL" sz="2400" i="1" dirty="0" smtClean="0">
                <a:solidFill>
                  <a:srgbClr val="0070C0"/>
                </a:solidFill>
              </a:rPr>
              <a:t>/sir?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nieoficjalnie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1305264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Jak się nazywasz?</a:t>
            </a:r>
          </a:p>
          <a:p>
            <a:r>
              <a:rPr lang="pl-PL" sz="2400" i="1" dirty="0" err="1" smtClean="0">
                <a:solidFill>
                  <a:srgbClr val="0070C0"/>
                </a:solidFill>
              </a:rPr>
              <a:t>What’s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your</a:t>
            </a:r>
            <a:r>
              <a:rPr lang="pl-PL" sz="2400" i="1" dirty="0" smtClean="0">
                <a:solidFill>
                  <a:srgbClr val="0070C0"/>
                </a:solidFill>
              </a:rPr>
              <a:t> (</a:t>
            </a:r>
            <a:r>
              <a:rPr lang="pl-PL" sz="2400" i="1" dirty="0" err="1" smtClean="0">
                <a:solidFill>
                  <a:srgbClr val="0070C0"/>
                </a:solidFill>
              </a:rPr>
              <a:t>full</a:t>
            </a:r>
            <a:r>
              <a:rPr lang="pl-PL" sz="2400" i="1" dirty="0" smtClean="0">
                <a:solidFill>
                  <a:srgbClr val="0070C0"/>
                </a:solidFill>
              </a:rPr>
              <a:t>) </a:t>
            </a:r>
            <a:r>
              <a:rPr lang="pl-PL" sz="2400" i="1" dirty="0" err="1" smtClean="0">
                <a:solidFill>
                  <a:srgbClr val="0070C0"/>
                </a:solidFill>
              </a:rPr>
              <a:t>name</a:t>
            </a:r>
            <a:r>
              <a:rPr lang="pl-PL" sz="2400" i="1" dirty="0" smtClean="0">
                <a:solidFill>
                  <a:srgbClr val="0070C0"/>
                </a:solidFill>
              </a:rPr>
              <a:t>?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691667" y="3451552"/>
            <a:ext cx="66118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C00000"/>
                </a:solidFill>
              </a:rPr>
              <a:t>Nazywam się Maria Kubica.</a:t>
            </a:r>
          </a:p>
          <a:p>
            <a:pPr algn="ctr"/>
            <a:r>
              <a:rPr lang="pl-PL" sz="2400" i="1" dirty="0" smtClean="0">
                <a:solidFill>
                  <a:srgbClr val="0070C0"/>
                </a:solidFill>
              </a:rPr>
              <a:t>My (</a:t>
            </a:r>
            <a:r>
              <a:rPr lang="pl-PL" sz="2400" i="1" dirty="0" err="1" smtClean="0">
                <a:solidFill>
                  <a:srgbClr val="0070C0"/>
                </a:solidFill>
              </a:rPr>
              <a:t>full</a:t>
            </a:r>
            <a:r>
              <a:rPr lang="pl-PL" sz="2400" i="1" dirty="0" smtClean="0">
                <a:solidFill>
                  <a:srgbClr val="0070C0"/>
                </a:solidFill>
              </a:rPr>
              <a:t>) </a:t>
            </a:r>
            <a:r>
              <a:rPr lang="pl-PL" sz="2400" i="1" dirty="0" err="1" smtClean="0">
                <a:solidFill>
                  <a:srgbClr val="0070C0"/>
                </a:solidFill>
              </a:rPr>
              <a:t>name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is</a:t>
            </a:r>
            <a:r>
              <a:rPr lang="pl-PL" sz="2400" i="1" dirty="0" smtClean="0">
                <a:solidFill>
                  <a:srgbClr val="0070C0"/>
                </a:solidFill>
              </a:rPr>
              <a:t> Maria Kubica. 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8075736" y="727099"/>
            <a:ext cx="3754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>
                <a:solidFill>
                  <a:srgbClr val="C00000"/>
                </a:solidFill>
              </a:rPr>
              <a:t>pani = kobieta</a:t>
            </a:r>
          </a:p>
          <a:p>
            <a:r>
              <a:rPr lang="pl-PL" sz="2800" dirty="0" smtClean="0">
                <a:solidFill>
                  <a:srgbClr val="C00000"/>
                </a:solidFill>
              </a:rPr>
              <a:t>pan = mężczyzna 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839788" y="4471115"/>
            <a:ext cx="53418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b="1" dirty="0" smtClean="0"/>
              <a:t>Jak ma pani/pan na imię?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i="1" dirty="0" err="1" smtClean="0">
                <a:solidFill>
                  <a:srgbClr val="0070C0"/>
                </a:solidFill>
              </a:rPr>
              <a:t>What’s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you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first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name</a:t>
            </a:r>
            <a:r>
              <a:rPr lang="pl-PL" sz="2400" i="1" dirty="0" smtClean="0">
                <a:solidFill>
                  <a:srgbClr val="0070C0"/>
                </a:solidFill>
              </a:rPr>
              <a:t>, </a:t>
            </a:r>
            <a:r>
              <a:rPr lang="pl-PL" sz="2400" i="1" dirty="0" err="1" smtClean="0">
                <a:solidFill>
                  <a:srgbClr val="0070C0"/>
                </a:solidFill>
              </a:rPr>
              <a:t>madam</a:t>
            </a:r>
            <a:r>
              <a:rPr lang="pl-PL" sz="2400" i="1" dirty="0" smtClean="0">
                <a:solidFill>
                  <a:srgbClr val="0070C0"/>
                </a:solidFill>
              </a:rPr>
              <a:t>/sir?</a:t>
            </a:r>
          </a:p>
          <a:p>
            <a:endParaRPr lang="pl-PL" sz="3200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340501" y="4418896"/>
            <a:ext cx="4362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3200" b="1" dirty="0" smtClean="0"/>
              <a:t>Jak masz na imię?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400" i="1" dirty="0" err="1" smtClean="0">
                <a:solidFill>
                  <a:srgbClr val="0070C0"/>
                </a:solidFill>
              </a:rPr>
              <a:t>What’s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your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first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name</a:t>
            </a:r>
            <a:r>
              <a:rPr lang="pl-PL" sz="2400" i="1" dirty="0" smtClean="0">
                <a:solidFill>
                  <a:srgbClr val="0070C0"/>
                </a:solidFill>
              </a:rPr>
              <a:t>?</a:t>
            </a:r>
            <a:endParaRPr lang="pl-PL" sz="2400" i="1" dirty="0">
              <a:solidFill>
                <a:srgbClr val="0070C0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276892" y="5446986"/>
            <a:ext cx="47126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solidFill>
                  <a:srgbClr val="C00000"/>
                </a:solidFill>
              </a:rPr>
              <a:t>Mam na imię Maria.</a:t>
            </a:r>
          </a:p>
          <a:p>
            <a:r>
              <a:rPr lang="pl-PL" sz="2400" i="1" dirty="0" smtClean="0">
                <a:solidFill>
                  <a:srgbClr val="0070C0"/>
                </a:solidFill>
              </a:rPr>
              <a:t>My </a:t>
            </a:r>
            <a:r>
              <a:rPr lang="pl-PL" sz="2400" i="1" dirty="0" err="1" smtClean="0">
                <a:solidFill>
                  <a:srgbClr val="0070C0"/>
                </a:solidFill>
              </a:rPr>
              <a:t>first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name</a:t>
            </a:r>
            <a:r>
              <a:rPr lang="pl-PL" sz="2400" i="1" dirty="0" smtClean="0">
                <a:solidFill>
                  <a:srgbClr val="0070C0"/>
                </a:solidFill>
              </a:rPr>
              <a:t> </a:t>
            </a:r>
            <a:r>
              <a:rPr lang="pl-PL" sz="2400" i="1" dirty="0" err="1" smtClean="0">
                <a:solidFill>
                  <a:srgbClr val="0070C0"/>
                </a:solidFill>
              </a:rPr>
              <a:t>is</a:t>
            </a:r>
            <a:r>
              <a:rPr lang="pl-PL" sz="2400" i="1" dirty="0" smtClean="0">
                <a:solidFill>
                  <a:srgbClr val="0070C0"/>
                </a:solidFill>
              </a:rPr>
              <a:t> Maria.</a:t>
            </a:r>
            <a:endParaRPr lang="pl-PL" sz="2400" i="1" dirty="0">
              <a:solidFill>
                <a:srgbClr val="0070C0"/>
              </a:solidFill>
            </a:endParaRP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13" name="Obraz 12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4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146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Adres e-mail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-mail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address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3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Do podania adresu e-mail będziemy potrzebować kilku symboli – </a:t>
            </a:r>
            <a:br>
              <a:rPr lang="pl-PL" dirty="0" smtClean="0"/>
            </a:br>
            <a:r>
              <a:rPr lang="pl-PL" dirty="0" smtClean="0"/>
              <a:t>oto one!</a:t>
            </a:r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We'll need a few symbols to enter our email address - here they are!</a:t>
            </a:r>
            <a:endParaRPr lang="pl-PL" sz="20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pl-PL" sz="3200" dirty="0" smtClean="0"/>
              <a:t>(@) </a:t>
            </a:r>
            <a:r>
              <a:rPr lang="pl-PL" sz="3200" dirty="0"/>
              <a:t>małpa </a:t>
            </a:r>
          </a:p>
          <a:p>
            <a:pPr lvl="2"/>
            <a:r>
              <a:rPr lang="pl-PL" sz="3200" dirty="0"/>
              <a:t>(.) kropka </a:t>
            </a:r>
          </a:p>
          <a:p>
            <a:pPr lvl="2"/>
            <a:r>
              <a:rPr lang="pl-PL" sz="3200" dirty="0"/>
              <a:t>( _ ) podkreślenie, pot.: </a:t>
            </a:r>
            <a:r>
              <a:rPr lang="pl-PL" sz="3200" dirty="0" err="1"/>
              <a:t>podkreślnik</a:t>
            </a:r>
            <a:r>
              <a:rPr lang="pl-PL" sz="3200" dirty="0"/>
              <a:t> </a:t>
            </a:r>
          </a:p>
          <a:p>
            <a:pPr lvl="2"/>
            <a:r>
              <a:rPr lang="pl-PL" sz="3200" dirty="0"/>
              <a:t>(–) myślnik </a:t>
            </a:r>
          </a:p>
          <a:p>
            <a:pPr lvl="2"/>
            <a:r>
              <a:rPr lang="pl-PL" sz="3200" dirty="0"/>
              <a:t>(/) ukośnik </a:t>
            </a:r>
          </a:p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7" name="Obraz 6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8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1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6453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Proszę napisać swój adres e-mail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Please write your email address</a:t>
            </a:r>
            <a:endParaRPr lang="pl-PL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…………………………………….</a:t>
            </a:r>
            <a:r>
              <a:rPr lang="pl-PL" sz="3600" dirty="0" smtClean="0"/>
              <a:t>@</a:t>
            </a:r>
            <a:r>
              <a:rPr lang="pl-PL" dirty="0" smtClean="0"/>
              <a:t>................ </a:t>
            </a:r>
            <a:r>
              <a:rPr lang="pl-PL" sz="3600" dirty="0" smtClean="0"/>
              <a:t>.</a:t>
            </a:r>
            <a:r>
              <a:rPr lang="pl-PL" dirty="0" smtClean="0"/>
              <a:t> ……</a:t>
            </a: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2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834" y="2984361"/>
            <a:ext cx="4497266" cy="299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406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 o adres e-mail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sz="2400" i="1" dirty="0">
                <a:solidFill>
                  <a:srgbClr val="0070C0"/>
                </a:solidFill>
              </a:rPr>
              <a:t>Asking for an email address</a:t>
            </a:r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oficjalnie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Jaki jest </a:t>
            </a:r>
            <a:r>
              <a:rPr lang="pl-PL" b="1" dirty="0" smtClean="0"/>
              <a:t>pani/pana </a:t>
            </a:r>
            <a:r>
              <a:rPr lang="pl-PL" b="1" dirty="0"/>
              <a:t>adres e-mail?</a:t>
            </a:r>
          </a:p>
          <a:p>
            <a:pPr marL="0" indent="0">
              <a:buNone/>
            </a:pPr>
            <a:r>
              <a:rPr lang="pl-PL" sz="2400" i="1" dirty="0" err="1">
                <a:solidFill>
                  <a:srgbClr val="0070C0"/>
                </a:solidFill>
              </a:rPr>
              <a:t>What's</a:t>
            </a:r>
            <a:r>
              <a:rPr lang="pl-PL" sz="2400" i="1" dirty="0">
                <a:solidFill>
                  <a:srgbClr val="0070C0"/>
                </a:solidFill>
              </a:rPr>
              <a:t> </a:t>
            </a:r>
            <a:r>
              <a:rPr lang="pl-PL" sz="2400" i="1" dirty="0" err="1">
                <a:solidFill>
                  <a:srgbClr val="0070C0"/>
                </a:solidFill>
              </a:rPr>
              <a:t>your</a:t>
            </a:r>
            <a:r>
              <a:rPr lang="pl-PL" sz="2400" i="1" dirty="0">
                <a:solidFill>
                  <a:srgbClr val="0070C0"/>
                </a:solidFill>
              </a:rPr>
              <a:t> email </a:t>
            </a:r>
            <a:r>
              <a:rPr lang="pl-PL" sz="2400" i="1" dirty="0" err="1" smtClean="0">
                <a:solidFill>
                  <a:srgbClr val="0070C0"/>
                </a:solidFill>
              </a:rPr>
              <a:t>address</a:t>
            </a:r>
            <a:r>
              <a:rPr lang="pl-PL" sz="2400" i="1" dirty="0" smtClean="0">
                <a:solidFill>
                  <a:srgbClr val="0070C0"/>
                </a:solidFill>
              </a:rPr>
              <a:t>, </a:t>
            </a:r>
            <a:r>
              <a:rPr lang="pl-PL" sz="2400" i="1" dirty="0" err="1" smtClean="0">
                <a:solidFill>
                  <a:srgbClr val="0070C0"/>
                </a:solidFill>
              </a:rPr>
              <a:t>madam</a:t>
            </a:r>
            <a:r>
              <a:rPr lang="pl-PL" sz="2400" i="1" dirty="0" smtClean="0">
                <a:solidFill>
                  <a:srgbClr val="0070C0"/>
                </a:solidFill>
              </a:rPr>
              <a:t>/sir?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Proszę </a:t>
            </a:r>
            <a:r>
              <a:rPr lang="pl-PL" dirty="0"/>
              <a:t>podać swój adres e-mail.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0070C0"/>
                </a:solidFill>
              </a:rPr>
              <a:t>Please </a:t>
            </a:r>
            <a:r>
              <a:rPr lang="pl-PL" sz="2400" i="1" dirty="0" err="1" smtClean="0">
                <a:solidFill>
                  <a:srgbClr val="0070C0"/>
                </a:solidFill>
              </a:rPr>
              <a:t>provide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your email address.</a:t>
            </a:r>
            <a:endParaRPr lang="pl-PL" sz="2400" i="1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nieoficjalnie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Jaki </a:t>
            </a:r>
            <a:r>
              <a:rPr lang="pl-PL" b="1" dirty="0"/>
              <a:t>jest twój adres e-mail?</a:t>
            </a:r>
          </a:p>
          <a:p>
            <a:pPr marL="0" indent="0">
              <a:buNone/>
            </a:pPr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What's</a:t>
            </a:r>
            <a:r>
              <a:rPr lang="pl-PL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pl-PL" sz="2400" i="1" dirty="0">
                <a:solidFill>
                  <a:schemeClr val="accent1">
                    <a:lumMod val="75000"/>
                  </a:schemeClr>
                </a:solidFill>
              </a:rPr>
              <a:t> email </a:t>
            </a:r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address</a:t>
            </a:r>
            <a:r>
              <a:rPr lang="pl-PL" sz="2400" i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pl-PL" sz="2400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Podaj </a:t>
            </a:r>
            <a:r>
              <a:rPr lang="pl-PL" dirty="0"/>
              <a:t>mi swój </a:t>
            </a:r>
            <a:r>
              <a:rPr lang="pl-PL" dirty="0" smtClean="0"/>
              <a:t>e-mail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Give</a:t>
            </a:r>
            <a:r>
              <a:rPr lang="pl-PL" sz="2400" i="1" dirty="0">
                <a:solidFill>
                  <a:schemeClr val="accent1">
                    <a:lumMod val="75000"/>
                  </a:schemeClr>
                </a:solidFill>
              </a:rPr>
              <a:t> me </a:t>
            </a:r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your</a:t>
            </a:r>
            <a:r>
              <a:rPr lang="pl-PL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email </a:t>
            </a:r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address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pl-PL" sz="2400" dirty="0"/>
          </a:p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8" name="Obraz 7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9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2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441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94692"/>
            <a:ext cx="10515600" cy="4682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 smtClean="0"/>
              <a:t>Mój adres e-mail to: </a:t>
            </a:r>
          </a:p>
          <a:p>
            <a:pPr marL="0" indent="0" algn="ctr">
              <a:buNone/>
            </a:pP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My e-mail 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address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endParaRPr lang="pl-PL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200" dirty="0" smtClean="0"/>
              <a:t>……………………..@........... . …….</a:t>
            </a:r>
          </a:p>
          <a:p>
            <a:pPr marL="0" indent="0" algn="ctr">
              <a:buNone/>
            </a:pPr>
            <a:r>
              <a:rPr lang="pl-PL" sz="3200" dirty="0" smtClean="0"/>
              <a:t>m.kubica@ubb.bielsko.pl 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6586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00034" y="242779"/>
            <a:ext cx="4567111" cy="1325563"/>
          </a:xfrm>
        </p:spPr>
        <p:txBody>
          <a:bodyPr>
            <a:normAutofit/>
          </a:bodyPr>
          <a:lstStyle/>
          <a:p>
            <a:r>
              <a:rPr lang="pl-PL" sz="3200" dirty="0" smtClean="0">
                <a:latin typeface="+mn-lt"/>
              </a:rPr>
              <a:t>Przyda się alfabet…</a:t>
            </a:r>
            <a:br>
              <a:rPr lang="pl-PL" sz="3200" dirty="0" smtClean="0">
                <a:latin typeface="+mn-lt"/>
              </a:rPr>
            </a:b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The alphabet will come in </a:t>
            </a:r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handy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…</a:t>
            </a:r>
            <a:endParaRPr lang="pl-PL" sz="2400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6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663282"/>
              </p:ext>
            </p:extLst>
          </p:nvPr>
        </p:nvGraphicFramePr>
        <p:xfrm>
          <a:off x="2864509" y="1494282"/>
          <a:ext cx="2973583" cy="4695952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575659">
                  <a:extLst>
                    <a:ext uri="{9D8B030D-6E8A-4147-A177-3AD203B41FA5}">
                      <a16:colId xmlns:a16="http://schemas.microsoft.com/office/drawing/2014/main" val="3242576432"/>
                    </a:ext>
                  </a:extLst>
                </a:gridCol>
                <a:gridCol w="2397924">
                  <a:extLst>
                    <a:ext uri="{9D8B030D-6E8A-4147-A177-3AD203B41FA5}">
                      <a16:colId xmlns:a16="http://schemas.microsoft.com/office/drawing/2014/main" val="2034345401"/>
                    </a:ext>
                  </a:extLst>
                </a:gridCol>
              </a:tblGrid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a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/a</a:t>
                      </a:r>
                      <a:r>
                        <a:rPr lang="pl-PL" sz="1800" b="0" dirty="0" smtClean="0">
                          <a:effectLst/>
                        </a:rPr>
                        <a:t>/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9633238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ą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/ą/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473583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b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/be/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1218622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c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/ce/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4359280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ć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</a:t>
                      </a:r>
                      <a:r>
                        <a:rPr lang="pl-PL" sz="1800" dirty="0" err="1">
                          <a:effectLst/>
                        </a:rPr>
                        <a:t>cie</a:t>
                      </a:r>
                      <a:r>
                        <a:rPr lang="pl-PL" sz="1800" dirty="0">
                          <a:effectLst/>
                        </a:rPr>
                        <a:t>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8384024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d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/de/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7206409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e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/e/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308536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ę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/ę/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5545027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f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/ef/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3241530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g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/gie/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610200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h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/ha/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2772824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i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/i/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2983269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j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/jot/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3290960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k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/ka/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3096589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l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/el/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20143702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ł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/eł/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0022056"/>
                  </a:ext>
                </a:extLst>
              </a:tr>
            </a:tbl>
          </a:graphicData>
        </a:graphic>
      </p:graphicFrame>
      <p:graphicFrame>
        <p:nvGraphicFramePr>
          <p:cNvPr id="7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448350"/>
              </p:ext>
            </p:extLst>
          </p:nvPr>
        </p:nvGraphicFramePr>
        <p:xfrm>
          <a:off x="6200034" y="1494282"/>
          <a:ext cx="3427056" cy="4695952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419815">
                  <a:extLst>
                    <a:ext uri="{9D8B030D-6E8A-4147-A177-3AD203B41FA5}">
                      <a16:colId xmlns:a16="http://schemas.microsoft.com/office/drawing/2014/main" val="3242576432"/>
                    </a:ext>
                  </a:extLst>
                </a:gridCol>
                <a:gridCol w="3007241">
                  <a:extLst>
                    <a:ext uri="{9D8B030D-6E8A-4147-A177-3AD203B41FA5}">
                      <a16:colId xmlns:a16="http://schemas.microsoft.com/office/drawing/2014/main" val="2034345401"/>
                    </a:ext>
                  </a:extLst>
                </a:gridCol>
              </a:tblGrid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m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effectLst/>
                        </a:rPr>
                        <a:t>/em/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0970627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n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/en/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487695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ń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/eń/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1893826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o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/o/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5237921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ó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/u/ -&gt; /u zamknięte</a:t>
                      </a:r>
                      <a:r>
                        <a:rPr lang="pl-PL" sz="1800" dirty="0" smtClean="0">
                          <a:effectLst/>
                        </a:rPr>
                        <a:t>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5976343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p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/pe/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0688396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r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/er/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4353155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s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/es/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9850845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ś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/eś/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5303996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t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/te/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857188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u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/u/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7048276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w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/wu/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8601493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y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/igrek/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9956229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z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/zet/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1574898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ź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/ziet/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5069221"/>
                  </a:ext>
                </a:extLst>
              </a:tr>
              <a:tr h="2890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ż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/żet/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3675432"/>
                  </a:ext>
                </a:extLst>
              </a:tr>
            </a:tbl>
          </a:graphicData>
        </a:graphic>
      </p:graphicFrame>
      <p:pic>
        <p:nvPicPr>
          <p:cNvPr id="8" name="Obraz 7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9" name="Obraz 8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3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830308" y="407158"/>
            <a:ext cx="613703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/>
              <a:t>Proszę przeliterować!</a:t>
            </a:r>
          </a:p>
          <a:p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Please</a:t>
            </a:r>
            <a:r>
              <a:rPr lang="pl-PL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spell</a:t>
            </a:r>
            <a:r>
              <a:rPr lang="pl-PL" sz="2400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err="1">
                <a:solidFill>
                  <a:schemeClr val="accent1">
                    <a:lumMod val="75000"/>
                  </a:schemeClr>
                </a:solidFill>
              </a:rPr>
              <a:t>it</a:t>
            </a:r>
            <a:r>
              <a:rPr lang="pl-PL" sz="2400" i="1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89224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852854"/>
            <a:ext cx="10515600" cy="53241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endParaRPr lang="pl-PL" sz="20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3600" b="1" dirty="0" smtClean="0"/>
              <a:t>Literuję:</a:t>
            </a:r>
            <a:endParaRPr lang="pl-PL" sz="3600" b="1" dirty="0"/>
          </a:p>
          <a:p>
            <a:pPr marL="0" indent="0" algn="ctr">
              <a:buNone/>
            </a:pP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I’m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spelling</a:t>
            </a:r>
            <a:r>
              <a:rPr lang="pl-PL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400" i="1" dirty="0" err="1" smtClean="0">
                <a:solidFill>
                  <a:schemeClr val="accent1">
                    <a:lumMod val="75000"/>
                  </a:schemeClr>
                </a:solidFill>
              </a:rPr>
              <a:t>it</a:t>
            </a:r>
            <a:endParaRPr lang="pl-PL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sz="24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2400" dirty="0" smtClean="0"/>
              <a:t>m.kubica@ubb.edu.pl </a:t>
            </a:r>
            <a:endParaRPr lang="pl-PL" sz="24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l-PL" sz="16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l-PL" dirty="0"/>
              <a:t>em – </a:t>
            </a:r>
            <a:r>
              <a:rPr lang="pl-PL" b="1" i="1" dirty="0"/>
              <a:t>kropka</a:t>
            </a:r>
            <a:r>
              <a:rPr lang="pl-PL" dirty="0"/>
              <a:t> – ka – u – be – i – ce – a –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i="1" dirty="0" smtClean="0"/>
              <a:t>małpa </a:t>
            </a:r>
            <a:r>
              <a:rPr lang="pl-PL" dirty="0"/>
              <a:t>–</a:t>
            </a:r>
            <a:endParaRPr lang="pl-PL" b="1" i="1" dirty="0"/>
          </a:p>
          <a:p>
            <a:pPr marL="0" indent="0" algn="ctr">
              <a:buNone/>
            </a:pPr>
            <a:r>
              <a:rPr lang="pl-PL" dirty="0" smtClean="0"/>
              <a:t>u </a:t>
            </a:r>
            <a:r>
              <a:rPr lang="pl-PL" dirty="0"/>
              <a:t>– </a:t>
            </a:r>
            <a:r>
              <a:rPr lang="pl-PL" dirty="0" smtClean="0"/>
              <a:t>be </a:t>
            </a:r>
            <a:r>
              <a:rPr lang="pl-PL" dirty="0"/>
              <a:t>– </a:t>
            </a:r>
            <a:r>
              <a:rPr lang="pl-PL" dirty="0" smtClean="0"/>
              <a:t>be </a:t>
            </a:r>
            <a:r>
              <a:rPr lang="pl-PL" dirty="0"/>
              <a:t>– </a:t>
            </a:r>
            <a:r>
              <a:rPr lang="pl-PL" b="1" i="1" dirty="0"/>
              <a:t>kropka</a:t>
            </a:r>
            <a:r>
              <a:rPr lang="pl-PL" dirty="0"/>
              <a:t> – </a:t>
            </a:r>
            <a:r>
              <a:rPr lang="pl-PL" dirty="0" smtClean="0"/>
              <a:t>e </a:t>
            </a:r>
            <a:r>
              <a:rPr lang="pl-PL" dirty="0"/>
              <a:t>– </a:t>
            </a:r>
            <a:r>
              <a:rPr lang="pl-PL" dirty="0" smtClean="0"/>
              <a:t>de – u </a:t>
            </a:r>
            <a:r>
              <a:rPr lang="pl-PL" dirty="0"/>
              <a:t>– </a:t>
            </a:r>
            <a:r>
              <a:rPr lang="pl-PL" b="1" i="1" dirty="0"/>
              <a:t>kropka</a:t>
            </a:r>
            <a:r>
              <a:rPr lang="pl-PL" dirty="0"/>
              <a:t> – pe – el </a:t>
            </a:r>
          </a:p>
          <a:p>
            <a:pPr marL="0" indent="0">
              <a:buNone/>
            </a:pPr>
            <a:endParaRPr lang="pl-PL" sz="2000" i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EC7B55D-50CC-A1C8-B9B2-96940C19751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52690" y="708968"/>
            <a:ext cx="659422" cy="659422"/>
          </a:xfrm>
          <a:prstGeom prst="rect">
            <a:avLst/>
          </a:prstGeom>
        </p:spPr>
      </p:pic>
      <p:pic>
        <p:nvPicPr>
          <p:cNvPr id="6" name="Obraz 5" descr="Obraz zawierający szkic, rysowanie, sztuka&#10;&#10;Opis wygenerowany automatycznie">
            <a:extLst>
              <a:ext uri="{FF2B5EF4-FFF2-40B4-BE49-F238E27FC236}">
                <a16:creationId xmlns:a16="http://schemas.microsoft.com/office/drawing/2014/main" id="{1A999812-91C5-6CAA-FBAB-9377CACD1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31" y="5982538"/>
            <a:ext cx="2176661" cy="659528"/>
          </a:xfrm>
          <a:prstGeom prst="rect">
            <a:avLst/>
          </a:prstGeom>
        </p:spPr>
      </p:pic>
      <p:sp>
        <p:nvSpPr>
          <p:cNvPr id="7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0" y="6432011"/>
            <a:ext cx="16606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900" b="1" dirty="0">
                <a:solidFill>
                  <a:srgbClr val="365AA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www.ubb.edu.pl</a:t>
            </a:r>
            <a:endParaRPr lang="en-ID" sz="900" b="1" dirty="0">
              <a:solidFill>
                <a:srgbClr val="365AA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1C664D05-A4C9-4C46-A17A-B81A995E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7118" y="73226"/>
            <a:ext cx="1632933" cy="66786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20" y="5574324"/>
            <a:ext cx="917186" cy="1283676"/>
          </a:xfrm>
          <a:prstGeom prst="rect">
            <a:avLst/>
          </a:prstGeom>
        </p:spPr>
      </p:pic>
      <p:sp>
        <p:nvSpPr>
          <p:cNvPr id="10" name="TextBox 42">
            <a:extLst>
              <a:ext uri="{FF2B5EF4-FFF2-40B4-BE49-F238E27FC236}">
                <a16:creationId xmlns:a16="http://schemas.microsoft.com/office/drawing/2014/main" id="{357712B7-3651-544C-7712-992C5CC71E20}"/>
              </a:ext>
            </a:extLst>
          </p:cNvPr>
          <p:cNvSpPr txBox="1"/>
          <p:nvPr/>
        </p:nvSpPr>
        <p:spPr>
          <a:xfrm>
            <a:off x="9717444" y="6432011"/>
            <a:ext cx="19720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Lekcja 4. Imię i nazwisko!</a:t>
            </a:r>
            <a:endParaRPr lang="en-ID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600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585</Words>
  <Application>Microsoft Office PowerPoint</Application>
  <PresentationFormat>Panoramiczny</PresentationFormat>
  <Paragraphs>191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Motyw pakietu Office</vt:lpstr>
      <vt:lpstr>Lekcja 4. Imię i nazwisko</vt:lpstr>
      <vt:lpstr>Spis treści Table of Contents</vt:lpstr>
      <vt:lpstr>Imię i nazwisko  Name and surname</vt:lpstr>
      <vt:lpstr>Adres e-mail E-mail address </vt:lpstr>
      <vt:lpstr>Proszę napisać swój adres e-mail  Please write your email address</vt:lpstr>
      <vt:lpstr>Pytanie o adres e-mail  Asking for an email address</vt:lpstr>
      <vt:lpstr>Prezentacja programu PowerPoint</vt:lpstr>
      <vt:lpstr>Przyda się alfabet… The alphabet will come in handy…</vt:lpstr>
      <vt:lpstr>Prezentacja programu PowerPoint</vt:lpstr>
      <vt:lpstr>Spróbujmy przeliterować… Let’s try to spell…</vt:lpstr>
      <vt:lpstr>Szybka powtórka Quick review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Lekcja 4 Imię i nazwisko </dc:title>
  <dc:creator>HP</dc:creator>
  <cp:lastModifiedBy>HP</cp:lastModifiedBy>
  <cp:revision>19</cp:revision>
  <dcterms:created xsi:type="dcterms:W3CDTF">2023-12-09T22:46:24Z</dcterms:created>
  <dcterms:modified xsi:type="dcterms:W3CDTF">2023-12-13T21:12:18Z</dcterms:modified>
</cp:coreProperties>
</file>