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3" r:id="rId4"/>
    <p:sldId id="260" r:id="rId5"/>
    <p:sldId id="261" r:id="rId6"/>
    <p:sldId id="274" r:id="rId7"/>
    <p:sldId id="263" r:id="rId8"/>
    <p:sldId id="265" r:id="rId9"/>
    <p:sldId id="264" r:id="rId10"/>
    <p:sldId id="257" r:id="rId11"/>
    <p:sldId id="270" r:id="rId12"/>
    <p:sldId id="258" r:id="rId13"/>
    <p:sldId id="27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22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26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93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13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16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35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95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92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06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89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32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CC358-04D7-4255-B8D5-5A4B64A5C724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5EFA-8BBA-4A5C-A119-1EF5688D8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5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.m4a"/><Relationship Id="rId7" Type="http://schemas.openxmlformats.org/officeDocument/2006/relationships/image" Target="../media/image4.sv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0.m4a"/><Relationship Id="rId7" Type="http://schemas.openxmlformats.org/officeDocument/2006/relationships/image" Target="../media/image3.jp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1.m4a"/><Relationship Id="rId7" Type="http://schemas.openxmlformats.org/officeDocument/2006/relationships/image" Target="../media/image3.jp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2.m4a"/><Relationship Id="rId7" Type="http://schemas.openxmlformats.org/officeDocument/2006/relationships/image" Target="../media/image3.jpg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3.m4a"/><Relationship Id="rId7" Type="http://schemas.openxmlformats.org/officeDocument/2006/relationships/image" Target="../media/image3.jpg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3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3.m4a"/><Relationship Id="rId7" Type="http://schemas.openxmlformats.org/officeDocument/2006/relationships/image" Target="../media/image3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4.m4a"/><Relationship Id="rId7" Type="http://schemas.openxmlformats.org/officeDocument/2006/relationships/image" Target="../media/image3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5.m4a"/><Relationship Id="rId7" Type="http://schemas.openxmlformats.org/officeDocument/2006/relationships/image" Target="../media/image3.jp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6.m4a"/><Relationship Id="rId7" Type="http://schemas.openxmlformats.org/officeDocument/2006/relationships/image" Target="../media/image3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7.m4a"/><Relationship Id="rId7" Type="http://schemas.openxmlformats.org/officeDocument/2006/relationships/image" Target="../media/image3.jp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8.m4a"/><Relationship Id="rId7" Type="http://schemas.openxmlformats.org/officeDocument/2006/relationships/image" Target="../media/image3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9.m4a"/><Relationship Id="rId7" Type="http://schemas.openxmlformats.org/officeDocument/2006/relationships/image" Target="../media/image3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4.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Imię i nazwisko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4.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surname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pic>
        <p:nvPicPr>
          <p:cNvPr id="16" name="Dźwię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66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905">
        <p15:prstTrans prst="peelOff"/>
      </p:transition>
    </mc:Choice>
    <mc:Fallback xmlns="">
      <p:transition spd="slow" advTm="5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Spróbujmy przeliterować…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et’s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try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spell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</a:rPr>
              <a:t>Bielsko-Biała</a:t>
            </a:r>
          </a:p>
          <a:p>
            <a:pPr marL="0" indent="0">
              <a:buNone/>
            </a:pPr>
            <a:r>
              <a:rPr lang="pl-PL" dirty="0" smtClean="0"/>
              <a:t>	be – i – e – el – es – ka – o – /łącznik/ – be – i – a – eł – a </a:t>
            </a:r>
          </a:p>
          <a:p>
            <a:pPr marL="0" indent="0">
              <a:buNone/>
            </a:pPr>
            <a:endParaRPr lang="pl-PL" sz="1400" dirty="0"/>
          </a:p>
          <a:p>
            <a:r>
              <a:rPr lang="pl-PL" sz="4000" b="1" dirty="0" smtClean="0">
                <a:solidFill>
                  <a:srgbClr val="C00000"/>
                </a:solidFill>
              </a:rPr>
              <a:t>Uniwersytet </a:t>
            </a:r>
          </a:p>
          <a:p>
            <a:pPr marL="0" indent="0">
              <a:buNone/>
            </a:pPr>
            <a:r>
              <a:rPr lang="pl-PL" sz="3200" dirty="0" smtClean="0"/>
              <a:t>	U – en – i – wu – e – er – es – igrek – te – e – te</a:t>
            </a:r>
          </a:p>
          <a:p>
            <a:pPr marL="0" indent="0">
              <a:buNone/>
            </a:pPr>
            <a:endParaRPr lang="pl-PL" sz="1400" dirty="0" smtClean="0"/>
          </a:p>
          <a:p>
            <a:r>
              <a:rPr lang="pl-PL" sz="4000" b="1" dirty="0" smtClean="0">
                <a:solidFill>
                  <a:srgbClr val="C00000"/>
                </a:solidFill>
              </a:rPr>
              <a:t>akademik </a:t>
            </a:r>
          </a:p>
          <a:p>
            <a:pPr marL="914400" lvl="2" indent="0">
              <a:buNone/>
            </a:pPr>
            <a:r>
              <a:rPr lang="pl-PL" sz="3200" dirty="0" smtClean="0"/>
              <a:t>a – ka – a – de – e – em – i – ka</a:t>
            </a:r>
            <a:endParaRPr lang="pl-PL" sz="3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7" name="Obraz 6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067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451">
        <p15:prstTrans prst="peelOff"/>
      </p:transition>
    </mc:Choice>
    <mc:Fallback xmlns="">
      <p:transition spd="slow" advTm="52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 się nazywasz?</a:t>
            </a:r>
          </a:p>
          <a:p>
            <a:r>
              <a:rPr lang="pl-PL" dirty="0" smtClean="0"/>
              <a:t>Nazywam się… </a:t>
            </a:r>
          </a:p>
          <a:p>
            <a:endParaRPr lang="pl-PL" dirty="0"/>
          </a:p>
          <a:p>
            <a:r>
              <a:rPr lang="pl-PL" dirty="0" smtClean="0"/>
              <a:t>Jak masz na imię? </a:t>
            </a:r>
          </a:p>
          <a:p>
            <a:r>
              <a:rPr lang="pl-PL" dirty="0" smtClean="0"/>
              <a:t>Mam na imię…</a:t>
            </a:r>
          </a:p>
          <a:p>
            <a:endParaRPr lang="pl-PL" dirty="0"/>
          </a:p>
          <a:p>
            <a:r>
              <a:rPr lang="pl-PL" dirty="0" smtClean="0"/>
              <a:t>Jaki masz adres e-mail?</a:t>
            </a:r>
          </a:p>
          <a:p>
            <a:r>
              <a:rPr lang="pl-PL" dirty="0" smtClean="0"/>
              <a:t>@ małpa 		</a:t>
            </a:r>
            <a:r>
              <a:rPr lang="pl-PL" sz="4000" dirty="0" smtClean="0"/>
              <a:t>.</a:t>
            </a:r>
            <a:r>
              <a:rPr lang="pl-PL" dirty="0" smtClean="0"/>
              <a:t> kropka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00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578">
        <p15:prstTrans prst="peelOff"/>
      </p:transition>
    </mc:Choice>
    <mc:Fallback xmlns="">
      <p:transition spd="slow" advTm="22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6623"/>
            <a:ext cx="10515600" cy="5060340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/>
              <a:t>Napisz swoje imię na kartce i spróbuj je przeliterować.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Write your name on a piece of paper and try to spell it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l-PL" i="1" dirty="0"/>
          </a:p>
          <a:p>
            <a:pPr marL="0" indent="0">
              <a:buNone/>
            </a:pPr>
            <a:r>
              <a:rPr lang="pl-PL" dirty="0" smtClean="0"/>
              <a:t>Pamiętaj o niektórych trudniejszych literach…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Remember</a:t>
            </a:r>
            <a:r>
              <a:rPr lang="pl-PL" sz="2400" i="1" dirty="0" smtClean="0">
                <a:solidFill>
                  <a:srgbClr val="0070C0"/>
                </a:solidFill>
              </a:rPr>
              <a:t> of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some </a:t>
            </a:r>
            <a:r>
              <a:rPr lang="en-US" sz="2400" i="1" dirty="0" smtClean="0">
                <a:solidFill>
                  <a:srgbClr val="0070C0"/>
                </a:solidFill>
              </a:rPr>
              <a:t>more </a:t>
            </a:r>
            <a:r>
              <a:rPr lang="en-US" sz="2400" i="1" dirty="0">
                <a:solidFill>
                  <a:srgbClr val="0070C0"/>
                </a:solidFill>
              </a:rPr>
              <a:t>difficult letters…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dirty="0" smtClean="0"/>
              <a:t>G – gie </a:t>
            </a:r>
          </a:p>
          <a:p>
            <a:r>
              <a:rPr lang="pl-PL" dirty="0" smtClean="0"/>
              <a:t>J – jot</a:t>
            </a:r>
          </a:p>
          <a:p>
            <a:r>
              <a:rPr lang="pl-PL" dirty="0" smtClean="0"/>
              <a:t>Y – igrek 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7" name="Obraz 6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47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926">
        <p15:prstTrans prst="peelOff"/>
      </p:transition>
    </mc:Choice>
    <mc:Fallback xmlns="">
      <p:transition spd="slow" advTm="169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2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23">
        <p15:prstTrans prst="peelOff"/>
      </p:transition>
    </mc:Choice>
    <mc:Fallback xmlns="">
      <p:transition spd="slow" advTm="4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5157787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przedstawianie się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</a:t>
            </a:r>
            <a:r>
              <a:rPr lang="pl-PL" sz="2400" i="1" dirty="0" err="1" smtClean="0">
                <a:solidFill>
                  <a:srgbClr val="0070C0"/>
                </a:solidFill>
              </a:rPr>
              <a:t>introducing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yourself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adres e-mail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e-mail </a:t>
            </a:r>
            <a:r>
              <a:rPr lang="pl-PL" sz="2400" i="1" dirty="0" err="1">
                <a:solidFill>
                  <a:srgbClr val="0070C0"/>
                </a:solidFill>
              </a:rPr>
              <a:t>adress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literowanie</a:t>
            </a:r>
          </a:p>
          <a:p>
            <a:pPr marL="0" indent="0">
              <a:buNone/>
            </a:pPr>
            <a:r>
              <a:rPr lang="pl-PL" sz="2400" i="1" smtClean="0">
                <a:solidFill>
                  <a:srgbClr val="0070C0"/>
                </a:solidFill>
              </a:rPr>
              <a:t>    spelling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31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927">
        <p15:prstTrans prst="peelOff"/>
      </p:transition>
    </mc:Choice>
    <mc:Fallback xmlns="">
      <p:transition spd="slow" advTm="6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Imię i nazwisko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 and </a:t>
            </a:r>
            <a:r>
              <a:rPr lang="pl-PL" sz="2400" i="1" dirty="0" err="1" smtClean="0">
                <a:solidFill>
                  <a:srgbClr val="0070C0"/>
                </a:solidFill>
              </a:rPr>
              <a:t>surname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02064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Jak się </a:t>
            </a:r>
            <a:r>
              <a:rPr lang="pl-PL" sz="3200" b="1" dirty="0"/>
              <a:t>pani/pan nazywa</a:t>
            </a:r>
            <a:r>
              <a:rPr lang="pl-PL" sz="3200" b="1" dirty="0" smtClean="0"/>
              <a:t>?</a:t>
            </a:r>
          </a:p>
          <a:p>
            <a:r>
              <a:rPr lang="pl-PL" sz="2400" i="1" dirty="0" err="1">
                <a:solidFill>
                  <a:srgbClr val="0070C0"/>
                </a:solidFill>
              </a:rPr>
              <a:t>What's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your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(</a:t>
            </a:r>
            <a:r>
              <a:rPr lang="pl-PL" sz="2400" i="1" dirty="0" err="1" smtClean="0">
                <a:solidFill>
                  <a:srgbClr val="0070C0"/>
                </a:solidFill>
              </a:rPr>
              <a:t>full</a:t>
            </a:r>
            <a:r>
              <a:rPr lang="pl-PL" sz="2400" i="1" dirty="0" smtClean="0">
                <a:solidFill>
                  <a:srgbClr val="0070C0"/>
                </a:solidFill>
              </a:rPr>
              <a:t>) 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, </a:t>
            </a:r>
            <a:r>
              <a:rPr lang="pl-PL" sz="2400" i="1" dirty="0" err="1" smtClean="0">
                <a:solidFill>
                  <a:srgbClr val="0070C0"/>
                </a:solidFill>
              </a:rPr>
              <a:t>madam</a:t>
            </a:r>
            <a:r>
              <a:rPr lang="pl-PL" sz="2400" i="1" dirty="0" smtClean="0">
                <a:solidFill>
                  <a:srgbClr val="0070C0"/>
                </a:solidFill>
              </a:rPr>
              <a:t>/sir?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305264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Jak się nazywasz?</a:t>
            </a:r>
          </a:p>
          <a:p>
            <a:r>
              <a:rPr lang="pl-PL" sz="2400" i="1" dirty="0" err="1" smtClean="0">
                <a:solidFill>
                  <a:srgbClr val="0070C0"/>
                </a:solidFill>
              </a:rPr>
              <a:t>What’s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your</a:t>
            </a:r>
            <a:r>
              <a:rPr lang="pl-PL" sz="2400" i="1" dirty="0" smtClean="0">
                <a:solidFill>
                  <a:srgbClr val="0070C0"/>
                </a:solidFill>
              </a:rPr>
              <a:t> (</a:t>
            </a:r>
            <a:r>
              <a:rPr lang="pl-PL" sz="2400" i="1" dirty="0" err="1" smtClean="0">
                <a:solidFill>
                  <a:srgbClr val="0070C0"/>
                </a:solidFill>
              </a:rPr>
              <a:t>full</a:t>
            </a:r>
            <a:r>
              <a:rPr lang="pl-PL" sz="2400" i="1" dirty="0" smtClean="0">
                <a:solidFill>
                  <a:srgbClr val="0070C0"/>
                </a:solidFill>
              </a:rPr>
              <a:t>) 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91667" y="3451552"/>
            <a:ext cx="6611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Nazywam się Maria Kubica.</a:t>
            </a:r>
          </a:p>
          <a:p>
            <a:pPr algn="ctr"/>
            <a:r>
              <a:rPr lang="pl-PL" sz="2400" i="1" dirty="0" smtClean="0">
                <a:solidFill>
                  <a:srgbClr val="0070C0"/>
                </a:solidFill>
              </a:rPr>
              <a:t>My (</a:t>
            </a:r>
            <a:r>
              <a:rPr lang="pl-PL" sz="2400" i="1" dirty="0" err="1" smtClean="0">
                <a:solidFill>
                  <a:srgbClr val="0070C0"/>
                </a:solidFill>
              </a:rPr>
              <a:t>full</a:t>
            </a:r>
            <a:r>
              <a:rPr lang="pl-PL" sz="2400" i="1" dirty="0" smtClean="0">
                <a:solidFill>
                  <a:srgbClr val="0070C0"/>
                </a:solidFill>
              </a:rPr>
              <a:t>) 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 Maria Kubica.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075736" y="727099"/>
            <a:ext cx="375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00000"/>
                </a:solidFill>
              </a:rPr>
              <a:t>pani = kobieta</a:t>
            </a:r>
          </a:p>
          <a:p>
            <a:r>
              <a:rPr lang="pl-PL" sz="2800" dirty="0" smtClean="0">
                <a:solidFill>
                  <a:srgbClr val="C00000"/>
                </a:solidFill>
              </a:rPr>
              <a:t>pan = mężczyzna 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9788" y="4471115"/>
            <a:ext cx="5341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1" dirty="0" smtClean="0"/>
              <a:t>Jak ma pani/pan na imię?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 err="1" smtClean="0">
                <a:solidFill>
                  <a:srgbClr val="0070C0"/>
                </a:solidFill>
              </a:rPr>
              <a:t>What’s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first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, </a:t>
            </a:r>
            <a:r>
              <a:rPr lang="pl-PL" sz="2400" i="1" dirty="0" err="1" smtClean="0">
                <a:solidFill>
                  <a:srgbClr val="0070C0"/>
                </a:solidFill>
              </a:rPr>
              <a:t>madam</a:t>
            </a:r>
            <a:r>
              <a:rPr lang="pl-PL" sz="2400" i="1" dirty="0" smtClean="0">
                <a:solidFill>
                  <a:srgbClr val="0070C0"/>
                </a:solidFill>
              </a:rPr>
              <a:t>/sir?</a:t>
            </a:r>
          </a:p>
          <a:p>
            <a:endParaRPr lang="pl-PL" sz="32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340501" y="4418896"/>
            <a:ext cx="4362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Jak masz na imię?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i="1" dirty="0" err="1" smtClean="0">
                <a:solidFill>
                  <a:srgbClr val="0070C0"/>
                </a:solidFill>
              </a:rPr>
              <a:t>What’s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your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first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276892" y="5446986"/>
            <a:ext cx="471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Mam na imię Maria.</a:t>
            </a:r>
          </a:p>
          <a:p>
            <a:r>
              <a:rPr lang="pl-PL" sz="2400" i="1" dirty="0" smtClean="0">
                <a:solidFill>
                  <a:srgbClr val="0070C0"/>
                </a:solidFill>
              </a:rPr>
              <a:t>My </a:t>
            </a:r>
            <a:r>
              <a:rPr lang="pl-PL" sz="2400" i="1" dirty="0" err="1" smtClean="0">
                <a:solidFill>
                  <a:srgbClr val="0070C0"/>
                </a:solidFill>
              </a:rPr>
              <a:t>first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 Maria.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Dźwięk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14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6407">
        <p15:prstTrans prst="peelOff"/>
      </p:transition>
    </mc:Choice>
    <mc:Fallback xmlns="">
      <p:transition spd="slow" advTm="46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Adres e-mail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-mail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Do podania adresu e-mail będziemy potrzebować kilku symboli – </a:t>
            </a:r>
            <a:br>
              <a:rPr lang="pl-PL" dirty="0" smtClean="0"/>
            </a:br>
            <a:r>
              <a:rPr lang="pl-PL" dirty="0" smtClean="0"/>
              <a:t>oto one!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We'll need a few symbols to enter our email address - here they are!</a:t>
            </a:r>
            <a:endParaRPr lang="pl-PL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pl-PL" sz="3200" dirty="0" smtClean="0"/>
              <a:t>(@) </a:t>
            </a:r>
            <a:r>
              <a:rPr lang="pl-PL" sz="3200" dirty="0"/>
              <a:t>małpa </a:t>
            </a:r>
          </a:p>
          <a:p>
            <a:pPr lvl="2"/>
            <a:r>
              <a:rPr lang="pl-PL" sz="3200" dirty="0"/>
              <a:t>(.) kropka </a:t>
            </a:r>
          </a:p>
          <a:p>
            <a:pPr lvl="2"/>
            <a:r>
              <a:rPr lang="pl-PL" sz="3200" dirty="0"/>
              <a:t>( _ ) podkreślenie, pot.: </a:t>
            </a:r>
            <a:r>
              <a:rPr lang="pl-PL" sz="3200" dirty="0" err="1"/>
              <a:t>podkreślnik</a:t>
            </a:r>
            <a:r>
              <a:rPr lang="pl-PL" sz="3200" dirty="0"/>
              <a:t> </a:t>
            </a:r>
          </a:p>
          <a:p>
            <a:pPr lvl="2"/>
            <a:r>
              <a:rPr lang="pl-PL" sz="3200" dirty="0"/>
              <a:t>(–) myślnik </a:t>
            </a:r>
          </a:p>
          <a:p>
            <a:pPr lvl="2"/>
            <a:r>
              <a:rPr lang="pl-PL" sz="3200" dirty="0"/>
              <a:t>(/) ukośnik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7" name="Obraz 6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64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342">
        <p15:prstTrans prst="peelOff"/>
      </p:transition>
    </mc:Choice>
    <mc:Fallback xmlns="">
      <p:transition spd="slow" advTm="34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Proszę napisać swój adres e-mail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Please write your email address</a:t>
            </a: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…………………………………….</a:t>
            </a:r>
            <a:r>
              <a:rPr lang="pl-PL" sz="3600" dirty="0" smtClean="0"/>
              <a:t>@</a:t>
            </a:r>
            <a:r>
              <a:rPr lang="pl-PL" dirty="0" smtClean="0"/>
              <a:t>................ </a:t>
            </a:r>
            <a:r>
              <a:rPr lang="pl-PL" sz="3600" dirty="0" smtClean="0"/>
              <a:t>.</a:t>
            </a:r>
            <a:r>
              <a:rPr lang="pl-PL" dirty="0" smtClean="0"/>
              <a:t> ……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34" y="2984361"/>
            <a:ext cx="4497266" cy="2998177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0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37">
        <p15:prstTrans prst="peelOff"/>
      </p:transition>
    </mc:Choice>
    <mc:Fallback xmlns="">
      <p:transition spd="slow" advTm="7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 o adres e-mail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i="1" dirty="0">
                <a:solidFill>
                  <a:srgbClr val="0070C0"/>
                </a:solidFill>
              </a:rPr>
              <a:t>Asking for an email address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Jaki jest </a:t>
            </a:r>
            <a:r>
              <a:rPr lang="pl-PL" b="1" dirty="0" smtClean="0"/>
              <a:t>pani/pana </a:t>
            </a:r>
            <a:r>
              <a:rPr lang="pl-PL" b="1" dirty="0"/>
              <a:t>adres e-mail?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What's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your</a:t>
            </a:r>
            <a:r>
              <a:rPr lang="pl-PL" sz="2400" i="1" dirty="0">
                <a:solidFill>
                  <a:srgbClr val="0070C0"/>
                </a:solidFill>
              </a:rPr>
              <a:t> email </a:t>
            </a:r>
            <a:r>
              <a:rPr lang="pl-PL" sz="2400" i="1" dirty="0" err="1" smtClean="0">
                <a:solidFill>
                  <a:srgbClr val="0070C0"/>
                </a:solidFill>
              </a:rPr>
              <a:t>address</a:t>
            </a:r>
            <a:r>
              <a:rPr lang="pl-PL" sz="2400" i="1" dirty="0" smtClean="0">
                <a:solidFill>
                  <a:srgbClr val="0070C0"/>
                </a:solidFill>
              </a:rPr>
              <a:t>, </a:t>
            </a:r>
            <a:r>
              <a:rPr lang="pl-PL" sz="2400" i="1" dirty="0" err="1" smtClean="0">
                <a:solidFill>
                  <a:srgbClr val="0070C0"/>
                </a:solidFill>
              </a:rPr>
              <a:t>madam</a:t>
            </a:r>
            <a:r>
              <a:rPr lang="pl-PL" sz="2400" i="1" dirty="0" smtClean="0">
                <a:solidFill>
                  <a:srgbClr val="0070C0"/>
                </a:solidFill>
              </a:rPr>
              <a:t>/sir?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Proszę </a:t>
            </a:r>
            <a:r>
              <a:rPr lang="pl-PL" dirty="0"/>
              <a:t>podać swój adres e-mail.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Please </a:t>
            </a:r>
            <a:r>
              <a:rPr lang="pl-PL" sz="2400" i="1" dirty="0" err="1" smtClean="0">
                <a:solidFill>
                  <a:srgbClr val="0070C0"/>
                </a:solidFill>
              </a:rPr>
              <a:t>provide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your email address.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Jaki </a:t>
            </a:r>
            <a:r>
              <a:rPr lang="pl-PL" b="1" dirty="0"/>
              <a:t>jest twój adres e-mail?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What's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 email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sz="2400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Podaj </a:t>
            </a:r>
            <a:r>
              <a:rPr lang="pl-PL" dirty="0"/>
              <a:t>mi swój </a:t>
            </a:r>
            <a:r>
              <a:rPr lang="pl-PL" dirty="0" smtClean="0"/>
              <a:t>e-mail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Give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 me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email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sz="2400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Dźwię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44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604">
        <p15:prstTrans prst="peelOff"/>
      </p:transition>
    </mc:Choice>
    <mc:Fallback xmlns="">
      <p:transition spd="slow" advTm="31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94692"/>
            <a:ext cx="10515600" cy="4682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 smtClean="0"/>
              <a:t>Mój adres e-mail to: </a:t>
            </a:r>
          </a:p>
          <a:p>
            <a:pPr marL="0" indent="0" algn="ctr">
              <a:buNone/>
            </a:pP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My e-mail 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pl-PL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3200" dirty="0" smtClean="0"/>
              <a:t>……………………..@........... . …….</a:t>
            </a:r>
          </a:p>
          <a:p>
            <a:pPr marL="0" indent="0" algn="ctr">
              <a:buNone/>
            </a:pPr>
            <a:r>
              <a:rPr lang="pl-PL" sz="3200" dirty="0" smtClean="0"/>
              <a:t>m.kubica@ubb.bielsko.pl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65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376">
        <p15:prstTrans prst="peelOff"/>
      </p:transition>
    </mc:Choice>
    <mc:Fallback xmlns="">
      <p:transition spd="slow" advTm="37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0034" y="242779"/>
            <a:ext cx="4567111" cy="13255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+mn-lt"/>
              </a:rPr>
              <a:t>Przyda się alfabet…</a:t>
            </a:r>
            <a:br>
              <a:rPr lang="pl-PL" sz="3200" dirty="0" smtClean="0">
                <a:latin typeface="+mn-lt"/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alphabet will come in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handy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</a:t>
            </a:r>
            <a:endParaRPr lang="pl-PL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663282"/>
              </p:ext>
            </p:extLst>
          </p:nvPr>
        </p:nvGraphicFramePr>
        <p:xfrm>
          <a:off x="2864509" y="1494282"/>
          <a:ext cx="2973583" cy="469595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75659">
                  <a:extLst>
                    <a:ext uri="{9D8B030D-6E8A-4147-A177-3AD203B41FA5}">
                      <a16:colId xmlns:a16="http://schemas.microsoft.com/office/drawing/2014/main" val="3242576432"/>
                    </a:ext>
                  </a:extLst>
                </a:gridCol>
                <a:gridCol w="2397924">
                  <a:extLst>
                    <a:ext uri="{9D8B030D-6E8A-4147-A177-3AD203B41FA5}">
                      <a16:colId xmlns:a16="http://schemas.microsoft.com/office/drawing/2014/main" val="2034345401"/>
                    </a:ext>
                  </a:extLst>
                </a:gridCol>
              </a:tblGrid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/a</a:t>
                      </a:r>
                      <a:r>
                        <a:rPr lang="pl-PL" sz="1800" b="0" dirty="0" smtClean="0">
                          <a:effectLst/>
                        </a:rPr>
                        <a:t>/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633238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ą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/ą/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73583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/be/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218622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/ce/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359280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ć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</a:t>
                      </a:r>
                      <a:r>
                        <a:rPr lang="pl-PL" sz="1800" dirty="0" err="1">
                          <a:effectLst/>
                        </a:rPr>
                        <a:t>cie</a:t>
                      </a:r>
                      <a:r>
                        <a:rPr lang="pl-PL" sz="1800" dirty="0">
                          <a:effectLst/>
                        </a:rPr>
                        <a:t>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384024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/de/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206409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08536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ę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/ę/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545027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f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/ef/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241530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g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/gie/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10200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h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/ha/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772824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/i/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983269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/jot/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290960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/ka/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096589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l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/el/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143702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ł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/eł/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022056"/>
                  </a:ext>
                </a:extLst>
              </a:tr>
            </a:tbl>
          </a:graphicData>
        </a:graphic>
      </p:graphicFrame>
      <p:graphicFrame>
        <p:nvGraphicFramePr>
          <p:cNvPr id="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48350"/>
              </p:ext>
            </p:extLst>
          </p:nvPr>
        </p:nvGraphicFramePr>
        <p:xfrm>
          <a:off x="6200034" y="1494282"/>
          <a:ext cx="3427056" cy="469595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19815">
                  <a:extLst>
                    <a:ext uri="{9D8B030D-6E8A-4147-A177-3AD203B41FA5}">
                      <a16:colId xmlns:a16="http://schemas.microsoft.com/office/drawing/2014/main" val="3242576432"/>
                    </a:ext>
                  </a:extLst>
                </a:gridCol>
                <a:gridCol w="3007241">
                  <a:extLst>
                    <a:ext uri="{9D8B030D-6E8A-4147-A177-3AD203B41FA5}">
                      <a16:colId xmlns:a16="http://schemas.microsoft.com/office/drawing/2014/main" val="2034345401"/>
                    </a:ext>
                  </a:extLst>
                </a:gridCol>
              </a:tblGrid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/em/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970627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/en/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487695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ń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/eń/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893826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/o/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5237921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ó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/u/ -&gt; /u zamknięte</a:t>
                      </a:r>
                      <a:r>
                        <a:rPr lang="pl-PL" sz="1800" dirty="0" smtClean="0">
                          <a:effectLst/>
                        </a:rPr>
                        <a:t>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976343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p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/pe/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688396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r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/er/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353155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/es/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850845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ś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/eś/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303996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/te/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857188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/u/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048276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/wu/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601493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/igrek/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956229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z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/zet/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574898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ź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/ziet/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069221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ż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/żet/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675432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9" name="Obraz 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30308" y="407158"/>
            <a:ext cx="6137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Proszę przeliterować!</a:t>
            </a:r>
          </a:p>
          <a:p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Please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spell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endParaRPr lang="pl-PL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9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544">
        <p15:prstTrans prst="peelOff"/>
      </p:transition>
    </mc:Choice>
    <mc:Fallback xmlns="">
      <p:transition spd="slow" advTm="405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52854"/>
            <a:ext cx="10515600" cy="53241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3600" b="1" dirty="0" smtClean="0"/>
              <a:t>Literuję:</a:t>
            </a:r>
            <a:endParaRPr lang="pl-PL" sz="3600" b="1" dirty="0"/>
          </a:p>
          <a:p>
            <a:pPr marL="0" indent="0" algn="ctr">
              <a:buNone/>
            </a:pP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spelling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i="1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endParaRPr lang="pl-PL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m.kubica@ubb.edu.pl </a:t>
            </a: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dirty="0"/>
              <a:t>em – </a:t>
            </a:r>
            <a:r>
              <a:rPr lang="pl-PL" b="1" i="1" dirty="0"/>
              <a:t>kropka</a:t>
            </a:r>
            <a:r>
              <a:rPr lang="pl-PL" dirty="0"/>
              <a:t> – ka – u – be – i – ce – a –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/>
              <a:t>małpa </a:t>
            </a:r>
            <a:r>
              <a:rPr lang="pl-PL" dirty="0"/>
              <a:t>–</a:t>
            </a:r>
            <a:endParaRPr lang="pl-PL" b="1" i="1" dirty="0"/>
          </a:p>
          <a:p>
            <a:pPr marL="0" indent="0" algn="ctr">
              <a:buNone/>
            </a:pPr>
            <a:r>
              <a:rPr lang="pl-PL" dirty="0" smtClean="0"/>
              <a:t>u </a:t>
            </a:r>
            <a:r>
              <a:rPr lang="pl-PL" dirty="0"/>
              <a:t>– </a:t>
            </a:r>
            <a:r>
              <a:rPr lang="pl-PL" dirty="0" smtClean="0"/>
              <a:t>be </a:t>
            </a:r>
            <a:r>
              <a:rPr lang="pl-PL" dirty="0"/>
              <a:t>– </a:t>
            </a:r>
            <a:r>
              <a:rPr lang="pl-PL" dirty="0" smtClean="0"/>
              <a:t>be </a:t>
            </a:r>
            <a:r>
              <a:rPr lang="pl-PL" dirty="0"/>
              <a:t>– </a:t>
            </a:r>
            <a:r>
              <a:rPr lang="pl-PL" b="1" i="1" dirty="0"/>
              <a:t>kropka</a:t>
            </a:r>
            <a:r>
              <a:rPr lang="pl-PL" dirty="0"/>
              <a:t> – </a:t>
            </a:r>
            <a:r>
              <a:rPr lang="pl-PL" dirty="0" smtClean="0"/>
              <a:t>e </a:t>
            </a:r>
            <a:r>
              <a:rPr lang="pl-PL" dirty="0"/>
              <a:t>– </a:t>
            </a:r>
            <a:r>
              <a:rPr lang="pl-PL" dirty="0" smtClean="0"/>
              <a:t>de – u </a:t>
            </a:r>
            <a:r>
              <a:rPr lang="pl-PL" dirty="0"/>
              <a:t>– </a:t>
            </a:r>
            <a:r>
              <a:rPr lang="pl-PL" b="1" i="1" dirty="0"/>
              <a:t>kropka</a:t>
            </a:r>
            <a:r>
              <a:rPr lang="pl-PL" dirty="0"/>
              <a:t> – pe – el </a:t>
            </a:r>
          </a:p>
          <a:p>
            <a:pPr marL="0" indent="0">
              <a:buNone/>
            </a:pPr>
            <a:endParaRPr lang="pl-PL" sz="20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717444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Imię i nazwisko!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60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65">
        <p15:prstTrans prst="peelOff"/>
      </p:transition>
    </mc:Choice>
    <mc:Fallback xmlns="">
      <p:transition spd="slow" advTm="24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6|18.5|1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|6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7|0.8|11.2|5.4|7.3|7.3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9|6.9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|3.8|1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757</Words>
  <Application>Microsoft Office PowerPoint</Application>
  <PresentationFormat>Panoramiczny</PresentationFormat>
  <Paragraphs>191</Paragraphs>
  <Slides>13</Slides>
  <Notes>0</Notes>
  <HiddenSlides>0</HiddenSlides>
  <MMClips>13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Lekcja 4. Imię i nazwisko</vt:lpstr>
      <vt:lpstr>Spis treści Table of Contents</vt:lpstr>
      <vt:lpstr>Imię i nazwisko  Name and surname</vt:lpstr>
      <vt:lpstr>Adres e-mail E-mail address </vt:lpstr>
      <vt:lpstr>Proszę napisać swój adres e-mail  Please write your email address</vt:lpstr>
      <vt:lpstr>Pytanie o adres e-mail  Asking for an email address</vt:lpstr>
      <vt:lpstr>Prezentacja programu PowerPoint</vt:lpstr>
      <vt:lpstr>Przyda się alfabet… The alphabet will come in handy…</vt:lpstr>
      <vt:lpstr>Prezentacja programu PowerPoint</vt:lpstr>
      <vt:lpstr>Spróbujmy przeliterować… Let’s try to spell…</vt:lpstr>
      <vt:lpstr>Szybka powtórka Quick review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4 Imię i nazwisko</dc:title>
  <dc:creator>HP</dc:creator>
  <cp:lastModifiedBy>Maria Kubica</cp:lastModifiedBy>
  <cp:revision>21</cp:revision>
  <dcterms:created xsi:type="dcterms:W3CDTF">2023-12-09T22:46:24Z</dcterms:created>
  <dcterms:modified xsi:type="dcterms:W3CDTF">2023-12-14T13:13:47Z</dcterms:modified>
</cp:coreProperties>
</file>