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5" r:id="rId3"/>
    <p:sldId id="283" r:id="rId4"/>
    <p:sldId id="275" r:id="rId5"/>
    <p:sldId id="276" r:id="rId6"/>
    <p:sldId id="277" r:id="rId7"/>
    <p:sldId id="278" r:id="rId8"/>
    <p:sldId id="279" r:id="rId9"/>
    <p:sldId id="280" r:id="rId10"/>
    <p:sldId id="260" r:id="rId11"/>
    <p:sldId id="269" r:id="rId12"/>
    <p:sldId id="273" r:id="rId13"/>
    <p:sldId id="272" r:id="rId14"/>
    <p:sldId id="274" r:id="rId15"/>
    <p:sldId id="270" r:id="rId16"/>
    <p:sldId id="271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yl pośredni 4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Styl jasny 1 — Ak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6CAB-1CA8-4C64-8F82-28BBB7DB37FE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F3A-E858-438A-B42A-7F46B1193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09060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6CAB-1CA8-4C64-8F82-28BBB7DB37FE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F3A-E858-438A-B42A-7F46B1193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11436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6CAB-1CA8-4C64-8F82-28BBB7DB37FE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F3A-E858-438A-B42A-7F46B1193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63942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6CAB-1CA8-4C64-8F82-28BBB7DB37FE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F3A-E858-438A-B42A-7F46B1193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54737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6CAB-1CA8-4C64-8F82-28BBB7DB37FE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F3A-E858-438A-B42A-7F46B1193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07984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6CAB-1CA8-4C64-8F82-28BBB7DB37FE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F3A-E858-438A-B42A-7F46B1193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22977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6CAB-1CA8-4C64-8F82-28BBB7DB37FE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F3A-E858-438A-B42A-7F46B1193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63545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6CAB-1CA8-4C64-8F82-28BBB7DB37FE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F3A-E858-438A-B42A-7F46B1193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89577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6CAB-1CA8-4C64-8F82-28BBB7DB37FE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F3A-E858-438A-B42A-7F46B1193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10443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6CAB-1CA8-4C64-8F82-28BBB7DB37FE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F3A-E858-438A-B42A-7F46B1193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78485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6CAB-1CA8-4C64-8F82-28BBB7DB37FE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F3A-E858-438A-B42A-7F46B1193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11070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76CAB-1CA8-4C64-8F82-28BBB7DB37FE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BFF3A-E858-438A-B42A-7F46B11939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9247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Lekcja 3.</a:t>
            </a:r>
            <a:br>
              <a:rPr lang="pl-PL" dirty="0" smtClean="0"/>
            </a:br>
            <a:r>
              <a:rPr lang="pl-PL" b="1" dirty="0" smtClean="0">
                <a:solidFill>
                  <a:srgbClr val="C00000"/>
                </a:solidFill>
              </a:rPr>
              <a:t>Alfabet!</a:t>
            </a:r>
            <a:endParaRPr lang="pl-PL" b="1" dirty="0">
              <a:solidFill>
                <a:srgbClr val="C0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i="1" dirty="0" err="1" smtClean="0">
                <a:solidFill>
                  <a:schemeClr val="accent1">
                    <a:lumMod val="75000"/>
                  </a:schemeClr>
                </a:solidFill>
              </a:rPr>
              <a:t>Lesson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</a:rPr>
              <a:t> 3.</a:t>
            </a:r>
          </a:p>
          <a:p>
            <a:r>
              <a:rPr lang="pl-PL" i="1" dirty="0" err="1" smtClean="0">
                <a:solidFill>
                  <a:schemeClr val="accent1">
                    <a:lumMod val="75000"/>
                  </a:schemeClr>
                </a:solidFill>
              </a:rPr>
              <a:t>Alphabet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</a:rPr>
              <a:t>! </a:t>
            </a:r>
            <a:endParaRPr lang="pl-PL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16FA19EB-7DF0-49BE-862C-C66D1E4771C1}"/>
              </a:ext>
            </a:extLst>
          </p:cNvPr>
          <p:cNvGrpSpPr/>
          <p:nvPr/>
        </p:nvGrpSpPr>
        <p:grpSpPr>
          <a:xfrm>
            <a:off x="647713" y="560439"/>
            <a:ext cx="1469844" cy="1312830"/>
            <a:chOff x="617204" y="568877"/>
            <a:chExt cx="1069974" cy="955675"/>
          </a:xfrm>
        </p:grpSpPr>
        <p:sp>
          <p:nvSpPr>
            <p:cNvPr id="5" name="Prostokąt 4">
              <a:extLst>
                <a:ext uri="{FF2B5EF4-FFF2-40B4-BE49-F238E27FC236}">
                  <a16:creationId xmlns:a16="http://schemas.microsoft.com/office/drawing/2014/main" id="{C1280639-C6BC-4507-87E7-72BF2F951552}"/>
                </a:ext>
              </a:extLst>
            </p:cNvPr>
            <p:cNvSpPr/>
            <p:nvPr/>
          </p:nvSpPr>
          <p:spPr>
            <a:xfrm>
              <a:off x="617204" y="568877"/>
              <a:ext cx="1069974" cy="9556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71500" dist="279400" dir="1500000" sx="94000" sy="94000" algn="ctr" rotWithShape="0">
                <a:schemeClr val="accent1">
                  <a:lumMod val="75000"/>
                  <a:alpha val="17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pic>
          <p:nvPicPr>
            <p:cNvPr id="6" name="Obraz 5">
              <a:extLst>
                <a:ext uri="{FF2B5EF4-FFF2-40B4-BE49-F238E27FC236}">
                  <a16:creationId xmlns:a16="http://schemas.microsoft.com/office/drawing/2014/main" id="{0857B8E2-6594-486F-ABAA-BCB428D06B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684838" y="569412"/>
              <a:ext cx="954605" cy="954604"/>
            </a:xfrm>
            <a:prstGeom prst="rect">
              <a:avLst/>
            </a:prstGeom>
          </p:spPr>
        </p:pic>
      </p:grpSp>
      <p:sp>
        <p:nvSpPr>
          <p:cNvPr id="7" name="Rectangle: Rounded Corners 41">
            <a:extLst>
              <a:ext uri="{FF2B5EF4-FFF2-40B4-BE49-F238E27FC236}">
                <a16:creationId xmlns:a16="http://schemas.microsoft.com/office/drawing/2014/main" id="{C598F511-91CC-9BB3-7B7C-4544B3E8DDE5}"/>
              </a:ext>
            </a:extLst>
          </p:cNvPr>
          <p:cNvSpPr/>
          <p:nvPr/>
        </p:nvSpPr>
        <p:spPr>
          <a:xfrm>
            <a:off x="7077456" y="794436"/>
            <a:ext cx="4191047" cy="30167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noFill/>
          </a:ln>
          <a:effectLst>
            <a:outerShdw blurRad="571500" dist="279400" dir="1500000" sx="98000" sy="98000" algn="ctr" rotWithShape="0">
              <a:srgbClr val="2F5597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D40F268B-7F62-2070-0AC1-6FE3629189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300163" y="860825"/>
            <a:ext cx="183008" cy="183008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8E3113E6-6A18-4280-B9A1-588C97E1EC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92015" y="558904"/>
            <a:ext cx="3213230" cy="1314200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EED06717-E2F1-B62D-65AD-D688FF6AE469}"/>
              </a:ext>
            </a:extLst>
          </p:cNvPr>
          <p:cNvSpPr txBox="1"/>
          <p:nvPr/>
        </p:nvSpPr>
        <p:spPr>
          <a:xfrm>
            <a:off x="8967851" y="817503"/>
            <a:ext cx="24385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b="1" dirty="0">
                <a:solidFill>
                  <a:srgbClr val="2239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www.ubb.edu.pl/en</a:t>
            </a:r>
            <a:endParaRPr lang="en-ID" sz="1050" b="1" dirty="0">
              <a:solidFill>
                <a:srgbClr val="22398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564F0AFD-59CB-59DF-9C6C-57606344CB90}"/>
              </a:ext>
            </a:extLst>
          </p:cNvPr>
          <p:cNvSpPr/>
          <p:nvPr/>
        </p:nvSpPr>
        <p:spPr>
          <a:xfrm>
            <a:off x="11242608" y="804670"/>
            <a:ext cx="301679" cy="291445"/>
          </a:xfrm>
          <a:prstGeom prst="rect">
            <a:avLst/>
          </a:prstGeom>
          <a:solidFill>
            <a:srgbClr val="2239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fika 7">
            <a:extLst>
              <a:ext uri="{FF2B5EF4-FFF2-40B4-BE49-F238E27FC236}">
                <a16:creationId xmlns:a16="http://schemas.microsoft.com/office/drawing/2014/main" id="{D40F268B-7F62-2070-0AC1-6FE3629189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300941" y="844132"/>
            <a:ext cx="183008" cy="183008"/>
          </a:xfrm>
          <a:prstGeom prst="rect">
            <a:avLst/>
          </a:prstGeom>
        </p:spPr>
      </p:pic>
      <p:pic>
        <p:nvPicPr>
          <p:cNvPr id="13" name="Obraz 12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115" y="4947686"/>
            <a:ext cx="5279673" cy="1599741"/>
          </a:xfrm>
          <a:prstGeom prst="rect">
            <a:avLst/>
          </a:prstGeom>
        </p:spPr>
      </p:pic>
      <p:sp>
        <p:nvSpPr>
          <p:cNvPr id="14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-20739" y="6244606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Obraz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974" y="2400300"/>
            <a:ext cx="3185026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6037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Jakich liter nie ma w polskim alfabecie?</a:t>
            </a:r>
            <a:br>
              <a:rPr lang="pl-PL" b="1" dirty="0" smtClean="0"/>
            </a:b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What letters are not in the Polish alphabet?</a:t>
            </a:r>
            <a:endParaRPr lang="pl-PL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328859"/>
              </p:ext>
            </p:extLst>
          </p:nvPr>
        </p:nvGraphicFramePr>
        <p:xfrm>
          <a:off x="5027343" y="1883030"/>
          <a:ext cx="1813072" cy="1761174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627380">
                  <a:extLst>
                    <a:ext uri="{9D8B030D-6E8A-4147-A177-3AD203B41FA5}">
                      <a16:colId xmlns:a16="http://schemas.microsoft.com/office/drawing/2014/main" val="1123823388"/>
                    </a:ext>
                  </a:extLst>
                </a:gridCol>
                <a:gridCol w="1185692">
                  <a:extLst>
                    <a:ext uri="{9D8B030D-6E8A-4147-A177-3AD203B41FA5}">
                      <a16:colId xmlns:a16="http://schemas.microsoft.com/office/drawing/2014/main" val="11327564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600">
                          <a:effectLst/>
                        </a:rPr>
                        <a:t>v</a:t>
                      </a:r>
                      <a:endParaRPr lang="pl-PL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600" b="0" dirty="0">
                          <a:effectLst/>
                        </a:rPr>
                        <a:t>/</a:t>
                      </a:r>
                      <a:r>
                        <a:rPr lang="pl-PL" sz="3600" b="0" dirty="0" err="1">
                          <a:effectLst/>
                        </a:rPr>
                        <a:t>fau</a:t>
                      </a:r>
                      <a:r>
                        <a:rPr lang="pl-PL" sz="3600" b="0" dirty="0">
                          <a:effectLst/>
                        </a:rPr>
                        <a:t>/</a:t>
                      </a:r>
                      <a:endParaRPr lang="pl-PL" sz="3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913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600">
                          <a:effectLst/>
                        </a:rPr>
                        <a:t>q</a:t>
                      </a:r>
                      <a:endParaRPr lang="pl-PL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600">
                          <a:effectLst/>
                        </a:rPr>
                        <a:t>/ku/</a:t>
                      </a:r>
                      <a:endParaRPr lang="pl-PL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95704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600">
                          <a:effectLst/>
                        </a:rPr>
                        <a:t>x</a:t>
                      </a:r>
                      <a:endParaRPr lang="pl-PL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600" dirty="0">
                          <a:effectLst/>
                        </a:rPr>
                        <a:t>/iks/</a:t>
                      </a:r>
                      <a:endParaRPr lang="pl-PL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2250610"/>
                  </a:ext>
                </a:extLst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794786" y="3758442"/>
            <a:ext cx="110173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/>
              <a:t>Ale możemy je spotkać w niektórych tradycyjnych </a:t>
            </a:r>
            <a:br>
              <a:rPr lang="pl-PL" sz="3200" dirty="0" smtClean="0"/>
            </a:br>
            <a:r>
              <a:rPr lang="pl-PL" sz="3200" dirty="0" smtClean="0"/>
              <a:t>lub niedawno wprowadzonych zapożyczeniach, </a:t>
            </a:r>
          </a:p>
          <a:p>
            <a:pPr algn="ctr"/>
            <a:r>
              <a:rPr lang="pl-PL" sz="3200" dirty="0" smtClean="0"/>
              <a:t>np.: </a:t>
            </a:r>
            <a:r>
              <a:rPr lang="pl-PL" sz="3200" b="1" dirty="0" smtClean="0">
                <a:solidFill>
                  <a:srgbClr val="C00000"/>
                </a:solidFill>
              </a:rPr>
              <a:t>V</a:t>
            </a:r>
            <a:r>
              <a:rPr lang="pl-PL" sz="3200" b="1" dirty="0" smtClean="0"/>
              <a:t>IP, </a:t>
            </a:r>
            <a:r>
              <a:rPr lang="pl-PL" sz="3200" b="1" dirty="0" err="1" smtClean="0"/>
              <a:t>a</a:t>
            </a:r>
            <a:r>
              <a:rPr lang="pl-PL" sz="3200" b="1" dirty="0" err="1" smtClean="0">
                <a:solidFill>
                  <a:srgbClr val="C00000"/>
                </a:solidFill>
              </a:rPr>
              <a:t>q</a:t>
            </a:r>
            <a:r>
              <a:rPr lang="pl-PL" sz="3200" b="1" dirty="0" err="1" smtClean="0"/>
              <a:t>uapark</a:t>
            </a:r>
            <a:r>
              <a:rPr lang="pl-PL" sz="3200" b="1" dirty="0" smtClean="0"/>
              <a:t>.</a:t>
            </a:r>
          </a:p>
          <a:p>
            <a:pPr algn="ctr"/>
            <a:r>
              <a:rPr lang="en-US" sz="2400" i="1" dirty="0">
                <a:solidFill>
                  <a:srgbClr val="0070C0"/>
                </a:solidFill>
              </a:rPr>
              <a:t>But we can find them in some traditional </a:t>
            </a:r>
            <a:r>
              <a:rPr lang="pl-PL" sz="2400" i="1" dirty="0" err="1" smtClean="0">
                <a:solidFill>
                  <a:srgbClr val="0070C0"/>
                </a:solidFill>
              </a:rPr>
              <a:t>or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recently </a:t>
            </a:r>
            <a:r>
              <a:rPr lang="en-US" sz="2400" i="1" dirty="0">
                <a:solidFill>
                  <a:srgbClr val="0070C0"/>
                </a:solidFill>
              </a:rPr>
              <a:t>introduced </a:t>
            </a:r>
            <a:r>
              <a:rPr lang="en-US" sz="2400" i="1" dirty="0" smtClean="0">
                <a:solidFill>
                  <a:srgbClr val="0070C0"/>
                </a:solidFill>
              </a:rPr>
              <a:t>loanwords</a:t>
            </a:r>
            <a:r>
              <a:rPr lang="pl-PL" sz="2400" i="1" dirty="0" smtClean="0">
                <a:solidFill>
                  <a:srgbClr val="0070C0"/>
                </a:solidFill>
              </a:rPr>
              <a:t>: </a:t>
            </a:r>
            <a:br>
              <a:rPr lang="pl-PL" sz="2400" i="1" dirty="0" smtClean="0">
                <a:solidFill>
                  <a:srgbClr val="0070C0"/>
                </a:solidFill>
              </a:rPr>
            </a:br>
            <a:r>
              <a:rPr lang="en-US" sz="2400" i="1" dirty="0" smtClean="0">
                <a:solidFill>
                  <a:srgbClr val="0070C0"/>
                </a:solidFill>
              </a:rPr>
              <a:t>VIP</a:t>
            </a:r>
            <a:r>
              <a:rPr lang="en-US" sz="2400" i="1" dirty="0">
                <a:solidFill>
                  <a:srgbClr val="0070C0"/>
                </a:solidFill>
              </a:rPr>
              <a:t>, water </a:t>
            </a:r>
            <a:r>
              <a:rPr lang="en-US" sz="2400" i="1" dirty="0" smtClean="0">
                <a:solidFill>
                  <a:srgbClr val="0070C0"/>
                </a:solidFill>
              </a:rPr>
              <a:t>park</a:t>
            </a:r>
            <a:r>
              <a:rPr lang="pl-PL" sz="2400" i="1" dirty="0" smtClean="0">
                <a:solidFill>
                  <a:srgbClr val="0070C0"/>
                </a:solidFill>
              </a:rPr>
              <a:t>.</a:t>
            </a:r>
            <a:endParaRPr lang="pl-PL" sz="2400" i="1" dirty="0">
              <a:solidFill>
                <a:srgbClr val="0070C0"/>
              </a:solidFill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8" name="Obraz 7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2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3. Alfabet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3738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Polskie litery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400" i="1" dirty="0" err="1" smtClean="0">
                <a:solidFill>
                  <a:srgbClr val="0070C0"/>
                </a:solidFill>
              </a:rPr>
              <a:t>Polish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letters</a:t>
            </a:r>
            <a:endParaRPr lang="pl-PL" i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sz="3200" b="1" dirty="0" smtClean="0"/>
          </a:p>
          <a:p>
            <a:pPr marL="0" indent="0" algn="ctr">
              <a:buNone/>
            </a:pPr>
            <a:endParaRPr lang="pl-PL" sz="3200" b="1" dirty="0"/>
          </a:p>
          <a:p>
            <a:pPr marL="0" indent="0" algn="ctr">
              <a:buNone/>
            </a:pPr>
            <a:r>
              <a:rPr lang="pl-PL" sz="3200" b="1" dirty="0" smtClean="0"/>
              <a:t>Spokojnie… jest ich też tylko </a:t>
            </a:r>
            <a:r>
              <a:rPr lang="pl-PL" sz="3200" b="1" dirty="0" smtClean="0">
                <a:solidFill>
                  <a:srgbClr val="C00000"/>
                </a:solidFill>
              </a:rPr>
              <a:t>9</a:t>
            </a:r>
          </a:p>
          <a:p>
            <a:pPr marL="0" indent="0" algn="ctr">
              <a:buNone/>
            </a:pPr>
            <a:r>
              <a:rPr lang="pl-PL" sz="3200" b="1" dirty="0" smtClean="0"/>
              <a:t>ą</a:t>
            </a:r>
            <a:r>
              <a:rPr lang="pl-PL" sz="3200" b="1" dirty="0"/>
              <a:t>, ć, ę, ł, ń, ó, ś, ź, </a:t>
            </a:r>
            <a:r>
              <a:rPr lang="pl-PL" sz="3200" b="1" dirty="0" smtClean="0"/>
              <a:t>ż</a:t>
            </a:r>
          </a:p>
          <a:p>
            <a:pPr marL="0" indent="0" algn="ctr">
              <a:buNone/>
            </a:pPr>
            <a:r>
              <a:rPr lang="en-US" sz="2400" i="1" dirty="0">
                <a:solidFill>
                  <a:srgbClr val="0070C0"/>
                </a:solidFill>
              </a:rPr>
              <a:t>Don't worry... there are only 9 of </a:t>
            </a:r>
            <a:r>
              <a:rPr lang="en-US" sz="2400" i="1" dirty="0" smtClean="0">
                <a:solidFill>
                  <a:srgbClr val="0070C0"/>
                </a:solidFill>
              </a:rPr>
              <a:t>them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ą, ć, ę, ł, ń, ó, ś, ź, ż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pl-PL" dirty="0" smtClean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3. Alfabet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8862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Kilka ciekawostek o języku polskim…</a:t>
            </a:r>
            <a:r>
              <a:rPr lang="pl-PL" dirty="0"/>
              <a:t/>
            </a:r>
            <a:br>
              <a:rPr lang="pl-PL" dirty="0"/>
            </a:br>
            <a:r>
              <a:rPr lang="en-US" sz="2400" i="1" dirty="0">
                <a:solidFill>
                  <a:srgbClr val="0070C0"/>
                </a:solidFill>
              </a:rPr>
              <a:t>Some interesting facts about the Polish language…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dirty="0" smtClean="0"/>
              <a:t>Najczęściej występująca litera w języku polskim jest litera: </a:t>
            </a:r>
            <a:r>
              <a:rPr lang="pl-PL" sz="4400" b="1" dirty="0" smtClean="0">
                <a:solidFill>
                  <a:srgbClr val="C00000"/>
                </a:solidFill>
              </a:rPr>
              <a:t>a.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70C0"/>
                </a:solidFill>
              </a:rPr>
              <a:t>The most common letter in Polish is the letter: </a:t>
            </a:r>
            <a:r>
              <a:rPr lang="en-US" sz="2400" i="1" dirty="0" smtClean="0">
                <a:solidFill>
                  <a:srgbClr val="0070C0"/>
                </a:solidFill>
              </a:rPr>
              <a:t>a</a:t>
            </a:r>
            <a:r>
              <a:rPr lang="pl-PL" sz="2400" i="1" smtClean="0">
                <a:solidFill>
                  <a:srgbClr val="0070C0"/>
                </a:solidFill>
              </a:rPr>
              <a:t>. </a:t>
            </a:r>
            <a:endParaRPr lang="pl-PL" sz="2400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pl-PL" sz="1200" dirty="0" smtClean="0"/>
          </a:p>
          <a:p>
            <a:pPr marL="0" indent="0">
              <a:buNone/>
            </a:pPr>
            <a:r>
              <a:rPr lang="pl-PL" sz="3200" dirty="0" smtClean="0"/>
              <a:t>Język polski ma </a:t>
            </a:r>
            <a:r>
              <a:rPr lang="pl-PL" sz="3200" b="1" dirty="0" smtClean="0"/>
              <a:t>9 samogłosek</a:t>
            </a:r>
            <a:r>
              <a:rPr lang="pl-PL" sz="3200" dirty="0" smtClean="0"/>
              <a:t>: </a:t>
            </a:r>
            <a:r>
              <a:rPr lang="pl-PL" sz="4000" b="1" dirty="0" smtClean="0">
                <a:solidFill>
                  <a:srgbClr val="C00000"/>
                </a:solidFill>
              </a:rPr>
              <a:t>a, e, i, o, u, ó, y, ą, ę. 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70C0"/>
                </a:solidFill>
              </a:rPr>
              <a:t>The Polish language has 9 vowels: a, e, </a:t>
            </a:r>
            <a:r>
              <a:rPr lang="en-US" sz="2400" i="1" dirty="0" err="1">
                <a:solidFill>
                  <a:srgbClr val="0070C0"/>
                </a:solidFill>
              </a:rPr>
              <a:t>i</a:t>
            </a:r>
            <a:r>
              <a:rPr lang="en-US" sz="2400" i="1" dirty="0">
                <a:solidFill>
                  <a:srgbClr val="0070C0"/>
                </a:solidFill>
              </a:rPr>
              <a:t>, o, u, ó, y, ą, </a:t>
            </a:r>
            <a:r>
              <a:rPr lang="en-US" sz="2400" i="1" dirty="0" smtClean="0">
                <a:solidFill>
                  <a:srgbClr val="0070C0"/>
                </a:solidFill>
              </a:rPr>
              <a:t>ę</a:t>
            </a:r>
            <a:r>
              <a:rPr lang="pl-PL" sz="2400" i="1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pl-PL" sz="1200" dirty="0" smtClean="0"/>
          </a:p>
          <a:p>
            <a:pPr marL="0" indent="0">
              <a:buNone/>
            </a:pPr>
            <a:r>
              <a:rPr lang="pl-PL" sz="3200" dirty="0" smtClean="0"/>
              <a:t>Żaden wyraz w języku polskim nie zaczyna się na </a:t>
            </a:r>
            <a:r>
              <a:rPr lang="pl-PL" sz="4000" b="1" dirty="0" smtClean="0">
                <a:solidFill>
                  <a:srgbClr val="C00000"/>
                </a:solidFill>
              </a:rPr>
              <a:t>ą, ę, ń,</a:t>
            </a:r>
            <a:r>
              <a:rPr lang="pl-PL" sz="3200" dirty="0" smtClean="0"/>
              <a:t> </a:t>
            </a:r>
            <a:r>
              <a:rPr lang="pl-PL" sz="4000" b="1" dirty="0" smtClean="0">
                <a:solidFill>
                  <a:srgbClr val="C00000"/>
                </a:solidFill>
              </a:rPr>
              <a:t>y</a:t>
            </a:r>
            <a:r>
              <a:rPr lang="pl-PL" sz="3200" dirty="0" smtClean="0"/>
              <a:t>.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No </a:t>
            </a:r>
            <a:r>
              <a:rPr lang="en-US" sz="2400" i="1" dirty="0" smtClean="0">
                <a:solidFill>
                  <a:srgbClr val="0070C0"/>
                </a:solidFill>
              </a:rPr>
              <a:t>word </a:t>
            </a:r>
            <a:r>
              <a:rPr lang="en-US" sz="2400" i="1" dirty="0">
                <a:solidFill>
                  <a:srgbClr val="0070C0"/>
                </a:solidFill>
              </a:rPr>
              <a:t>in Polish begins with the letters ą, ę, </a:t>
            </a:r>
            <a:r>
              <a:rPr lang="en-US" sz="2400" i="1" dirty="0" smtClean="0">
                <a:solidFill>
                  <a:srgbClr val="0070C0"/>
                </a:solidFill>
              </a:rPr>
              <a:t>ń</a:t>
            </a:r>
            <a:r>
              <a:rPr lang="pl-PL" sz="2400" i="1" dirty="0" smtClean="0">
                <a:solidFill>
                  <a:srgbClr val="0070C0"/>
                </a:solidFill>
              </a:rPr>
              <a:t>,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y.</a:t>
            </a:r>
            <a:endParaRPr lang="pl-PL" sz="2400" i="1" dirty="0">
              <a:solidFill>
                <a:srgbClr val="0070C0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3. Alfabet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1801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Dwuznaki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400" i="1" dirty="0" smtClean="0">
                <a:solidFill>
                  <a:srgbClr val="0070C0"/>
                </a:solidFill>
              </a:rPr>
              <a:t>D</a:t>
            </a:r>
            <a:r>
              <a:rPr lang="en-US" sz="2400" i="1" dirty="0" err="1" smtClean="0">
                <a:solidFill>
                  <a:srgbClr val="0070C0"/>
                </a:solidFill>
              </a:rPr>
              <a:t>igraph</a:t>
            </a:r>
            <a:r>
              <a:rPr lang="pl-PL" sz="2400" i="1" dirty="0" smtClean="0">
                <a:solidFill>
                  <a:srgbClr val="0070C0"/>
                </a:solidFill>
              </a:rPr>
              <a:t>s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9215" y="2773390"/>
            <a:ext cx="10515600" cy="1823473"/>
          </a:xfrm>
        </p:spPr>
        <p:txBody>
          <a:bodyPr numCol="2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2400" b="1" dirty="0" err="1" smtClean="0"/>
              <a:t>ch</a:t>
            </a:r>
            <a:endParaRPr lang="pl-PL" sz="2400" b="1" dirty="0"/>
          </a:p>
          <a:p>
            <a:pPr marL="514350" indent="-514350">
              <a:buFont typeface="+mj-lt"/>
              <a:buAutoNum type="arabicPeriod"/>
            </a:pPr>
            <a:r>
              <a:rPr lang="pl-PL" sz="2400" b="1" dirty="0" err="1"/>
              <a:t>cz</a:t>
            </a:r>
            <a:endParaRPr lang="pl-PL" sz="2400" b="1" dirty="0"/>
          </a:p>
          <a:p>
            <a:pPr marL="514350" indent="-514350">
              <a:buFont typeface="+mj-lt"/>
              <a:buAutoNum type="arabicPeriod"/>
            </a:pPr>
            <a:r>
              <a:rPr lang="pl-PL" sz="2400" b="1" dirty="0" err="1"/>
              <a:t>dz</a:t>
            </a:r>
            <a:endParaRPr lang="pl-PL" sz="2400" b="1" dirty="0"/>
          </a:p>
          <a:p>
            <a:pPr marL="514350" indent="-514350">
              <a:buFont typeface="+mj-lt"/>
              <a:buAutoNum type="arabicPeriod"/>
            </a:pPr>
            <a:r>
              <a:rPr lang="pl-PL" sz="2400" b="1" dirty="0" err="1"/>
              <a:t>dź</a:t>
            </a:r>
            <a:endParaRPr lang="pl-PL" sz="2400" b="1" dirty="0"/>
          </a:p>
          <a:p>
            <a:pPr marL="514350" indent="-514350">
              <a:buFont typeface="+mj-lt"/>
              <a:buAutoNum type="arabicPeriod"/>
            </a:pPr>
            <a:r>
              <a:rPr lang="pl-PL" sz="2400" b="1" dirty="0" err="1"/>
              <a:t>dż</a:t>
            </a:r>
            <a:endParaRPr lang="pl-PL" sz="2400" b="1" dirty="0"/>
          </a:p>
          <a:p>
            <a:pPr marL="514350" indent="-514350">
              <a:buFont typeface="+mj-lt"/>
              <a:buAutoNum type="arabicPeriod"/>
            </a:pPr>
            <a:r>
              <a:rPr lang="pl-PL" sz="2400" b="1" dirty="0" err="1"/>
              <a:t>rz</a:t>
            </a:r>
            <a:endParaRPr lang="pl-PL" sz="2400" b="1" dirty="0"/>
          </a:p>
          <a:p>
            <a:pPr marL="514350" indent="-514350">
              <a:buFont typeface="+mj-lt"/>
              <a:buAutoNum type="arabicPeriod"/>
            </a:pPr>
            <a:r>
              <a:rPr lang="pl-PL" sz="2400" b="1" dirty="0" err="1" smtClean="0"/>
              <a:t>sz</a:t>
            </a:r>
            <a:endParaRPr lang="pl-PL" sz="2400" b="1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2400" b="1" i="1" dirty="0" smtClean="0"/>
              <a:t>i… </a:t>
            </a:r>
            <a:r>
              <a:rPr lang="pl-PL" sz="2400" b="1" i="1" dirty="0" smtClean="0">
                <a:solidFill>
                  <a:srgbClr val="C00000"/>
                </a:solidFill>
              </a:rPr>
              <a:t>jeden </a:t>
            </a:r>
            <a:r>
              <a:rPr lang="pl-PL" sz="2400" b="1" i="1" dirty="0" err="1" smtClean="0">
                <a:solidFill>
                  <a:srgbClr val="C00000"/>
                </a:solidFill>
              </a:rPr>
              <a:t>trójznak</a:t>
            </a:r>
            <a:r>
              <a:rPr lang="pl-PL" sz="2400" b="1" dirty="0" smtClean="0"/>
              <a:t>: </a:t>
            </a:r>
            <a:r>
              <a:rPr lang="pl-PL" sz="2400" b="1" dirty="0" err="1" smtClean="0"/>
              <a:t>dzi</a:t>
            </a:r>
            <a:endParaRPr lang="pl-PL" sz="2400" b="1" dirty="0" smtClean="0"/>
          </a:p>
        </p:txBody>
      </p:sp>
      <p:sp>
        <p:nvSpPr>
          <p:cNvPr id="4" name="pole tekstowe 3"/>
          <p:cNvSpPr txBox="1"/>
          <p:nvPr/>
        </p:nvSpPr>
        <p:spPr>
          <a:xfrm>
            <a:off x="918231" y="1690688"/>
            <a:ext cx="96940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/>
              <a:t>W pisowni polskiej stosowane są </a:t>
            </a:r>
            <a:r>
              <a:rPr lang="pl-PL" sz="3200" b="1" dirty="0" smtClean="0">
                <a:solidFill>
                  <a:srgbClr val="C00000"/>
                </a:solidFill>
              </a:rPr>
              <a:t>dwuznaki</a:t>
            </a:r>
          </a:p>
          <a:p>
            <a:r>
              <a:rPr lang="pl-PL" sz="2400" i="1" dirty="0" err="1">
                <a:solidFill>
                  <a:srgbClr val="0070C0"/>
                </a:solidFill>
              </a:rPr>
              <a:t>Polish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spelling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uses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digraphs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980342" y="4574962"/>
            <a:ext cx="102313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Wszystkie </a:t>
            </a:r>
            <a:r>
              <a:rPr lang="pl-PL" sz="2400" dirty="0"/>
              <a:t>wymawia się inaczej razem,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a </a:t>
            </a:r>
            <a:r>
              <a:rPr lang="pl-PL" sz="2400" dirty="0"/>
              <a:t>inaczej kiedy </a:t>
            </a:r>
            <a:r>
              <a:rPr lang="pl-PL" sz="2400" dirty="0" smtClean="0"/>
              <a:t>tworzą dwuznak: </a:t>
            </a:r>
            <a:r>
              <a:rPr lang="pl-PL" sz="2400" b="1" dirty="0" err="1" smtClean="0"/>
              <a:t>cz</a:t>
            </a:r>
            <a:r>
              <a:rPr lang="pl-PL" sz="2400" dirty="0" smtClean="0"/>
              <a:t> – </a:t>
            </a:r>
            <a:r>
              <a:rPr lang="pl-PL" sz="2400" b="1" dirty="0" smtClean="0"/>
              <a:t>‚c’ </a:t>
            </a:r>
            <a:r>
              <a:rPr lang="pl-PL" sz="2400" dirty="0" smtClean="0"/>
              <a:t>jak ‚cel’, </a:t>
            </a:r>
            <a:r>
              <a:rPr lang="pl-PL" sz="2400" b="1" dirty="0" smtClean="0"/>
              <a:t>‚z’ </a:t>
            </a:r>
            <a:r>
              <a:rPr lang="pl-PL" sz="2400" dirty="0" smtClean="0"/>
              <a:t>jak ‚znak’, a </a:t>
            </a:r>
            <a:r>
              <a:rPr lang="pl-PL" sz="2400" b="1" dirty="0" smtClean="0"/>
              <a:t>‚</a:t>
            </a:r>
            <a:r>
              <a:rPr lang="pl-PL" sz="2400" b="1" dirty="0" err="1" smtClean="0"/>
              <a:t>cz</a:t>
            </a:r>
            <a:r>
              <a:rPr lang="pl-PL" sz="2400" b="1" dirty="0" smtClean="0"/>
              <a:t>’ </a:t>
            </a:r>
            <a:r>
              <a:rPr lang="pl-PL" sz="2400" dirty="0" smtClean="0"/>
              <a:t>jak ‚czapka’ </a:t>
            </a:r>
            <a:endParaRPr lang="pl-PL" sz="2400" dirty="0"/>
          </a:p>
          <a:p>
            <a:r>
              <a:rPr lang="pl-PL" i="1" dirty="0" smtClean="0">
                <a:solidFill>
                  <a:srgbClr val="0070C0"/>
                </a:solidFill>
              </a:rPr>
              <a:t>A</a:t>
            </a:r>
            <a:r>
              <a:rPr lang="en-US" i="1" dirty="0" err="1" smtClean="0">
                <a:solidFill>
                  <a:srgbClr val="0070C0"/>
                </a:solidFill>
              </a:rPr>
              <a:t>ll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of them are pronounced differently together and differently when they form a digraph: </a:t>
            </a:r>
            <a:r>
              <a:rPr lang="pl-PL" i="1" dirty="0" smtClean="0">
                <a:solidFill>
                  <a:srgbClr val="0070C0"/>
                </a:solidFill>
              </a:rPr>
              <a:t/>
            </a:r>
            <a:br>
              <a:rPr lang="pl-PL" i="1" dirty="0" smtClean="0">
                <a:solidFill>
                  <a:srgbClr val="0070C0"/>
                </a:solidFill>
              </a:rPr>
            </a:br>
            <a:r>
              <a:rPr lang="en-US" i="1" dirty="0" err="1" smtClean="0">
                <a:solidFill>
                  <a:srgbClr val="0070C0"/>
                </a:solidFill>
              </a:rPr>
              <a:t>cz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- c for </a:t>
            </a:r>
            <a:r>
              <a:rPr lang="pl-PL" i="1" dirty="0" smtClean="0">
                <a:solidFill>
                  <a:srgbClr val="0070C0"/>
                </a:solidFill>
              </a:rPr>
              <a:t>cel</a:t>
            </a:r>
            <a:r>
              <a:rPr lang="en-US" i="1" dirty="0" smtClean="0">
                <a:solidFill>
                  <a:srgbClr val="0070C0"/>
                </a:solidFill>
              </a:rPr>
              <a:t>, </a:t>
            </a:r>
            <a:r>
              <a:rPr lang="en-US" i="1" dirty="0">
                <a:solidFill>
                  <a:srgbClr val="0070C0"/>
                </a:solidFill>
              </a:rPr>
              <a:t>z for </a:t>
            </a:r>
            <a:r>
              <a:rPr lang="pl-PL" i="1" dirty="0" smtClean="0">
                <a:solidFill>
                  <a:srgbClr val="0070C0"/>
                </a:solidFill>
              </a:rPr>
              <a:t>znak</a:t>
            </a:r>
            <a:r>
              <a:rPr lang="en-US" i="1" dirty="0" smtClean="0">
                <a:solidFill>
                  <a:srgbClr val="0070C0"/>
                </a:solidFill>
              </a:rPr>
              <a:t>, </a:t>
            </a:r>
            <a:r>
              <a:rPr lang="en-US" i="1" dirty="0">
                <a:solidFill>
                  <a:srgbClr val="0070C0"/>
                </a:solidFill>
              </a:rPr>
              <a:t>and </a:t>
            </a:r>
            <a:r>
              <a:rPr lang="en-US" i="1" dirty="0" err="1">
                <a:solidFill>
                  <a:srgbClr val="0070C0"/>
                </a:solidFill>
              </a:rPr>
              <a:t>cz</a:t>
            </a:r>
            <a:r>
              <a:rPr lang="en-US" i="1" dirty="0">
                <a:solidFill>
                  <a:srgbClr val="0070C0"/>
                </a:solidFill>
              </a:rPr>
              <a:t> for </a:t>
            </a:r>
            <a:r>
              <a:rPr lang="pl-PL" i="1" dirty="0" smtClean="0">
                <a:solidFill>
                  <a:srgbClr val="0070C0"/>
                </a:solidFill>
              </a:rPr>
              <a:t>czapka</a:t>
            </a:r>
            <a:endParaRPr lang="pl-PL" i="1" dirty="0">
              <a:solidFill>
                <a:srgbClr val="0070C0"/>
              </a:solidFill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7" name="Obraz 6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8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1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3. Alfabet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0501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4400" b="1" dirty="0" smtClean="0"/>
          </a:p>
          <a:p>
            <a:pPr marL="0" indent="0" algn="ctr">
              <a:buNone/>
            </a:pPr>
            <a:r>
              <a:rPr lang="pl-PL" sz="4400" b="1" dirty="0" smtClean="0"/>
              <a:t>I tak na pocieszenie…</a:t>
            </a:r>
          </a:p>
          <a:p>
            <a:pPr marL="0" indent="0" algn="ctr">
              <a:buNone/>
            </a:pPr>
            <a:r>
              <a:rPr lang="en-US" sz="2400" i="1" dirty="0">
                <a:solidFill>
                  <a:srgbClr val="0070C0"/>
                </a:solidFill>
              </a:rPr>
              <a:t>And just to cheer you up…</a:t>
            </a:r>
            <a:endParaRPr lang="pl-PL" sz="2400" i="1" dirty="0">
              <a:solidFill>
                <a:srgbClr val="0070C0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3. Alfabet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5883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Inna ortografia, ale ta sama wymowa</a:t>
            </a:r>
            <a:br>
              <a:rPr lang="pl-PL" b="1" dirty="0" smtClean="0"/>
            </a:br>
            <a:r>
              <a:rPr lang="en-US" sz="2400" i="1" dirty="0">
                <a:solidFill>
                  <a:srgbClr val="0070C0"/>
                </a:solidFill>
              </a:rPr>
              <a:t>Different spelling, but the same pronunciation</a:t>
            </a:r>
            <a:endParaRPr lang="pl-PL" i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2534"/>
          </a:xfrm>
        </p:spPr>
        <p:txBody>
          <a:bodyPr numCol="2"/>
          <a:lstStyle/>
          <a:p>
            <a:r>
              <a:rPr lang="pl-PL" sz="5400" dirty="0" smtClean="0"/>
              <a:t> </a:t>
            </a:r>
            <a:r>
              <a:rPr lang="pl-PL" sz="5400" dirty="0" err="1" smtClean="0"/>
              <a:t>ch</a:t>
            </a:r>
            <a:r>
              <a:rPr lang="pl-PL" sz="5400" dirty="0" smtClean="0"/>
              <a:t> = h</a:t>
            </a:r>
          </a:p>
          <a:p>
            <a:r>
              <a:rPr lang="pl-PL" sz="5400" dirty="0" smtClean="0"/>
              <a:t> ó = u</a:t>
            </a:r>
          </a:p>
          <a:p>
            <a:r>
              <a:rPr lang="pl-PL" sz="5400" dirty="0" smtClean="0"/>
              <a:t> </a:t>
            </a:r>
            <a:r>
              <a:rPr lang="pl-PL" sz="5400" dirty="0" err="1" smtClean="0"/>
              <a:t>rz</a:t>
            </a:r>
            <a:r>
              <a:rPr lang="pl-PL" sz="5400" dirty="0" smtClean="0"/>
              <a:t> = ż</a:t>
            </a:r>
          </a:p>
          <a:p>
            <a:r>
              <a:rPr lang="pl-PL" sz="5400" dirty="0" smtClean="0"/>
              <a:t> ć = ci</a:t>
            </a:r>
          </a:p>
          <a:p>
            <a:r>
              <a:rPr lang="pl-PL" sz="5400" dirty="0" smtClean="0"/>
              <a:t> ń = ni</a:t>
            </a:r>
          </a:p>
          <a:p>
            <a:r>
              <a:rPr lang="pl-PL" sz="5400" dirty="0" smtClean="0"/>
              <a:t> ś = si</a:t>
            </a:r>
          </a:p>
          <a:p>
            <a:r>
              <a:rPr lang="pl-PL" sz="5400" dirty="0" smtClean="0"/>
              <a:t> ź = </a:t>
            </a:r>
            <a:r>
              <a:rPr lang="pl-PL" sz="5400" dirty="0" err="1" smtClean="0"/>
              <a:t>zi</a:t>
            </a:r>
            <a:r>
              <a:rPr lang="pl-PL" sz="5400" dirty="0" smtClean="0"/>
              <a:t> </a:t>
            </a:r>
          </a:p>
          <a:p>
            <a:r>
              <a:rPr lang="pl-PL" sz="5400" dirty="0" smtClean="0"/>
              <a:t> </a:t>
            </a:r>
            <a:r>
              <a:rPr lang="pl-PL" sz="5400" dirty="0" err="1" smtClean="0"/>
              <a:t>dź</a:t>
            </a:r>
            <a:r>
              <a:rPr lang="pl-PL" sz="5400" dirty="0" smtClean="0"/>
              <a:t> </a:t>
            </a:r>
            <a:r>
              <a:rPr lang="pl-PL" sz="5400" dirty="0"/>
              <a:t>= </a:t>
            </a:r>
            <a:r>
              <a:rPr lang="pl-PL" sz="5400" dirty="0" err="1"/>
              <a:t>dzi</a:t>
            </a:r>
            <a:endParaRPr lang="pl-PL" sz="5400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3. Alfabet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2870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974" y="2400300"/>
            <a:ext cx="3185026" cy="4457700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4000" b="1" dirty="0" smtClean="0"/>
          </a:p>
          <a:p>
            <a:pPr marL="0" indent="0" algn="ctr">
              <a:buNone/>
            </a:pPr>
            <a:r>
              <a:rPr lang="pl-PL" sz="4000" b="1" dirty="0" smtClean="0"/>
              <a:t>Dziękuję za wspólną lekcję!</a:t>
            </a:r>
          </a:p>
          <a:p>
            <a:pPr marL="0" indent="0" algn="ctr">
              <a:buNone/>
            </a:pPr>
            <a:r>
              <a:rPr lang="en-US" sz="2400" i="1" dirty="0">
                <a:solidFill>
                  <a:srgbClr val="0070C0"/>
                </a:solidFill>
              </a:rPr>
              <a:t>Thank you for the lesson together</a:t>
            </a:r>
            <a:r>
              <a:rPr lang="en-US" sz="2400" i="1" dirty="0" smtClean="0">
                <a:solidFill>
                  <a:srgbClr val="0070C0"/>
                </a:solidFill>
              </a:rPr>
              <a:t>!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pl-PL" sz="3200" b="1" dirty="0" smtClean="0"/>
          </a:p>
          <a:p>
            <a:pPr marL="0" indent="0" algn="ctr">
              <a:buNone/>
            </a:pPr>
            <a:r>
              <a:rPr lang="pl-PL" sz="2000" dirty="0" smtClean="0"/>
              <a:t>Wszystkie zdjęcia i ilustracje </a:t>
            </a:r>
            <a:r>
              <a:rPr lang="pl-PL" sz="2000" dirty="0"/>
              <a:t>pochodzą z &lt;a </a:t>
            </a:r>
            <a:r>
              <a:rPr lang="pl-PL" sz="2000" dirty="0" err="1"/>
              <a:t>href</a:t>
            </a:r>
            <a:r>
              <a:rPr lang="pl-PL" sz="2000" dirty="0"/>
              <a:t>="http://www.freepik.com</a:t>
            </a:r>
            <a:r>
              <a:rPr lang="pl-PL" sz="2000" dirty="0" smtClean="0"/>
              <a:t>"&gt;. </a:t>
            </a:r>
            <a:endParaRPr lang="pl-PL" sz="2000" dirty="0"/>
          </a:p>
          <a:p>
            <a:pPr marL="0" indent="0" algn="ctr">
              <a:buNone/>
            </a:pPr>
            <a:r>
              <a:rPr lang="pl-PL" sz="2000" dirty="0" smtClean="0"/>
              <a:t>Dokładny spis dostępny jest </a:t>
            </a:r>
            <a:r>
              <a:rPr lang="pl-PL" sz="2000" dirty="0"/>
              <a:t>na stronie: </a:t>
            </a:r>
            <a:r>
              <a:rPr lang="pl-PL" sz="2000" dirty="0" smtClean="0"/>
              <a:t>www.ubb.edu.pl/en.</a:t>
            </a:r>
          </a:p>
          <a:p>
            <a:pPr marL="0" indent="0" algn="ctr">
              <a:buNone/>
            </a:pPr>
            <a:r>
              <a:rPr lang="pl-PL" sz="1600" i="1" dirty="0" err="1" smtClean="0">
                <a:solidFill>
                  <a:srgbClr val="0070C0"/>
                </a:solidFill>
              </a:rPr>
              <a:t>All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 err="1" smtClean="0">
                <a:solidFill>
                  <a:srgbClr val="0070C0"/>
                </a:solidFill>
              </a:rPr>
              <a:t>pictures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>
                <a:solidFill>
                  <a:srgbClr val="0070C0"/>
                </a:solidFill>
              </a:rPr>
              <a:t>and </a:t>
            </a:r>
            <a:r>
              <a:rPr lang="pl-PL" sz="1600" i="1" dirty="0" err="1" smtClean="0">
                <a:solidFill>
                  <a:srgbClr val="0070C0"/>
                </a:solidFill>
              </a:rPr>
              <a:t>illustrations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 err="1" smtClean="0">
                <a:solidFill>
                  <a:srgbClr val="0070C0"/>
                </a:solidFill>
              </a:rPr>
              <a:t>come</a:t>
            </a:r>
            <a:r>
              <a:rPr lang="pl-PL" sz="1600" i="1" dirty="0" smtClean="0">
                <a:solidFill>
                  <a:srgbClr val="0070C0"/>
                </a:solidFill>
              </a:rPr>
              <a:t> from &lt;a </a:t>
            </a:r>
            <a:r>
              <a:rPr lang="pl-PL" sz="1600" i="1" dirty="0" err="1">
                <a:solidFill>
                  <a:srgbClr val="0070C0"/>
                </a:solidFill>
              </a:rPr>
              <a:t>href</a:t>
            </a:r>
            <a:r>
              <a:rPr lang="pl-PL" sz="1600" i="1" dirty="0">
                <a:solidFill>
                  <a:srgbClr val="0070C0"/>
                </a:solidFill>
              </a:rPr>
              <a:t>="http://www.freepik.com</a:t>
            </a:r>
            <a:r>
              <a:rPr lang="pl-PL" sz="1600" i="1" dirty="0" smtClean="0">
                <a:solidFill>
                  <a:srgbClr val="0070C0"/>
                </a:solidFill>
              </a:rPr>
              <a:t>"&gt;.</a:t>
            </a:r>
          </a:p>
          <a:p>
            <a:pPr marL="0" indent="0" algn="ctr">
              <a:buNone/>
            </a:pP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>
                <a:solidFill>
                  <a:srgbClr val="0070C0"/>
                </a:solidFill>
              </a:rPr>
              <a:t>T</a:t>
            </a:r>
            <a:r>
              <a:rPr lang="pl-PL" sz="1600" i="1" dirty="0" smtClean="0">
                <a:solidFill>
                  <a:srgbClr val="0070C0"/>
                </a:solidFill>
              </a:rPr>
              <a:t>he </a:t>
            </a:r>
            <a:r>
              <a:rPr lang="pl-PL" sz="1600" i="1" dirty="0" err="1" smtClean="0">
                <a:solidFill>
                  <a:srgbClr val="0070C0"/>
                </a:solidFill>
              </a:rPr>
              <a:t>detailed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en-US" sz="1600" i="1" dirty="0" smtClean="0">
                <a:solidFill>
                  <a:srgbClr val="0070C0"/>
                </a:solidFill>
              </a:rPr>
              <a:t>list </a:t>
            </a:r>
            <a:r>
              <a:rPr lang="en-US" sz="1600" i="1" dirty="0">
                <a:solidFill>
                  <a:srgbClr val="0070C0"/>
                </a:solidFill>
              </a:rPr>
              <a:t>available on the </a:t>
            </a:r>
            <a:r>
              <a:rPr lang="en-US" sz="1600" i="1" dirty="0" smtClean="0">
                <a:solidFill>
                  <a:srgbClr val="0070C0"/>
                </a:solidFill>
              </a:rPr>
              <a:t>website</a:t>
            </a:r>
            <a:r>
              <a:rPr lang="pl-PL" sz="1600" i="1" dirty="0" smtClean="0">
                <a:solidFill>
                  <a:srgbClr val="0070C0"/>
                </a:solidFill>
              </a:rPr>
              <a:t>: www.ubb.edu.pl/en.</a:t>
            </a:r>
            <a:endParaRPr lang="pl-PL" sz="1600" i="1" dirty="0">
              <a:solidFill>
                <a:srgbClr val="0070C0"/>
              </a:solidFill>
            </a:endParaRP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435366" y="411378"/>
            <a:ext cx="963109" cy="963109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9465" y="411378"/>
            <a:ext cx="2309200" cy="94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6973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Spis treści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400" i="1" dirty="0" err="1">
                <a:solidFill>
                  <a:srgbClr val="0070C0"/>
                </a:solidFill>
              </a:rPr>
              <a:t>Table</a:t>
            </a:r>
            <a:r>
              <a:rPr lang="pl-PL" sz="2400" i="1" dirty="0">
                <a:solidFill>
                  <a:srgbClr val="0070C0"/>
                </a:solidFill>
              </a:rPr>
              <a:t> of </a:t>
            </a:r>
            <a:r>
              <a:rPr lang="pl-PL" sz="2400" i="1" dirty="0" err="1">
                <a:solidFill>
                  <a:srgbClr val="0070C0"/>
                </a:solidFill>
              </a:rPr>
              <a:t>Contents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1982586"/>
            <a:ext cx="9886827" cy="3979175"/>
          </a:xfrm>
        </p:spPr>
        <p:txBody>
          <a:bodyPr>
            <a:normAutofit/>
          </a:bodyPr>
          <a:lstStyle/>
          <a:p>
            <a:r>
              <a:rPr lang="pl-PL" sz="3600" dirty="0" smtClean="0"/>
              <a:t>alfabet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</a:t>
            </a:r>
            <a:r>
              <a:rPr lang="pl-PL" sz="2400" i="1" dirty="0" err="1" smtClean="0">
                <a:solidFill>
                  <a:srgbClr val="0070C0"/>
                </a:solidFill>
              </a:rPr>
              <a:t>alphabet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r>
              <a:rPr lang="pl-PL" sz="3600" dirty="0" smtClean="0"/>
              <a:t>litera a nazwa litery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a </a:t>
            </a:r>
            <a:r>
              <a:rPr lang="pl-PL" sz="2400" i="1" dirty="0" err="1" smtClean="0">
                <a:solidFill>
                  <a:srgbClr val="0070C0"/>
                </a:solidFill>
              </a:rPr>
              <a:t>letter</a:t>
            </a:r>
            <a:r>
              <a:rPr lang="pl-PL" sz="2400" i="1" dirty="0" smtClean="0">
                <a:solidFill>
                  <a:srgbClr val="0070C0"/>
                </a:solidFill>
              </a:rPr>
              <a:t> and a </a:t>
            </a:r>
            <a:r>
              <a:rPr lang="pl-PL" sz="2400" i="1" dirty="0" err="1">
                <a:solidFill>
                  <a:srgbClr val="0070C0"/>
                </a:solidFill>
              </a:rPr>
              <a:t>letter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name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r>
              <a:rPr lang="pl-PL" sz="3600" dirty="0" smtClean="0"/>
              <a:t>kilka ciekawostek o języku polskim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</a:t>
            </a:r>
            <a:r>
              <a:rPr lang="en-US" sz="2400" i="1" dirty="0" smtClean="0">
                <a:solidFill>
                  <a:srgbClr val="0070C0"/>
                </a:solidFill>
              </a:rPr>
              <a:t>some </a:t>
            </a:r>
            <a:r>
              <a:rPr lang="en-US" sz="2400" i="1" dirty="0">
                <a:solidFill>
                  <a:srgbClr val="0070C0"/>
                </a:solidFill>
              </a:rPr>
              <a:t>interesting facts about the Polish language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13" name="Obraz 12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14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Obraz 14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1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3. Alfabet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47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Oto polski alfabet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en-US" sz="2400" i="1" dirty="0">
                <a:solidFill>
                  <a:srgbClr val="0070C0"/>
                </a:solidFill>
              </a:rPr>
              <a:t>Here is the Polish alphabet</a:t>
            </a:r>
            <a:endParaRPr lang="pl-PL" i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sz="3600" dirty="0" smtClean="0"/>
              <a:t>Polski alfabet zawiera </a:t>
            </a:r>
            <a:r>
              <a:rPr lang="pl-PL" sz="3600" b="1" dirty="0" smtClean="0"/>
              <a:t>32 litery.</a:t>
            </a:r>
            <a:endParaRPr lang="pl-PL" sz="3600" b="1" dirty="0"/>
          </a:p>
          <a:p>
            <a:pPr marL="0" indent="0">
              <a:buNone/>
            </a:pPr>
            <a:r>
              <a:rPr lang="pl-PL" sz="2400" i="1" dirty="0" err="1" smtClean="0">
                <a:solidFill>
                  <a:schemeClr val="accent1">
                    <a:lumMod val="75000"/>
                  </a:schemeClr>
                </a:solidFill>
              </a:rPr>
              <a:t>Polish</a:t>
            </a:r>
            <a:r>
              <a:rPr lang="pl-PL" sz="2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400" i="1" dirty="0" err="1" smtClean="0">
                <a:solidFill>
                  <a:schemeClr val="accent1">
                    <a:lumMod val="75000"/>
                  </a:schemeClr>
                </a:solidFill>
              </a:rPr>
              <a:t>alphabet</a:t>
            </a:r>
            <a:r>
              <a:rPr lang="pl-PL" sz="2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400" i="1" dirty="0" err="1" smtClean="0">
                <a:solidFill>
                  <a:schemeClr val="accent1">
                    <a:lumMod val="75000"/>
                  </a:schemeClr>
                </a:solidFill>
              </a:rPr>
              <a:t>has</a:t>
            </a:r>
            <a:r>
              <a:rPr lang="pl-PL" sz="2400" i="1" dirty="0" smtClean="0">
                <a:solidFill>
                  <a:schemeClr val="accent1">
                    <a:lumMod val="75000"/>
                  </a:schemeClr>
                </a:solidFill>
              </a:rPr>
              <a:t> 32 </a:t>
            </a:r>
            <a:r>
              <a:rPr lang="pl-PL" sz="2400" i="1" dirty="0" err="1" smtClean="0">
                <a:solidFill>
                  <a:schemeClr val="accent1">
                    <a:lumMod val="75000"/>
                  </a:schemeClr>
                </a:solidFill>
              </a:rPr>
              <a:t>letters</a:t>
            </a:r>
            <a:r>
              <a:rPr lang="pl-PL" sz="2400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pl-PL" sz="24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pl-PL" dirty="0" smtClean="0"/>
          </a:p>
          <a:p>
            <a:pPr marL="0" indent="0">
              <a:buNone/>
            </a:pPr>
            <a:r>
              <a:rPr lang="pl-PL" sz="3500" b="1" dirty="0" smtClean="0"/>
              <a:t>Poznajemy literę, </a:t>
            </a:r>
          </a:p>
          <a:p>
            <a:pPr marL="0" indent="0">
              <a:buNone/>
            </a:pPr>
            <a:r>
              <a:rPr lang="pl-PL" sz="3500" b="1" dirty="0" smtClean="0"/>
              <a:t>następnie nazwę litery </a:t>
            </a:r>
          </a:p>
          <a:p>
            <a:pPr marL="0" indent="0">
              <a:buNone/>
            </a:pPr>
            <a:r>
              <a:rPr lang="pl-PL" sz="3500" b="1" dirty="0" smtClean="0"/>
              <a:t>oraz przykłady użycia  </a:t>
            </a:r>
          </a:p>
          <a:p>
            <a:pPr marL="0" indent="0">
              <a:buNone/>
            </a:pPr>
            <a:r>
              <a:rPr lang="en-US" sz="2600" i="1" dirty="0">
                <a:solidFill>
                  <a:srgbClr val="0070C0"/>
                </a:solidFill>
              </a:rPr>
              <a:t>We learn the letter, then the name of the letter and examples of use</a:t>
            </a:r>
            <a:endParaRPr lang="pl-PL" sz="2600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l-PL" sz="3500" b="1" dirty="0" smtClean="0"/>
              <a:t>np. j 	/ jot/ 	język, jogurt.</a:t>
            </a:r>
          </a:p>
          <a:p>
            <a:endParaRPr lang="pl-PL" sz="1100" dirty="0"/>
          </a:p>
          <a:p>
            <a:pPr marL="0" indent="0" algn="ctr">
              <a:buNone/>
            </a:pPr>
            <a:r>
              <a:rPr lang="pl-PL" sz="3000" dirty="0" smtClean="0"/>
              <a:t>Zaczynamy!</a:t>
            </a:r>
          </a:p>
          <a:p>
            <a:pPr marL="0" indent="0" algn="ctr">
              <a:buNone/>
            </a:pPr>
            <a:r>
              <a:rPr lang="pl-PL" i="1" dirty="0" smtClean="0">
                <a:solidFill>
                  <a:srgbClr val="0070C0"/>
                </a:solidFill>
              </a:rPr>
              <a:t>Here we go!</a:t>
            </a:r>
            <a:endParaRPr lang="pl-PL" i="1" dirty="0">
              <a:solidFill>
                <a:srgbClr val="0070C0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3. Alfabet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4365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0308" y="1085484"/>
            <a:ext cx="10515600" cy="5130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a /a/ </a:t>
            </a:r>
            <a:r>
              <a:rPr lang="pl-PL" sz="5400" dirty="0" smtClean="0"/>
              <a:t>		</a:t>
            </a:r>
            <a:r>
              <a:rPr lang="pl-PL" sz="4400" dirty="0" smtClean="0"/>
              <a:t>autobus, akademik</a:t>
            </a:r>
            <a:endParaRPr lang="pl-PL" sz="5400" dirty="0" smtClean="0"/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ą /ą/</a:t>
            </a:r>
            <a:r>
              <a:rPr lang="pl-PL" sz="5400" dirty="0" smtClean="0"/>
              <a:t>		</a:t>
            </a:r>
            <a:r>
              <a:rPr lang="pl-PL" sz="4400" dirty="0" smtClean="0"/>
              <a:t>wąs, ząb</a:t>
            </a:r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b /be/</a:t>
            </a:r>
            <a:r>
              <a:rPr lang="pl-PL" sz="5400" dirty="0" smtClean="0"/>
              <a:t>		</a:t>
            </a:r>
            <a:r>
              <a:rPr lang="pl-PL" sz="4400" dirty="0" smtClean="0"/>
              <a:t>banan, balkon</a:t>
            </a:r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c /ce/ </a:t>
            </a:r>
            <a:r>
              <a:rPr lang="pl-PL" sz="5400" dirty="0" smtClean="0"/>
              <a:t>		</a:t>
            </a:r>
            <a:r>
              <a:rPr lang="pl-PL" sz="4400" dirty="0" smtClean="0"/>
              <a:t>cytryna, cukier</a:t>
            </a:r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ć </a:t>
            </a:r>
            <a:r>
              <a:rPr lang="pl-PL" sz="5400" b="1" dirty="0">
                <a:solidFill>
                  <a:srgbClr val="C00000"/>
                </a:solidFill>
              </a:rPr>
              <a:t>/</a:t>
            </a:r>
            <a:r>
              <a:rPr lang="pl-PL" sz="5400" b="1" dirty="0" err="1">
                <a:solidFill>
                  <a:srgbClr val="C00000"/>
                </a:solidFill>
              </a:rPr>
              <a:t>cie</a:t>
            </a:r>
            <a:r>
              <a:rPr lang="pl-PL" sz="5400" b="1" dirty="0" smtClean="0">
                <a:solidFill>
                  <a:srgbClr val="C00000"/>
                </a:solidFill>
              </a:rPr>
              <a:t>/ </a:t>
            </a:r>
            <a:r>
              <a:rPr lang="pl-PL" dirty="0" smtClean="0"/>
              <a:t>	</a:t>
            </a:r>
            <a:r>
              <a:rPr lang="pl-PL" sz="4400" dirty="0" smtClean="0"/>
              <a:t>ćwiczenia, spać </a:t>
            </a:r>
            <a:endParaRPr lang="pl-PL" sz="5400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8" name="Obraz 7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2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3. Alfabet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828" y="1485899"/>
            <a:ext cx="1582625" cy="209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832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90563"/>
            <a:ext cx="10515600" cy="49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d </a:t>
            </a:r>
            <a:r>
              <a:rPr lang="pl-PL" sz="5400" b="1" dirty="0">
                <a:solidFill>
                  <a:srgbClr val="C00000"/>
                </a:solidFill>
              </a:rPr>
              <a:t>/de</a:t>
            </a:r>
            <a:r>
              <a:rPr lang="pl-PL" sz="5400" b="1" dirty="0" smtClean="0">
                <a:solidFill>
                  <a:srgbClr val="C00000"/>
                </a:solidFill>
              </a:rPr>
              <a:t>/	</a:t>
            </a:r>
            <a:r>
              <a:rPr lang="pl-PL" sz="5400" dirty="0" smtClean="0"/>
              <a:t>	</a:t>
            </a:r>
            <a:r>
              <a:rPr lang="pl-PL" sz="4400" dirty="0" smtClean="0"/>
              <a:t>dom, dziekanat</a:t>
            </a:r>
            <a:endParaRPr lang="pl-PL" sz="5400" dirty="0" smtClean="0"/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e </a:t>
            </a:r>
            <a:r>
              <a:rPr lang="pl-PL" sz="5400" b="1" dirty="0">
                <a:solidFill>
                  <a:srgbClr val="C00000"/>
                </a:solidFill>
              </a:rPr>
              <a:t>/e</a:t>
            </a:r>
            <a:r>
              <a:rPr lang="pl-PL" sz="5400" b="1" dirty="0" smtClean="0">
                <a:solidFill>
                  <a:srgbClr val="C00000"/>
                </a:solidFill>
              </a:rPr>
              <a:t>/</a:t>
            </a:r>
            <a:r>
              <a:rPr lang="pl-PL" sz="5400" dirty="0" smtClean="0"/>
              <a:t>		</a:t>
            </a:r>
            <a:r>
              <a:rPr lang="pl-PL" sz="4400" dirty="0" smtClean="0"/>
              <a:t>egzamin, ekran</a:t>
            </a:r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ę </a:t>
            </a:r>
            <a:r>
              <a:rPr lang="pl-PL" sz="5400" b="1" dirty="0">
                <a:solidFill>
                  <a:srgbClr val="C00000"/>
                </a:solidFill>
              </a:rPr>
              <a:t>/ę</a:t>
            </a:r>
            <a:r>
              <a:rPr lang="pl-PL" sz="5400" b="1" dirty="0" smtClean="0">
                <a:solidFill>
                  <a:srgbClr val="C00000"/>
                </a:solidFill>
              </a:rPr>
              <a:t>/</a:t>
            </a:r>
            <a:r>
              <a:rPr lang="pl-PL" sz="5400" dirty="0" smtClean="0"/>
              <a:t>		</a:t>
            </a:r>
            <a:r>
              <a:rPr lang="pl-PL" sz="4400" dirty="0" smtClean="0"/>
              <a:t>zęby, tęcza</a:t>
            </a:r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f </a:t>
            </a:r>
            <a:r>
              <a:rPr lang="pl-PL" sz="5400" b="1" dirty="0">
                <a:solidFill>
                  <a:srgbClr val="C00000"/>
                </a:solidFill>
              </a:rPr>
              <a:t>/ef</a:t>
            </a:r>
            <a:r>
              <a:rPr lang="pl-PL" sz="5400" b="1" dirty="0" smtClean="0">
                <a:solidFill>
                  <a:srgbClr val="C00000"/>
                </a:solidFill>
              </a:rPr>
              <a:t>/ </a:t>
            </a:r>
            <a:r>
              <a:rPr lang="pl-PL" sz="5400" dirty="0" smtClean="0"/>
              <a:t>	</a:t>
            </a:r>
            <a:r>
              <a:rPr lang="pl-PL" sz="5400" smtClean="0"/>
              <a:t>	</a:t>
            </a:r>
            <a:r>
              <a:rPr lang="pl-PL" sz="4400" smtClean="0"/>
              <a:t>firanka, flaga</a:t>
            </a:r>
            <a:endParaRPr lang="pl-PL" sz="4400" dirty="0" smtClean="0"/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g </a:t>
            </a:r>
            <a:r>
              <a:rPr lang="pl-PL" sz="5400" b="1" dirty="0">
                <a:solidFill>
                  <a:srgbClr val="C00000"/>
                </a:solidFill>
              </a:rPr>
              <a:t>/gie</a:t>
            </a:r>
            <a:r>
              <a:rPr lang="pl-PL" sz="5400" b="1" dirty="0" smtClean="0">
                <a:solidFill>
                  <a:srgbClr val="C00000"/>
                </a:solidFill>
              </a:rPr>
              <a:t>/ </a:t>
            </a:r>
            <a:r>
              <a:rPr lang="pl-PL" sz="5400" dirty="0" smtClean="0"/>
              <a:t>	</a:t>
            </a:r>
            <a:r>
              <a:rPr lang="pl-PL" sz="4400" dirty="0" smtClean="0"/>
              <a:t>grupa, garnek</a:t>
            </a:r>
            <a:endParaRPr lang="pl-PL" sz="44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3. Alfabet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128" y="3226777"/>
            <a:ext cx="1551678" cy="217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3066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741090"/>
            <a:ext cx="10515600" cy="54358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h /ha/ </a:t>
            </a:r>
            <a:r>
              <a:rPr lang="pl-PL" sz="5400" dirty="0" smtClean="0"/>
              <a:t>	</a:t>
            </a:r>
            <a:r>
              <a:rPr lang="pl-PL" sz="4400" dirty="0" smtClean="0"/>
              <a:t>historia, herbata </a:t>
            </a:r>
            <a:endParaRPr lang="pl-PL" sz="5400" dirty="0" smtClean="0"/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i /i/ </a:t>
            </a:r>
            <a:r>
              <a:rPr lang="pl-PL" sz="5400" dirty="0" smtClean="0"/>
              <a:t>		</a:t>
            </a:r>
            <a:r>
              <a:rPr lang="pl-PL" sz="4400" dirty="0" smtClean="0"/>
              <a:t>inżynier, imię </a:t>
            </a:r>
            <a:endParaRPr lang="pl-PL" sz="5400" dirty="0" smtClean="0"/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j /jot/ </a:t>
            </a:r>
            <a:r>
              <a:rPr lang="pl-PL" sz="5400" dirty="0" smtClean="0"/>
              <a:t>	</a:t>
            </a:r>
            <a:r>
              <a:rPr lang="pl-PL" sz="4400" dirty="0" smtClean="0"/>
              <a:t>język, jogurt</a:t>
            </a:r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k /ka/ </a:t>
            </a:r>
            <a:r>
              <a:rPr lang="pl-PL" sz="5400" dirty="0" smtClean="0"/>
              <a:t>	</a:t>
            </a:r>
            <a:r>
              <a:rPr lang="pl-PL" sz="4400" dirty="0" smtClean="0"/>
              <a:t>książka, koordynator </a:t>
            </a:r>
            <a:endParaRPr lang="pl-PL" sz="5400" dirty="0" smtClean="0"/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l /el/ </a:t>
            </a:r>
            <a:r>
              <a:rPr lang="pl-PL" sz="5400" dirty="0" smtClean="0"/>
              <a:t>		</a:t>
            </a:r>
            <a:r>
              <a:rPr lang="pl-PL" sz="4400" dirty="0" smtClean="0"/>
              <a:t>lampa, legitymacja</a:t>
            </a:r>
            <a:endParaRPr lang="pl-PL" sz="5400" dirty="0" smtClean="0"/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ł /eł/ </a:t>
            </a:r>
            <a:r>
              <a:rPr lang="pl-PL" sz="5400" dirty="0" smtClean="0"/>
              <a:t>		</a:t>
            </a:r>
            <a:r>
              <a:rPr lang="pl-PL" sz="4400" dirty="0" smtClean="0"/>
              <a:t>łóżko, łódka</a:t>
            </a:r>
            <a:endParaRPr lang="pl-PL" sz="54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3. Alfabet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410" y="917008"/>
            <a:ext cx="2329962" cy="2329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0411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708968"/>
            <a:ext cx="10515600" cy="5467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m /em/ </a:t>
            </a:r>
            <a:r>
              <a:rPr lang="pl-PL" sz="5400" dirty="0" smtClean="0"/>
              <a:t>	</a:t>
            </a:r>
            <a:r>
              <a:rPr lang="pl-PL" sz="4400" dirty="0" smtClean="0"/>
              <a:t>masło, mleko</a:t>
            </a:r>
            <a:endParaRPr lang="pl-PL" sz="5400" dirty="0" smtClean="0"/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n /en/ </a:t>
            </a:r>
            <a:r>
              <a:rPr lang="pl-PL" sz="5400" dirty="0" smtClean="0"/>
              <a:t>	</a:t>
            </a:r>
            <a:r>
              <a:rPr lang="pl-PL" sz="4400" dirty="0" smtClean="0"/>
              <a:t>nożyczki, nazwisko </a:t>
            </a:r>
            <a:endParaRPr lang="pl-PL" sz="5400" dirty="0" smtClean="0"/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ń /eń/ </a:t>
            </a:r>
            <a:r>
              <a:rPr lang="pl-PL" sz="5400" dirty="0" smtClean="0"/>
              <a:t>	</a:t>
            </a:r>
            <a:r>
              <a:rPr lang="pl-PL" sz="4400" dirty="0" smtClean="0"/>
              <a:t>słońce, ogień</a:t>
            </a:r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o /o/ </a:t>
            </a:r>
            <a:r>
              <a:rPr lang="pl-PL" sz="5400" dirty="0" smtClean="0"/>
              <a:t>		</a:t>
            </a:r>
            <a:r>
              <a:rPr lang="pl-PL" sz="4400" dirty="0" smtClean="0"/>
              <a:t>ocena, ołówek</a:t>
            </a:r>
            <a:endParaRPr lang="pl-PL" sz="5400" dirty="0" smtClean="0"/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ó /u zamknięte/ </a:t>
            </a:r>
          </a:p>
          <a:p>
            <a:pPr marL="0" indent="0">
              <a:buNone/>
            </a:pPr>
            <a:r>
              <a:rPr lang="pl-PL" sz="5400" dirty="0" smtClean="0"/>
              <a:t>lub </a:t>
            </a:r>
            <a:r>
              <a:rPr lang="pl-PL" sz="5400" b="1" dirty="0" smtClean="0">
                <a:solidFill>
                  <a:srgbClr val="C00000"/>
                </a:solidFill>
              </a:rPr>
              <a:t>/o kreskowane/</a:t>
            </a:r>
            <a:r>
              <a:rPr lang="pl-PL" b="1" dirty="0" smtClean="0">
                <a:solidFill>
                  <a:srgbClr val="C00000"/>
                </a:solidFill>
              </a:rPr>
              <a:t> </a:t>
            </a:r>
            <a:r>
              <a:rPr lang="pl-PL" dirty="0" smtClean="0"/>
              <a:t>	</a:t>
            </a:r>
            <a:r>
              <a:rPr lang="pl-PL" sz="4400" dirty="0" smtClean="0"/>
              <a:t>ósemka, góry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3. Alfabet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199" y="1082596"/>
            <a:ext cx="1616470" cy="236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0092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741090"/>
            <a:ext cx="10515600" cy="5435873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p /pe/ 	</a:t>
            </a:r>
            <a:r>
              <a:rPr lang="pl-PL" sz="4400" dirty="0" smtClean="0"/>
              <a:t>Polska, piętro </a:t>
            </a:r>
            <a:endParaRPr lang="pl-PL" sz="5400" dirty="0" smtClean="0"/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r /er/ 		</a:t>
            </a:r>
            <a:r>
              <a:rPr lang="pl-PL" sz="4400" dirty="0" smtClean="0"/>
              <a:t>rower, robot </a:t>
            </a:r>
            <a:endParaRPr lang="pl-PL" sz="5400" dirty="0" smtClean="0"/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s /es/ 		</a:t>
            </a:r>
            <a:r>
              <a:rPr lang="pl-PL" sz="4400" dirty="0" smtClean="0"/>
              <a:t>sala, stołówka</a:t>
            </a:r>
            <a:endParaRPr lang="pl-PL" sz="5400" dirty="0" smtClean="0"/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ś /eś/ 		</a:t>
            </a:r>
            <a:r>
              <a:rPr lang="pl-PL" sz="4400" dirty="0" smtClean="0"/>
              <a:t>śnieg, ryś</a:t>
            </a:r>
            <a:endParaRPr lang="pl-PL" sz="5400" dirty="0" smtClean="0"/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t /te/ 		</a:t>
            </a:r>
            <a:r>
              <a:rPr lang="pl-PL" sz="4400" dirty="0" smtClean="0"/>
              <a:t>telefon, teatr</a:t>
            </a:r>
            <a:endParaRPr lang="pl-PL" sz="5400" dirty="0" smtClean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3. Alfabet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7349" y="1468316"/>
            <a:ext cx="1789572" cy="2681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7264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741090"/>
            <a:ext cx="10515600" cy="5435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u /u/ 		</a:t>
            </a:r>
            <a:r>
              <a:rPr lang="pl-PL" sz="4400" dirty="0" smtClean="0"/>
              <a:t>uczelnia, umywalka </a:t>
            </a:r>
            <a:endParaRPr lang="pl-PL" sz="5400" dirty="0" smtClean="0"/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w /wu/ 	</a:t>
            </a:r>
            <a:r>
              <a:rPr lang="pl-PL" sz="4400" dirty="0" smtClean="0"/>
              <a:t>wykład, winda</a:t>
            </a:r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y /igrek/ 	</a:t>
            </a:r>
            <a:r>
              <a:rPr lang="pl-PL" sz="4400" dirty="0" smtClean="0"/>
              <a:t>życie, </a:t>
            </a:r>
            <a:r>
              <a:rPr lang="pl-PL" sz="4400" dirty="0"/>
              <a:t>uniwersytet</a:t>
            </a:r>
            <a:endParaRPr lang="pl-PL" sz="5400" dirty="0" smtClean="0"/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z /zet/ 	</a:t>
            </a:r>
            <a:r>
              <a:rPr lang="pl-PL" sz="4400" dirty="0" smtClean="0"/>
              <a:t>zeszyt, zajęcia</a:t>
            </a:r>
            <a:endParaRPr lang="pl-PL" sz="5400" dirty="0" smtClean="0"/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ź /ziet/ 	</a:t>
            </a:r>
            <a:r>
              <a:rPr lang="pl-PL" sz="4400" dirty="0" smtClean="0"/>
              <a:t>źrebak, gałąź</a:t>
            </a:r>
            <a:endParaRPr lang="pl-PL" sz="5400" dirty="0" smtClean="0"/>
          </a:p>
          <a:p>
            <a:pPr marL="0" indent="0">
              <a:buNone/>
            </a:pPr>
            <a:r>
              <a:rPr lang="pl-PL" sz="5400" b="1" dirty="0" smtClean="0">
                <a:solidFill>
                  <a:srgbClr val="C00000"/>
                </a:solidFill>
              </a:rPr>
              <a:t>ż /żet/ 	</a:t>
            </a:r>
            <a:r>
              <a:rPr lang="pl-PL" sz="4400" dirty="0" smtClean="0"/>
              <a:t>żarówka, leżak</a:t>
            </a:r>
            <a:endParaRPr lang="pl-PL" sz="54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3. Alfabet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637" y="1368390"/>
            <a:ext cx="2720947" cy="272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9851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506</Words>
  <Application>Microsoft Office PowerPoint</Application>
  <PresentationFormat>Panoramiczny</PresentationFormat>
  <Paragraphs>145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Motyw pakietu Office</vt:lpstr>
      <vt:lpstr>Lekcja 3. Alfabet!</vt:lpstr>
      <vt:lpstr>Spis treści Table of Contents</vt:lpstr>
      <vt:lpstr>Oto polski alfabet Here is the Polish alphabet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Jakich liter nie ma w polskim alfabecie? What letters are not in the Polish alphabet?</vt:lpstr>
      <vt:lpstr>Polskie litery Polish letters</vt:lpstr>
      <vt:lpstr>Kilka ciekawostek o języku polskim… Some interesting facts about the Polish language…</vt:lpstr>
      <vt:lpstr>Dwuznaki Digraphs</vt:lpstr>
      <vt:lpstr>Prezentacja programu PowerPoint</vt:lpstr>
      <vt:lpstr>Inna ortografia, ale ta sama wymowa Different spelling, but the same pronunciation</vt:lpstr>
      <vt:lpstr>Prezentacja programu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HP</dc:creator>
  <cp:lastModifiedBy>HP</cp:lastModifiedBy>
  <cp:revision>69</cp:revision>
  <dcterms:created xsi:type="dcterms:W3CDTF">2023-09-26T20:16:51Z</dcterms:created>
  <dcterms:modified xsi:type="dcterms:W3CDTF">2023-12-13T21:35:53Z</dcterms:modified>
</cp:coreProperties>
</file>