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1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70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2337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100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802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0955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172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4586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722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1096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25333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890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9838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0E191-60EC-46E5-93E8-21D01A0B5FE1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D2C9E-E4E9-4304-84A9-10927251C3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934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2.</a:t>
            </a:r>
            <a:br>
              <a:rPr lang="pl-PL" dirty="0" smtClean="0"/>
            </a:br>
            <a:r>
              <a:rPr lang="pl-PL" b="1" dirty="0" smtClean="0">
                <a:solidFill>
                  <a:srgbClr val="C00000"/>
                </a:solidFill>
              </a:rPr>
              <a:t>Dzień dobry!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Lesson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2.</a:t>
            </a:r>
          </a:p>
          <a:p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Good </a:t>
            </a:r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morning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! </a:t>
            </a:r>
            <a:endParaRPr lang="pl-PL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6FA19EB-7DF0-49BE-862C-C66D1E4771C1}"/>
              </a:ext>
            </a:extLst>
          </p:cNvPr>
          <p:cNvGrpSpPr/>
          <p:nvPr/>
        </p:nvGrpSpPr>
        <p:grpSpPr>
          <a:xfrm>
            <a:off x="647713" y="560439"/>
            <a:ext cx="1469844" cy="1312830"/>
            <a:chOff x="617204" y="568877"/>
            <a:chExt cx="1069974" cy="955675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C1280639-C6BC-4507-87E7-72BF2F951552}"/>
                </a:ext>
              </a:extLst>
            </p:cNvPr>
            <p:cNvSpPr/>
            <p:nvPr/>
          </p:nvSpPr>
          <p:spPr>
            <a:xfrm>
              <a:off x="617204" y="568877"/>
              <a:ext cx="1069974" cy="955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1500" dist="279400" dir="1500000" sx="94000" sy="94000" algn="ctr" rotWithShape="0">
                <a:schemeClr val="accent1">
                  <a:lumMod val="75000"/>
                  <a:alpha val="1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0857B8E2-6594-486F-ABAA-BCB428D06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84838" y="569412"/>
              <a:ext cx="954605" cy="954604"/>
            </a:xfrm>
            <a:prstGeom prst="rect">
              <a:avLst/>
            </a:prstGeom>
          </p:spPr>
        </p:pic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C598F511-91CC-9BB3-7B7C-4544B3E8DDE5}"/>
              </a:ext>
            </a:extLst>
          </p:cNvPr>
          <p:cNvSpPr/>
          <p:nvPr/>
        </p:nvSpPr>
        <p:spPr>
          <a:xfrm>
            <a:off x="7077456" y="794436"/>
            <a:ext cx="4191047" cy="301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noFill/>
          </a:ln>
          <a:effectLst>
            <a:outerShdw blurRad="571500" dist="279400" dir="1500000" sx="98000" sy="98000" algn="ctr" rotWithShape="0">
              <a:srgbClr val="2F559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163" y="860825"/>
            <a:ext cx="183008" cy="183008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E3113E6-6A18-4280-B9A1-588C97E1EC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2015" y="558904"/>
            <a:ext cx="3213230" cy="1314200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EED06717-E2F1-B62D-65AD-D688FF6AE469}"/>
              </a:ext>
            </a:extLst>
          </p:cNvPr>
          <p:cNvSpPr txBox="1"/>
          <p:nvPr/>
        </p:nvSpPr>
        <p:spPr>
          <a:xfrm>
            <a:off x="8967851" y="817503"/>
            <a:ext cx="243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>
                <a:solidFill>
                  <a:srgbClr val="2239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www.ubb.edu.pl/en</a:t>
            </a:r>
            <a:endParaRPr lang="en-ID" sz="1050" b="1" dirty="0">
              <a:solidFill>
                <a:srgbClr val="2239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64F0AFD-59CB-59DF-9C6C-57606344CB90}"/>
              </a:ext>
            </a:extLst>
          </p:cNvPr>
          <p:cNvSpPr/>
          <p:nvPr/>
        </p:nvSpPr>
        <p:spPr>
          <a:xfrm>
            <a:off x="11242608" y="804670"/>
            <a:ext cx="301679" cy="291445"/>
          </a:xfrm>
          <a:prstGeom prst="rect">
            <a:avLst/>
          </a:prstGeom>
          <a:solidFill>
            <a:srgbClr val="223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300941" y="844132"/>
            <a:ext cx="183008" cy="183008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15" y="4947686"/>
            <a:ext cx="5279673" cy="1599741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-20739" y="6244606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39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Słówka </a:t>
            </a:r>
            <a:r>
              <a:rPr lang="pl-PL" b="1" dirty="0" smtClean="0"/>
              <a:t>pytające 2</a:t>
            </a:r>
            <a:r>
              <a:rPr lang="pl-PL" b="1" dirty="0"/>
              <a:t/>
            </a:r>
            <a:br>
              <a:rPr lang="pl-PL" b="1" dirty="0"/>
            </a:br>
            <a:r>
              <a:rPr lang="pl-PL" sz="2400" b="1" i="1" dirty="0" err="1">
                <a:solidFill>
                  <a:srgbClr val="0070C0"/>
                </a:solidFill>
              </a:rPr>
              <a:t>Question</a:t>
            </a:r>
            <a:r>
              <a:rPr lang="pl-PL" sz="2400" b="1" i="1" dirty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words</a:t>
            </a:r>
            <a:r>
              <a:rPr lang="pl-PL" sz="2400" b="1" i="1" dirty="0" smtClean="0">
                <a:solidFill>
                  <a:srgbClr val="0070C0"/>
                </a:solidFill>
              </a:rPr>
              <a:t>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Kiedy? </a:t>
            </a:r>
            <a:r>
              <a:rPr lang="pl-PL" sz="3600" b="1" dirty="0" smtClean="0"/>
              <a:t>			Kiedy się zobaczymy? 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When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 			</a:t>
            </a:r>
            <a:r>
              <a:rPr lang="en-US" sz="2400" i="1" dirty="0" smtClean="0">
                <a:solidFill>
                  <a:srgbClr val="0070C0"/>
                </a:solidFill>
              </a:rPr>
              <a:t>When </a:t>
            </a:r>
            <a:r>
              <a:rPr lang="en-US" sz="2400" i="1" dirty="0">
                <a:solidFill>
                  <a:srgbClr val="0070C0"/>
                </a:solidFill>
              </a:rPr>
              <a:t>will we see each other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</a:p>
          <a:p>
            <a:endParaRPr lang="pl-PL" dirty="0"/>
          </a:p>
          <a:p>
            <a:r>
              <a:rPr lang="pl-PL" sz="3600" b="1" dirty="0" smtClean="0">
                <a:solidFill>
                  <a:srgbClr val="C00000"/>
                </a:solidFill>
              </a:rPr>
              <a:t>O której? </a:t>
            </a:r>
            <a:r>
              <a:rPr lang="pl-PL" sz="3600" b="1" dirty="0" smtClean="0"/>
              <a:t>		O której zaczynamy zajęcia?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What time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 			</a:t>
            </a:r>
            <a:r>
              <a:rPr lang="en-US" sz="2400" i="1" dirty="0" smtClean="0">
                <a:solidFill>
                  <a:srgbClr val="0070C0"/>
                </a:solidFill>
              </a:rPr>
              <a:t>What </a:t>
            </a:r>
            <a:r>
              <a:rPr lang="en-US" sz="2400" i="1" dirty="0">
                <a:solidFill>
                  <a:srgbClr val="0070C0"/>
                </a:solidFill>
              </a:rPr>
              <a:t>time do classes start?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3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Słówka pytające </a:t>
            </a:r>
            <a:r>
              <a:rPr lang="pl-PL" b="1" dirty="0" smtClean="0"/>
              <a:t>3</a:t>
            </a:r>
            <a:r>
              <a:rPr lang="pl-PL" b="1" dirty="0"/>
              <a:t/>
            </a:r>
            <a:br>
              <a:rPr lang="pl-PL" b="1" dirty="0"/>
            </a:br>
            <a:r>
              <a:rPr lang="pl-PL" sz="2400" b="1" i="1" dirty="0" err="1">
                <a:solidFill>
                  <a:srgbClr val="0070C0"/>
                </a:solidFill>
              </a:rPr>
              <a:t>Question</a:t>
            </a:r>
            <a:r>
              <a:rPr lang="pl-PL" sz="2400" b="1" i="1" dirty="0">
                <a:solidFill>
                  <a:srgbClr val="0070C0"/>
                </a:solidFill>
              </a:rPr>
              <a:t> </a:t>
            </a:r>
            <a:r>
              <a:rPr lang="pl-PL" sz="2400" b="1" i="1" dirty="0" err="1">
                <a:solidFill>
                  <a:srgbClr val="0070C0"/>
                </a:solidFill>
              </a:rPr>
              <a:t>words</a:t>
            </a:r>
            <a:r>
              <a:rPr lang="pl-PL" sz="2400" b="1" i="1" dirty="0">
                <a:solidFill>
                  <a:srgbClr val="0070C0"/>
                </a:solidFill>
              </a:rPr>
              <a:t> </a:t>
            </a:r>
            <a:r>
              <a:rPr lang="pl-PL" sz="2400" b="1" i="1" dirty="0" smtClean="0">
                <a:solidFill>
                  <a:srgbClr val="0070C0"/>
                </a:solidFill>
              </a:rPr>
              <a:t>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Ile? 			</a:t>
            </a:r>
            <a:r>
              <a:rPr lang="pl-PL" sz="3600" dirty="0" smtClean="0"/>
              <a:t>Ile to kosztuje?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How much? </a:t>
            </a:r>
            <a:r>
              <a:rPr lang="pl-PL" sz="2400" i="1" dirty="0" smtClean="0">
                <a:solidFill>
                  <a:srgbClr val="0070C0"/>
                </a:solidFill>
              </a:rPr>
              <a:t>			</a:t>
            </a:r>
            <a:r>
              <a:rPr lang="en-US" sz="2400" i="1" dirty="0" smtClean="0">
                <a:solidFill>
                  <a:srgbClr val="0070C0"/>
                </a:solidFill>
              </a:rPr>
              <a:t>How </a:t>
            </a:r>
            <a:r>
              <a:rPr lang="en-US" sz="2400" i="1" dirty="0">
                <a:solidFill>
                  <a:srgbClr val="0070C0"/>
                </a:solidFill>
              </a:rPr>
              <a:t>much is it?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  <a:p>
            <a:r>
              <a:rPr lang="pl-PL" sz="3600" b="1" dirty="0" smtClean="0">
                <a:solidFill>
                  <a:srgbClr val="C00000"/>
                </a:solidFill>
              </a:rPr>
              <a:t>Dlaczego? 		</a:t>
            </a:r>
            <a:r>
              <a:rPr lang="pl-PL" sz="3600" dirty="0" smtClean="0"/>
              <a:t>Dlaczego nie mamy dziś zajęć? 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Why? </a:t>
            </a:r>
            <a:r>
              <a:rPr lang="pl-PL" sz="2400" i="1" dirty="0" smtClean="0">
                <a:solidFill>
                  <a:srgbClr val="0070C0"/>
                </a:solidFill>
              </a:rPr>
              <a:t>			</a:t>
            </a:r>
            <a:r>
              <a:rPr lang="en-US" sz="2400" i="1" dirty="0" smtClean="0">
                <a:solidFill>
                  <a:srgbClr val="0070C0"/>
                </a:solidFill>
              </a:rPr>
              <a:t>Why </a:t>
            </a:r>
            <a:r>
              <a:rPr lang="en-US" sz="2400" i="1" dirty="0">
                <a:solidFill>
                  <a:srgbClr val="0070C0"/>
                </a:solidFill>
              </a:rPr>
              <a:t>don't we have </a:t>
            </a:r>
            <a:r>
              <a:rPr lang="en-US" sz="2400" i="1" dirty="0" smtClean="0">
                <a:solidFill>
                  <a:srgbClr val="0070C0"/>
                </a:solidFill>
              </a:rPr>
              <a:t>classes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today</a:t>
            </a:r>
            <a:r>
              <a:rPr lang="en-US" sz="2400" i="1" dirty="0" smtClean="0">
                <a:solidFill>
                  <a:srgbClr val="0070C0"/>
                </a:solidFill>
              </a:rPr>
              <a:t>? 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  <a:p>
            <a:r>
              <a:rPr lang="pl-PL" sz="3600" b="1" dirty="0" smtClean="0">
                <a:solidFill>
                  <a:srgbClr val="C00000"/>
                </a:solidFill>
              </a:rPr>
              <a:t>Jak? 			</a:t>
            </a:r>
            <a:r>
              <a:rPr lang="pl-PL" sz="3600" dirty="0" smtClean="0"/>
              <a:t>Jak się czujesz?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How? 			</a:t>
            </a:r>
            <a:r>
              <a:rPr lang="en-US" sz="2400" i="1" dirty="0" smtClean="0">
                <a:solidFill>
                  <a:srgbClr val="0070C0"/>
                </a:solidFill>
              </a:rPr>
              <a:t>How </a:t>
            </a:r>
            <a:r>
              <a:rPr lang="pl-PL" sz="2400" i="1" dirty="0" smtClean="0">
                <a:solidFill>
                  <a:srgbClr val="0070C0"/>
                </a:solidFill>
              </a:rPr>
              <a:t>do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feel</a:t>
            </a:r>
            <a:r>
              <a:rPr lang="en-US" sz="2400" i="1" dirty="0" smtClean="0">
                <a:solidFill>
                  <a:srgbClr val="0070C0"/>
                </a:solidFill>
              </a:rPr>
              <a:t>? 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8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Szybka </a:t>
            </a:r>
            <a:r>
              <a:rPr lang="pl-PL" b="1" dirty="0"/>
              <a:t>powtórka</a:t>
            </a:r>
            <a:br>
              <a:rPr lang="pl-PL" b="1" dirty="0"/>
            </a:br>
            <a:r>
              <a:rPr lang="pl-PL" sz="2400" b="1" i="1" dirty="0" err="1">
                <a:solidFill>
                  <a:srgbClr val="0070C0"/>
                </a:solidFill>
              </a:rPr>
              <a:t>Quick</a:t>
            </a:r>
            <a:r>
              <a:rPr lang="pl-PL" sz="2400" b="1" i="1" dirty="0">
                <a:solidFill>
                  <a:srgbClr val="0070C0"/>
                </a:solidFill>
              </a:rPr>
              <a:t> </a:t>
            </a:r>
            <a:r>
              <a:rPr lang="pl-PL" sz="2400" b="1" i="1" dirty="0" err="1">
                <a:solidFill>
                  <a:srgbClr val="0070C0"/>
                </a:solidFill>
              </a:rPr>
              <a:t>review</a:t>
            </a:r>
            <a:endParaRPr lang="pl-PL" sz="2400" b="1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Dzień dobry!</a:t>
            </a:r>
          </a:p>
          <a:p>
            <a:r>
              <a:rPr lang="pl-PL" dirty="0" smtClean="0"/>
              <a:t>Do widzenia!</a:t>
            </a:r>
          </a:p>
          <a:p>
            <a:r>
              <a:rPr lang="pl-PL" dirty="0" smtClean="0"/>
              <a:t>Dobry wieczór!</a:t>
            </a:r>
          </a:p>
          <a:p>
            <a:r>
              <a:rPr lang="pl-PL" dirty="0" smtClean="0"/>
              <a:t>Dobranoc! </a:t>
            </a:r>
          </a:p>
          <a:p>
            <a:r>
              <a:rPr lang="pl-PL" dirty="0" smtClean="0"/>
              <a:t>Jak się masz?</a:t>
            </a:r>
          </a:p>
          <a:p>
            <a:r>
              <a:rPr lang="pl-PL" dirty="0" smtClean="0"/>
              <a:t>Świetnie! / Dobrze! / Źle </a:t>
            </a:r>
          </a:p>
          <a:p>
            <a:r>
              <a:rPr lang="pl-PL" dirty="0" smtClean="0"/>
              <a:t>Co?		Kto?	</a:t>
            </a:r>
          </a:p>
          <a:p>
            <a:r>
              <a:rPr lang="pl-PL" dirty="0" smtClean="0"/>
              <a:t>Kiedy?	Ile?	Dlaczego?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11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wspólną lekcję!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Thank you for the lesson together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r>
              <a:rPr lang="pl-PL" sz="2000" dirty="0" smtClean="0"/>
              <a:t>Wszystkie zdjęcia i ilustracje </a:t>
            </a:r>
            <a:r>
              <a:rPr lang="pl-PL" sz="2000" dirty="0"/>
              <a:t>pochodzą z &lt;a </a:t>
            </a:r>
            <a:r>
              <a:rPr lang="pl-PL" sz="2000" dirty="0" err="1"/>
              <a:t>href</a:t>
            </a:r>
            <a:r>
              <a:rPr lang="pl-PL" sz="2000" dirty="0"/>
              <a:t>="http://www.freepik.com</a:t>
            </a:r>
            <a:r>
              <a:rPr lang="pl-PL" sz="2000" dirty="0" smtClean="0"/>
              <a:t>"&gt;. </a:t>
            </a:r>
            <a:endParaRPr lang="pl-PL" sz="2000" dirty="0"/>
          </a:p>
          <a:p>
            <a:pPr marL="0" indent="0" algn="ctr">
              <a:buNone/>
            </a:pPr>
            <a:r>
              <a:rPr lang="pl-PL" sz="2000" dirty="0" smtClean="0"/>
              <a:t>Dokładny spis dostępny jest </a:t>
            </a:r>
            <a:r>
              <a:rPr lang="pl-PL" sz="2000" dirty="0"/>
              <a:t>na stronie: </a:t>
            </a:r>
            <a:r>
              <a:rPr lang="pl-PL" sz="2000" dirty="0" smtClean="0"/>
              <a:t>www.ubb.edu.pl/en.</a:t>
            </a:r>
          </a:p>
          <a:p>
            <a:pPr marL="0" indent="0" algn="ctr">
              <a:buNone/>
            </a:pPr>
            <a:r>
              <a:rPr lang="pl-PL" sz="1600" i="1" dirty="0" err="1" smtClean="0">
                <a:solidFill>
                  <a:srgbClr val="0070C0"/>
                </a:solidFill>
              </a:rPr>
              <a:t>All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pictures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and </a:t>
            </a:r>
            <a:r>
              <a:rPr lang="pl-PL" sz="1600" i="1" dirty="0" err="1" smtClean="0">
                <a:solidFill>
                  <a:srgbClr val="0070C0"/>
                </a:solidFill>
              </a:rPr>
              <a:t>illustrations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come</a:t>
            </a:r>
            <a:r>
              <a:rPr lang="pl-PL" sz="1600" i="1" dirty="0" smtClean="0">
                <a:solidFill>
                  <a:srgbClr val="0070C0"/>
                </a:solidFill>
              </a:rPr>
              <a:t> from &lt;a </a:t>
            </a:r>
            <a:r>
              <a:rPr lang="pl-PL" sz="1600" i="1" dirty="0" err="1">
                <a:solidFill>
                  <a:srgbClr val="0070C0"/>
                </a:solidFill>
              </a:rPr>
              <a:t>href</a:t>
            </a:r>
            <a:r>
              <a:rPr lang="pl-PL" sz="1600" i="1" dirty="0">
                <a:solidFill>
                  <a:srgbClr val="0070C0"/>
                </a:solidFill>
              </a:rPr>
              <a:t>="http://www.freepik.com</a:t>
            </a:r>
            <a:r>
              <a:rPr lang="pl-PL" sz="1600" i="1" dirty="0" smtClean="0">
                <a:solidFill>
                  <a:srgbClr val="0070C0"/>
                </a:solidFill>
              </a:rPr>
              <a:t>"&gt;.</a:t>
            </a:r>
          </a:p>
          <a:p>
            <a:pPr marL="0" indent="0" algn="ctr">
              <a:buNone/>
            </a:pP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T</a:t>
            </a:r>
            <a:r>
              <a:rPr lang="pl-PL" sz="1600" i="1" dirty="0" smtClean="0">
                <a:solidFill>
                  <a:srgbClr val="0070C0"/>
                </a:solidFill>
              </a:rPr>
              <a:t>he </a:t>
            </a:r>
            <a:r>
              <a:rPr lang="pl-PL" sz="1600" i="1" dirty="0" err="1" smtClean="0">
                <a:solidFill>
                  <a:srgbClr val="0070C0"/>
                </a:solidFill>
              </a:rPr>
              <a:t>detailed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</a:rPr>
              <a:t>list </a:t>
            </a:r>
            <a:r>
              <a:rPr lang="en-US" sz="1600" i="1" dirty="0">
                <a:solidFill>
                  <a:srgbClr val="0070C0"/>
                </a:solidFill>
              </a:rPr>
              <a:t>available on the </a:t>
            </a:r>
            <a:r>
              <a:rPr lang="en-US" sz="1600" i="1" dirty="0" smtClean="0">
                <a:solidFill>
                  <a:srgbClr val="0070C0"/>
                </a:solidFill>
              </a:rPr>
              <a:t>website</a:t>
            </a:r>
            <a:r>
              <a:rPr lang="pl-PL" sz="1600" i="1" dirty="0" smtClean="0">
                <a:solidFill>
                  <a:srgbClr val="0070C0"/>
                </a:solidFill>
              </a:rPr>
              <a:t>: www.ubb.edu.pl/en.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35366" y="411378"/>
            <a:ext cx="963109" cy="96310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65" y="411378"/>
            <a:ext cx="2309200" cy="9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75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Spis treści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rgbClr val="0070C0"/>
                </a:solidFill>
              </a:rPr>
              <a:t>Table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Contents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1982586"/>
            <a:ext cx="7257927" cy="3979175"/>
          </a:xfrm>
        </p:spPr>
        <p:txBody>
          <a:bodyPr>
            <a:normAutofit lnSpcReduction="10000"/>
          </a:bodyPr>
          <a:lstStyle/>
          <a:p>
            <a:r>
              <a:rPr lang="pl-PL" sz="3600" dirty="0" smtClean="0"/>
              <a:t>3 czarodziejskie słowa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3 </a:t>
            </a:r>
            <a:r>
              <a:rPr lang="pl-PL" sz="2400" i="1" dirty="0" err="1" smtClean="0">
                <a:solidFill>
                  <a:srgbClr val="0070C0"/>
                </a:solidFill>
              </a:rPr>
              <a:t>magic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words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dirty="0" smtClean="0"/>
              <a:t>powitania i pożegnania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greetings</a:t>
            </a:r>
            <a:r>
              <a:rPr lang="pl-PL" sz="2400" i="1" dirty="0" smtClean="0">
                <a:solidFill>
                  <a:srgbClr val="0070C0"/>
                </a:solidFill>
              </a:rPr>
              <a:t> and </a:t>
            </a:r>
            <a:r>
              <a:rPr lang="pl-PL" sz="2400" i="1" dirty="0" err="1" smtClean="0">
                <a:solidFill>
                  <a:srgbClr val="0070C0"/>
                </a:solidFill>
              </a:rPr>
              <a:t>good-byes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dirty="0" smtClean="0"/>
              <a:t>pytanie o samopoczucie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question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about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well-being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600" dirty="0" smtClean="0"/>
              <a:t>słówka pytające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question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words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32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3 czarodziejskie słowa…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sz="2400" i="1" dirty="0">
                <a:solidFill>
                  <a:srgbClr val="0070C0"/>
                </a:solidFill>
              </a:rPr>
              <a:t>3 </a:t>
            </a:r>
            <a:r>
              <a:rPr lang="pl-PL" sz="2400" i="1" dirty="0" err="1">
                <a:solidFill>
                  <a:srgbClr val="0070C0"/>
                </a:solidFill>
              </a:rPr>
              <a:t>magic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words</a:t>
            </a:r>
            <a:r>
              <a:rPr lang="pl-PL" sz="2400" i="1" dirty="0" smtClean="0">
                <a:solidFill>
                  <a:srgbClr val="0070C0"/>
                </a:solidFill>
              </a:rPr>
              <a:t>…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38305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300" b="1" dirty="0" smtClean="0">
                <a:solidFill>
                  <a:srgbClr val="C00000"/>
                </a:solidFill>
              </a:rPr>
              <a:t>1. dziękuję </a:t>
            </a:r>
          </a:p>
          <a:p>
            <a:pPr marL="0" indent="0">
              <a:buNone/>
            </a:pPr>
            <a:r>
              <a:rPr lang="pl-PL" sz="2400" i="1" dirty="0" err="1" smtClean="0">
                <a:solidFill>
                  <a:srgbClr val="0070C0"/>
                </a:solidFill>
              </a:rPr>
              <a:t>thank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pl-PL" sz="2400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3200" dirty="0"/>
              <a:t>w </a:t>
            </a:r>
            <a:r>
              <a:rPr lang="pl-PL" sz="3200" dirty="0" smtClean="0"/>
              <a:t>skrócie </a:t>
            </a:r>
            <a:endParaRPr lang="pl-PL" sz="3200" dirty="0"/>
          </a:p>
          <a:p>
            <a:pPr marL="0" indent="0">
              <a:buNone/>
            </a:pPr>
            <a:r>
              <a:rPr lang="pl-PL" sz="3000" b="1" dirty="0" smtClean="0">
                <a:solidFill>
                  <a:srgbClr val="C00000"/>
                </a:solidFill>
              </a:rPr>
              <a:t>dzięki</a:t>
            </a:r>
            <a:r>
              <a:rPr lang="pl-PL" sz="3000" dirty="0"/>
              <a:t>,</a:t>
            </a:r>
            <a:endParaRPr lang="pl-PL" sz="3000" dirty="0" smtClean="0"/>
          </a:p>
          <a:p>
            <a:pPr marL="0" indent="0">
              <a:buNone/>
            </a:pPr>
            <a:r>
              <a:rPr lang="pl-PL" dirty="0" smtClean="0"/>
              <a:t>używane przez młodych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in short</a:t>
            </a:r>
            <a:r>
              <a:rPr lang="en-US" sz="2400" i="1" dirty="0" smtClean="0">
                <a:solidFill>
                  <a:srgbClr val="0070C0"/>
                </a:solidFill>
              </a:rPr>
              <a:t>,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br>
              <a:rPr lang="pl-PL" sz="2400" i="1" dirty="0" smtClean="0">
                <a:solidFill>
                  <a:srgbClr val="0070C0"/>
                </a:solidFill>
              </a:rPr>
            </a:br>
            <a:r>
              <a:rPr lang="en-US" sz="2400" i="1" dirty="0" smtClean="0">
                <a:solidFill>
                  <a:srgbClr val="0070C0"/>
                </a:solidFill>
              </a:rPr>
              <a:t>used </a:t>
            </a:r>
            <a:r>
              <a:rPr lang="en-US" sz="2400" i="1" dirty="0">
                <a:solidFill>
                  <a:srgbClr val="0070C0"/>
                </a:solidFill>
              </a:rPr>
              <a:t>by young people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7116547" y="1885680"/>
            <a:ext cx="24613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4000" b="1" dirty="0" smtClean="0">
                <a:solidFill>
                  <a:srgbClr val="C00000"/>
                </a:solidFill>
              </a:rPr>
              <a:t>2. proszę</a:t>
            </a:r>
          </a:p>
          <a:p>
            <a:pPr marL="0" indent="0">
              <a:buNone/>
            </a:pPr>
            <a:r>
              <a:rPr lang="pl-PL" sz="2400" i="1" dirty="0" err="1" smtClean="0">
                <a:solidFill>
                  <a:srgbClr val="0070C0"/>
                </a:solidFill>
              </a:rPr>
              <a:t>please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and</a:t>
            </a:r>
          </a:p>
          <a:p>
            <a:pPr marL="0" indent="0">
              <a:buNone/>
            </a:pPr>
            <a:r>
              <a:rPr lang="pl-PL" sz="2400" i="1" dirty="0" err="1" smtClean="0">
                <a:solidFill>
                  <a:srgbClr val="0070C0"/>
                </a:solidFill>
              </a:rPr>
              <a:t>you're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welcome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9467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3 czarodziejskie słowa… </a:t>
            </a:r>
            <a:br>
              <a:rPr lang="pl-PL" b="1" dirty="0"/>
            </a:br>
            <a:r>
              <a:rPr lang="pl-PL" sz="2400" i="1" dirty="0">
                <a:solidFill>
                  <a:srgbClr val="0070C0"/>
                </a:solidFill>
              </a:rPr>
              <a:t>3 </a:t>
            </a:r>
            <a:r>
              <a:rPr lang="pl-PL" sz="2400" i="1" dirty="0" err="1">
                <a:solidFill>
                  <a:srgbClr val="0070C0"/>
                </a:solidFill>
              </a:rPr>
              <a:t>magic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words</a:t>
            </a:r>
            <a:r>
              <a:rPr lang="pl-PL" sz="2400" i="1" dirty="0">
                <a:solidFill>
                  <a:srgbClr val="0070C0"/>
                </a:solidFill>
              </a:rPr>
              <a:t>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000" b="1" dirty="0" smtClean="0">
                <a:solidFill>
                  <a:srgbClr val="C00000"/>
                </a:solidFill>
              </a:rPr>
              <a:t>3. przepraszam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(</a:t>
            </a:r>
            <a:r>
              <a:rPr lang="pl-PL" sz="2400" i="1" dirty="0" err="1" smtClean="0">
                <a:solidFill>
                  <a:srgbClr val="0070C0"/>
                </a:solidFill>
              </a:rPr>
              <a:t>I’m</a:t>
            </a:r>
            <a:r>
              <a:rPr lang="pl-PL" sz="2400" i="1" dirty="0" smtClean="0">
                <a:solidFill>
                  <a:srgbClr val="0070C0"/>
                </a:solidFill>
              </a:rPr>
              <a:t>) sorry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000" dirty="0" smtClean="0"/>
              <a:t>Odpowiadamy: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We </a:t>
            </a:r>
            <a:r>
              <a:rPr lang="pl-PL" sz="2400" i="1" dirty="0" err="1" smtClean="0">
                <a:solidFill>
                  <a:srgbClr val="0070C0"/>
                </a:solidFill>
              </a:rPr>
              <a:t>answer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4000" b="1" dirty="0" smtClean="0"/>
              <a:t>Nie ma za co.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You're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welcome</a:t>
            </a:r>
            <a:r>
              <a:rPr lang="pl-PL" sz="2400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pl-PL" sz="4000" b="1" dirty="0" smtClean="0"/>
              <a:t>Nic nie szkodzi.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That's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>
                <a:solidFill>
                  <a:srgbClr val="0070C0"/>
                </a:solidFill>
              </a:rPr>
              <a:t>okay.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5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Powitania i pożegnania </a:t>
            </a:r>
            <a:r>
              <a:rPr lang="pl-PL" dirty="0" smtClean="0"/>
              <a:t>– </a:t>
            </a: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oficjalnie</a:t>
            </a:r>
            <a:r>
              <a:rPr lang="pl-PL" dirty="0" smtClean="0"/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>
                <a:solidFill>
                  <a:srgbClr val="0070C0"/>
                </a:solidFill>
              </a:rPr>
              <a:t>Greetings and </a:t>
            </a:r>
            <a:r>
              <a:rPr lang="pl-PL" sz="2400" i="1" dirty="0" err="1">
                <a:solidFill>
                  <a:srgbClr val="0070C0"/>
                </a:solidFill>
              </a:rPr>
              <a:t>goodbyes</a:t>
            </a:r>
            <a:r>
              <a:rPr lang="pl-PL" sz="2400" i="1" dirty="0">
                <a:solidFill>
                  <a:srgbClr val="0070C0"/>
                </a:solidFill>
              </a:rPr>
              <a:t> – </a:t>
            </a:r>
            <a:r>
              <a:rPr lang="pl-PL" sz="2400" i="1" dirty="0" err="1">
                <a:solidFill>
                  <a:srgbClr val="0070C0"/>
                </a:solidFill>
              </a:rPr>
              <a:t>officially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sz="4000" b="1" dirty="0" smtClean="0">
                <a:solidFill>
                  <a:srgbClr val="C00000"/>
                </a:solidFill>
              </a:rPr>
              <a:t>Dzień dobry!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Good </a:t>
            </a:r>
            <a:r>
              <a:rPr lang="pl-PL" sz="2400" i="1" dirty="0" err="1">
                <a:solidFill>
                  <a:srgbClr val="0070C0"/>
                </a:solidFill>
              </a:rPr>
              <a:t>morning</a:t>
            </a:r>
            <a:r>
              <a:rPr lang="pl-PL" sz="2400" i="1" dirty="0">
                <a:solidFill>
                  <a:srgbClr val="0070C0"/>
                </a:solidFill>
              </a:rPr>
              <a:t>!</a:t>
            </a:r>
          </a:p>
          <a:p>
            <a:endParaRPr lang="pl-PL" dirty="0" smtClean="0"/>
          </a:p>
          <a:p>
            <a:r>
              <a:rPr lang="pl-PL" sz="4000" b="1" dirty="0" smtClean="0">
                <a:solidFill>
                  <a:srgbClr val="C00000"/>
                </a:solidFill>
              </a:rPr>
              <a:t>Dobry wieczór!</a:t>
            </a:r>
            <a:endParaRPr lang="pl-PL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Good </a:t>
            </a:r>
            <a:r>
              <a:rPr lang="pl-PL" sz="2400" i="1" dirty="0" err="1">
                <a:solidFill>
                  <a:srgbClr val="0070C0"/>
                </a:solidFill>
              </a:rPr>
              <a:t>evening</a:t>
            </a:r>
            <a:r>
              <a:rPr lang="pl-PL" sz="2400" i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2"/>
          </p:nvPr>
        </p:nvSpPr>
        <p:spPr>
          <a:xfrm>
            <a:off x="7497910" y="1825625"/>
            <a:ext cx="3855890" cy="4351338"/>
          </a:xfrm>
        </p:spPr>
        <p:txBody>
          <a:bodyPr/>
          <a:lstStyle/>
          <a:p>
            <a:r>
              <a:rPr lang="pl-PL" sz="4000" b="1" dirty="0" smtClean="0">
                <a:solidFill>
                  <a:srgbClr val="C00000"/>
                </a:solidFill>
              </a:rPr>
              <a:t>Do widzenia!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Goodbye</a:t>
            </a:r>
            <a:r>
              <a:rPr lang="pl-PL" sz="2400" i="1" dirty="0">
                <a:solidFill>
                  <a:srgbClr val="0070C0"/>
                </a:solidFill>
              </a:rPr>
              <a:t>!</a:t>
            </a:r>
          </a:p>
          <a:p>
            <a:endParaRPr lang="pl-PL" dirty="0" smtClean="0"/>
          </a:p>
          <a:p>
            <a:r>
              <a:rPr lang="pl-PL" sz="4000" b="1" dirty="0" smtClean="0">
                <a:solidFill>
                  <a:srgbClr val="C00000"/>
                </a:solidFill>
              </a:rPr>
              <a:t>Dobranoc!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Good </a:t>
            </a:r>
            <a:r>
              <a:rPr lang="pl-PL" sz="2400" i="1" dirty="0" err="1" smtClean="0">
                <a:solidFill>
                  <a:srgbClr val="0070C0"/>
                </a:solidFill>
              </a:rPr>
              <a:t>night</a:t>
            </a:r>
            <a:r>
              <a:rPr lang="pl-PL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66904" y="2299320"/>
            <a:ext cx="3379423" cy="243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738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Powitania i pożegnania </a:t>
            </a:r>
            <a:r>
              <a:rPr lang="pl-PL" dirty="0"/>
              <a:t>– </a:t>
            </a:r>
            <a:r>
              <a:rPr lang="pl-P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</a:t>
            </a:r>
            <a:r>
              <a:rPr lang="pl-PL" dirty="0" smtClean="0"/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>
                <a:solidFill>
                  <a:srgbClr val="0070C0"/>
                </a:solidFill>
              </a:rPr>
              <a:t>Greetings and </a:t>
            </a:r>
            <a:r>
              <a:rPr lang="pl-PL" sz="2400" i="1" dirty="0" err="1">
                <a:solidFill>
                  <a:srgbClr val="0070C0"/>
                </a:solidFill>
              </a:rPr>
              <a:t>goodbyes</a:t>
            </a:r>
            <a:r>
              <a:rPr lang="pl-PL" sz="2400" i="1" dirty="0">
                <a:solidFill>
                  <a:srgbClr val="0070C0"/>
                </a:solidFill>
              </a:rPr>
              <a:t> – </a:t>
            </a:r>
            <a:r>
              <a:rPr lang="pl-PL" sz="2400" i="1" dirty="0" err="1" smtClean="0">
                <a:solidFill>
                  <a:srgbClr val="0070C0"/>
                </a:solidFill>
              </a:rPr>
              <a:t>unofficially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sz="4000" b="1" dirty="0" smtClean="0">
                <a:solidFill>
                  <a:srgbClr val="C00000"/>
                </a:solidFill>
              </a:rPr>
              <a:t>Cześć!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Hi! 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 smtClean="0"/>
          </a:p>
          <a:p>
            <a:r>
              <a:rPr lang="pl-PL" sz="4000" b="1" dirty="0" smtClean="0">
                <a:solidFill>
                  <a:srgbClr val="C00000"/>
                </a:solidFill>
              </a:rPr>
              <a:t>Hej!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Hi! 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7499838" y="1825625"/>
            <a:ext cx="4009293" cy="4351338"/>
          </a:xfrm>
        </p:spPr>
        <p:txBody>
          <a:bodyPr/>
          <a:lstStyle/>
          <a:p>
            <a:r>
              <a:rPr lang="pl-PL" sz="4000" b="1" dirty="0" smtClean="0">
                <a:solidFill>
                  <a:srgbClr val="C00000"/>
                </a:solidFill>
              </a:rPr>
              <a:t>Cześć!</a:t>
            </a:r>
          </a:p>
          <a:p>
            <a:r>
              <a:rPr lang="pl-PL" sz="2400" i="1" dirty="0" err="1" smtClean="0">
                <a:solidFill>
                  <a:srgbClr val="0070C0"/>
                </a:solidFill>
              </a:rPr>
              <a:t>Bye</a:t>
            </a:r>
            <a:r>
              <a:rPr lang="pl-PL" sz="2400" i="1" dirty="0" smtClean="0">
                <a:solidFill>
                  <a:srgbClr val="0070C0"/>
                </a:solidFill>
              </a:rPr>
              <a:t>!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sz="4000" b="1" dirty="0" smtClean="0">
                <a:solidFill>
                  <a:srgbClr val="C00000"/>
                </a:solidFill>
              </a:rPr>
              <a:t>Na razie!</a:t>
            </a:r>
          </a:p>
          <a:p>
            <a:r>
              <a:rPr lang="pl-PL" sz="4000" b="1" dirty="0" smtClean="0">
                <a:solidFill>
                  <a:srgbClr val="C00000"/>
                </a:solidFill>
              </a:rPr>
              <a:t>Do zobaczenia!</a:t>
            </a:r>
          </a:p>
          <a:p>
            <a:r>
              <a:rPr lang="pl-PL" sz="2400" i="1" dirty="0" err="1" smtClean="0">
                <a:solidFill>
                  <a:srgbClr val="0070C0"/>
                </a:solidFill>
              </a:rPr>
              <a:t>See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later</a:t>
            </a:r>
            <a:r>
              <a:rPr lang="pl-PL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8" name="Obraz 7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21" y="1825625"/>
            <a:ext cx="3859823" cy="3859823"/>
          </a:xfrm>
          <a:prstGeom prst="rect">
            <a:avLst/>
          </a:prstGeom>
        </p:spPr>
      </p:pic>
      <p:sp>
        <p:nvSpPr>
          <p:cNvPr id="13" name="Strzałka w dół 12"/>
          <p:cNvSpPr/>
          <p:nvPr/>
        </p:nvSpPr>
        <p:spPr>
          <a:xfrm rot="16200000">
            <a:off x="2609800" y="2412240"/>
            <a:ext cx="368358" cy="1049867"/>
          </a:xfrm>
          <a:prstGeom prst="downArrow">
            <a:avLst>
              <a:gd name="adj1" fmla="val 50000"/>
              <a:gd name="adj2" fmla="val 10116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C00000"/>
              </a:solidFill>
            </a:endParaRPr>
          </a:p>
        </p:txBody>
      </p:sp>
      <p:sp>
        <p:nvSpPr>
          <p:cNvPr id="14" name="Strzałka w dół 13"/>
          <p:cNvSpPr/>
          <p:nvPr/>
        </p:nvSpPr>
        <p:spPr>
          <a:xfrm rot="12922886">
            <a:off x="4635677" y="3118936"/>
            <a:ext cx="326517" cy="1049867"/>
          </a:xfrm>
          <a:prstGeom prst="downArrow">
            <a:avLst>
              <a:gd name="adj1" fmla="val 50000"/>
              <a:gd name="adj2" fmla="val 10116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327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o samopoczucie 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 err="1">
                <a:solidFill>
                  <a:srgbClr val="0070C0"/>
                </a:solidFill>
              </a:rPr>
              <a:t>Question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about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well-being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oficjalnie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455504" cy="870137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Jak się </a:t>
            </a:r>
            <a:r>
              <a:rPr lang="pl-PL" sz="3600" b="1" dirty="0">
                <a:solidFill>
                  <a:srgbClr val="C00000"/>
                </a:solidFill>
              </a:rPr>
              <a:t>pani/pan ma</a:t>
            </a:r>
            <a:r>
              <a:rPr lang="pl-PL" sz="3600" b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How </a:t>
            </a:r>
            <a:r>
              <a:rPr lang="pl-PL" sz="2400" i="1" dirty="0" err="1" smtClean="0">
                <a:solidFill>
                  <a:srgbClr val="0070C0"/>
                </a:solidFill>
              </a:rPr>
              <a:t>are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, </a:t>
            </a:r>
            <a:r>
              <a:rPr lang="pl-PL" sz="2400" i="1" dirty="0" err="1" smtClean="0">
                <a:solidFill>
                  <a:srgbClr val="0070C0"/>
                </a:solidFill>
              </a:rPr>
              <a:t>madam</a:t>
            </a:r>
            <a:r>
              <a:rPr lang="pl-PL" sz="2400" i="1" dirty="0" smtClean="0">
                <a:solidFill>
                  <a:srgbClr val="0070C0"/>
                </a:solidFill>
              </a:rPr>
              <a:t>/sir? 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 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964266"/>
          </a:xfrm>
        </p:spPr>
        <p:txBody>
          <a:bodyPr>
            <a:normAutofit fontScale="92500" lnSpcReduction="10000"/>
          </a:bodyPr>
          <a:lstStyle/>
          <a:p>
            <a:r>
              <a:rPr lang="pl-PL" sz="3900" b="1" dirty="0" smtClean="0">
                <a:solidFill>
                  <a:srgbClr val="C00000"/>
                </a:solidFill>
              </a:rPr>
              <a:t>Jak się masz? </a:t>
            </a:r>
          </a:p>
          <a:p>
            <a:r>
              <a:rPr lang="pl-PL" sz="2600" i="1" dirty="0">
                <a:solidFill>
                  <a:srgbClr val="0070C0"/>
                </a:solidFill>
              </a:rPr>
              <a:t>How </a:t>
            </a:r>
            <a:r>
              <a:rPr lang="pl-PL" sz="2600" i="1" dirty="0" err="1">
                <a:solidFill>
                  <a:srgbClr val="0070C0"/>
                </a:solidFill>
              </a:rPr>
              <a:t>are</a:t>
            </a:r>
            <a:r>
              <a:rPr lang="pl-PL" sz="2600" i="1" dirty="0">
                <a:solidFill>
                  <a:srgbClr val="0070C0"/>
                </a:solidFill>
              </a:rPr>
              <a:t> </a:t>
            </a:r>
            <a:r>
              <a:rPr lang="pl-PL" sz="2600" i="1" dirty="0" err="1" smtClean="0">
                <a:solidFill>
                  <a:srgbClr val="0070C0"/>
                </a:solidFill>
              </a:rPr>
              <a:t>you</a:t>
            </a:r>
            <a:r>
              <a:rPr lang="pl-PL" sz="2600" i="1" dirty="0">
                <a:solidFill>
                  <a:srgbClr val="0070C0"/>
                </a:solidFill>
              </a:rPr>
              <a:t>?</a:t>
            </a:r>
            <a:endParaRPr lang="pl-PL" sz="2600" b="1" dirty="0">
              <a:solidFill>
                <a:srgbClr val="C0000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619261" y="3538506"/>
            <a:ext cx="65756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dirty="0" smtClean="0"/>
              <a:t>Świetnie! </a:t>
            </a:r>
            <a:r>
              <a:rPr lang="pl-PL" sz="3000" dirty="0" smtClean="0">
                <a:sym typeface="Wingdings" panose="05000000000000000000" pitchFamily="2" charset="2"/>
              </a:rPr>
              <a:t>   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Great! </a:t>
            </a:r>
          </a:p>
          <a:p>
            <a:pPr algn="ctr"/>
            <a:r>
              <a:rPr lang="pl-PL" sz="3000" dirty="0" smtClean="0">
                <a:sym typeface="Wingdings" panose="05000000000000000000" pitchFamily="2" charset="2"/>
              </a:rPr>
              <a:t>Bardzo dobrze!   </a:t>
            </a:r>
            <a:r>
              <a:rPr lang="pl-PL" sz="2400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Very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good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!</a:t>
            </a:r>
          </a:p>
          <a:p>
            <a:pPr algn="ctr"/>
            <a:r>
              <a:rPr lang="pl-PL" sz="3000" dirty="0" smtClean="0">
                <a:sym typeface="Wingdings" panose="05000000000000000000" pitchFamily="2" charset="2"/>
              </a:rPr>
              <a:t>Dobrze!</a:t>
            </a:r>
            <a:r>
              <a:rPr lang="pl-PL" sz="3000" dirty="0" smtClean="0"/>
              <a:t> </a:t>
            </a:r>
            <a:r>
              <a:rPr lang="pl-PL" sz="3000" dirty="0" smtClean="0">
                <a:sym typeface="Wingdings" panose="05000000000000000000" pitchFamily="2" charset="2"/>
              </a:rPr>
              <a:t> 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Good!</a:t>
            </a:r>
          </a:p>
          <a:p>
            <a:pPr algn="ctr"/>
            <a:r>
              <a:rPr lang="pl-PL" sz="3000" dirty="0" smtClean="0">
                <a:sym typeface="Wingdings" panose="05000000000000000000" pitchFamily="2" charset="2"/>
              </a:rPr>
              <a:t>Tak sobie!  /  </a:t>
            </a:r>
            <a:r>
              <a:rPr lang="pl-PL" sz="2400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So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so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!</a:t>
            </a:r>
          </a:p>
          <a:p>
            <a:pPr algn="ctr"/>
            <a:r>
              <a:rPr lang="pl-PL" sz="3000" dirty="0" smtClean="0">
                <a:sym typeface="Wingdings" panose="05000000000000000000" pitchFamily="2" charset="2"/>
              </a:rPr>
              <a:t>Źle!   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Bad!</a:t>
            </a:r>
          </a:p>
          <a:p>
            <a:pPr algn="ctr"/>
            <a:r>
              <a:rPr lang="pl-PL" sz="3000" dirty="0" smtClean="0">
                <a:sym typeface="Wingdings" panose="05000000000000000000" pitchFamily="2" charset="2"/>
              </a:rPr>
              <a:t>Bardzo źle!    </a:t>
            </a:r>
            <a:r>
              <a:rPr lang="pl-PL" sz="2400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Very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bad</a:t>
            </a:r>
            <a:r>
              <a:rPr lang="pl-PL" sz="24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!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1" name="Obraz 10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5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67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 o samopoczucie 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 err="1">
                <a:solidFill>
                  <a:srgbClr val="0070C0"/>
                </a:solidFill>
              </a:rPr>
              <a:t>Question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about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well-being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Co słychać?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What's up?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</a:p>
          <a:p>
            <a:r>
              <a:rPr lang="pl-PL" sz="3600" b="1" dirty="0" smtClean="0"/>
              <a:t>Jak leci?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What's up?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</a:p>
          <a:p>
            <a:endParaRPr lang="pl-PL" sz="3600" b="1" dirty="0" smtClean="0"/>
          </a:p>
          <a:p>
            <a:pPr lvl="5"/>
            <a:r>
              <a:rPr lang="pl-PL" sz="3600" b="1" dirty="0" smtClean="0"/>
              <a:t>Nic nowego!</a:t>
            </a:r>
          </a:p>
          <a:p>
            <a:pPr lvl="5"/>
            <a:r>
              <a:rPr lang="pl-PL" sz="3600" b="1" dirty="0" smtClean="0"/>
              <a:t>Po staremu!</a:t>
            </a:r>
            <a:r>
              <a:rPr lang="en-US" sz="3600" b="1" dirty="0"/>
              <a:t> </a:t>
            </a:r>
            <a:endParaRPr lang="pl-PL" sz="3600" b="1" dirty="0" smtClean="0"/>
          </a:p>
          <a:p>
            <a:pPr lvl="5"/>
            <a:r>
              <a:rPr lang="en-US" sz="2400" i="1" dirty="0" smtClean="0">
                <a:solidFill>
                  <a:srgbClr val="0070C0"/>
                </a:solidFill>
              </a:rPr>
              <a:t>Nothing </a:t>
            </a:r>
            <a:r>
              <a:rPr lang="en-US" sz="2400" i="1" dirty="0">
                <a:solidFill>
                  <a:srgbClr val="0070C0"/>
                </a:solidFill>
              </a:rPr>
              <a:t>new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028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Słówka </a:t>
            </a:r>
            <a:r>
              <a:rPr lang="pl-PL" b="1" dirty="0"/>
              <a:t>pytające</a:t>
            </a:r>
            <a:br>
              <a:rPr lang="pl-PL" b="1" dirty="0"/>
            </a:br>
            <a:r>
              <a:rPr lang="pl-PL" sz="2400" b="1" i="1" dirty="0" err="1">
                <a:solidFill>
                  <a:srgbClr val="0070C0"/>
                </a:solidFill>
              </a:rPr>
              <a:t>Question</a:t>
            </a:r>
            <a:r>
              <a:rPr lang="pl-PL" sz="2400" b="1" i="1" dirty="0">
                <a:solidFill>
                  <a:srgbClr val="0070C0"/>
                </a:solidFill>
              </a:rPr>
              <a:t> </a:t>
            </a:r>
            <a:r>
              <a:rPr lang="pl-PL" sz="2400" b="1" i="1" dirty="0" err="1">
                <a:solidFill>
                  <a:srgbClr val="0070C0"/>
                </a:solidFill>
              </a:rPr>
              <a:t>words</a:t>
            </a:r>
            <a:endParaRPr lang="pl-PL" b="1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Co?</a:t>
            </a:r>
            <a:r>
              <a:rPr lang="pl-PL" sz="3600" b="1" dirty="0" smtClean="0"/>
              <a:t>			Co to jest?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What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			</a:t>
            </a:r>
            <a:r>
              <a:rPr lang="en-US" sz="2400" i="1" dirty="0" smtClean="0">
                <a:solidFill>
                  <a:srgbClr val="0070C0"/>
                </a:solidFill>
              </a:rPr>
              <a:t>What </a:t>
            </a:r>
            <a:r>
              <a:rPr lang="en-US" sz="2400" i="1" dirty="0">
                <a:solidFill>
                  <a:srgbClr val="0070C0"/>
                </a:solidFill>
              </a:rPr>
              <a:t>is this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</a:p>
          <a:p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b="1" dirty="0" smtClean="0">
                <a:solidFill>
                  <a:srgbClr val="C00000"/>
                </a:solidFill>
              </a:rPr>
              <a:t>Kto?</a:t>
            </a:r>
            <a:r>
              <a:rPr lang="pl-PL" sz="3600" b="1" dirty="0" smtClean="0"/>
              <a:t>			Kto to jest?</a:t>
            </a:r>
          </a:p>
          <a:p>
            <a:r>
              <a:rPr lang="en-US" sz="2400" i="1" dirty="0">
                <a:solidFill>
                  <a:srgbClr val="0070C0"/>
                </a:solidFill>
              </a:rPr>
              <a:t>Who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			</a:t>
            </a:r>
            <a:r>
              <a:rPr lang="en-US" sz="2400" i="1" dirty="0" smtClean="0">
                <a:solidFill>
                  <a:srgbClr val="0070C0"/>
                </a:solidFill>
              </a:rPr>
              <a:t>Who's </a:t>
            </a:r>
            <a:r>
              <a:rPr lang="en-US" sz="2400" i="1" dirty="0">
                <a:solidFill>
                  <a:srgbClr val="0070C0"/>
                </a:solidFill>
              </a:rPr>
              <a:t>that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</a:p>
          <a:p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b="1" dirty="0" smtClean="0">
                <a:solidFill>
                  <a:srgbClr val="C00000"/>
                </a:solidFill>
              </a:rPr>
              <a:t>Gdzie? </a:t>
            </a:r>
            <a:r>
              <a:rPr lang="pl-PL" sz="3600" b="1" dirty="0" smtClean="0"/>
              <a:t>			Gdzie jest </a:t>
            </a:r>
            <a:r>
              <a:rPr lang="pl-PL" sz="3600" b="1" dirty="0"/>
              <a:t>przystanek?</a:t>
            </a:r>
            <a:endParaRPr lang="pl-PL" sz="3600" b="1" dirty="0" smtClean="0"/>
          </a:p>
          <a:p>
            <a:r>
              <a:rPr lang="en-US" sz="2400" i="1" dirty="0" smtClean="0">
                <a:solidFill>
                  <a:srgbClr val="0070C0"/>
                </a:solidFill>
              </a:rPr>
              <a:t>Where?</a:t>
            </a:r>
            <a:r>
              <a:rPr lang="pl-PL" sz="2400" i="1" dirty="0" smtClean="0">
                <a:solidFill>
                  <a:srgbClr val="0070C0"/>
                </a:solidFill>
              </a:rPr>
              <a:t> 			</a:t>
            </a:r>
            <a:r>
              <a:rPr lang="en-US" sz="2400" i="1" dirty="0" smtClean="0">
                <a:solidFill>
                  <a:srgbClr val="0070C0"/>
                </a:solidFill>
              </a:rPr>
              <a:t>Where </a:t>
            </a:r>
            <a:r>
              <a:rPr lang="en-US" sz="2400" i="1" dirty="0">
                <a:solidFill>
                  <a:srgbClr val="0070C0"/>
                </a:solidFill>
              </a:rPr>
              <a:t>is the stop?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10028829" y="6432011"/>
            <a:ext cx="1660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2. Dzień dobry!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6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424</Words>
  <Application>Microsoft Office PowerPoint</Application>
  <PresentationFormat>Panoramiczny</PresentationFormat>
  <Paragraphs>146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Motyw pakietu Office</vt:lpstr>
      <vt:lpstr>Lekcja 2. Dzień dobry!</vt:lpstr>
      <vt:lpstr>Spis treści Table of Contents</vt:lpstr>
      <vt:lpstr>3 czarodziejskie słowa…  3 magic words…</vt:lpstr>
      <vt:lpstr>3 czarodziejskie słowa…  3 magic words…</vt:lpstr>
      <vt:lpstr>Powitania i pożegnania – oficjalnie  Greetings and goodbyes – officially</vt:lpstr>
      <vt:lpstr>Powitania i pożegnania – nieoficjalnie  Greetings and goodbyes – unofficially</vt:lpstr>
      <vt:lpstr>Pytanie o samopoczucie  Question about well-being</vt:lpstr>
      <vt:lpstr>Pytanie o samopoczucie  Question about well-being</vt:lpstr>
      <vt:lpstr>Słówka pytające Question words</vt:lpstr>
      <vt:lpstr>Słówka pytające 2 Question words 2</vt:lpstr>
      <vt:lpstr>Słówka pytające 3 Question words 3</vt:lpstr>
      <vt:lpstr>Szybka powtórka Quick review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2. Dzień dobry!</dc:title>
  <dc:creator>HP</dc:creator>
  <cp:lastModifiedBy>HP</cp:lastModifiedBy>
  <cp:revision>35</cp:revision>
  <dcterms:created xsi:type="dcterms:W3CDTF">2023-12-10T14:29:08Z</dcterms:created>
  <dcterms:modified xsi:type="dcterms:W3CDTF">2023-12-14T22:40:02Z</dcterms:modified>
</cp:coreProperties>
</file>