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71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70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E191-60EC-46E5-93E8-21D01A0B5FE1}" type="datetimeFigureOut">
              <a:rPr lang="pl-PL" smtClean="0"/>
              <a:t>14.12.2023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D2C9E-E4E9-4304-84A9-10927251C3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23378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E191-60EC-46E5-93E8-21D01A0B5FE1}" type="datetimeFigureOut">
              <a:rPr lang="pl-PL" smtClean="0"/>
              <a:t>14.12.2023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D2C9E-E4E9-4304-84A9-10927251C3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100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E191-60EC-46E5-93E8-21D01A0B5FE1}" type="datetimeFigureOut">
              <a:rPr lang="pl-PL" smtClean="0"/>
              <a:t>14.12.2023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D2C9E-E4E9-4304-84A9-10927251C3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78021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E191-60EC-46E5-93E8-21D01A0B5FE1}" type="datetimeFigureOut">
              <a:rPr lang="pl-PL" smtClean="0"/>
              <a:t>14.12.2023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D2C9E-E4E9-4304-84A9-10927251C3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09556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E191-60EC-46E5-93E8-21D01A0B5FE1}" type="datetimeFigureOut">
              <a:rPr lang="pl-PL" smtClean="0"/>
              <a:t>14.12.2023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D2C9E-E4E9-4304-84A9-10927251C3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21720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E191-60EC-46E5-93E8-21D01A0B5FE1}" type="datetimeFigureOut">
              <a:rPr lang="pl-PL" smtClean="0"/>
              <a:t>14.12.2023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D2C9E-E4E9-4304-84A9-10927251C3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45861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E191-60EC-46E5-93E8-21D01A0B5FE1}" type="datetimeFigureOut">
              <a:rPr lang="pl-PL" smtClean="0"/>
              <a:t>14.12.2023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D2C9E-E4E9-4304-84A9-10927251C3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47227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E191-60EC-46E5-93E8-21D01A0B5FE1}" type="datetimeFigureOut">
              <a:rPr lang="pl-PL" smtClean="0"/>
              <a:t>14.12.2023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D2C9E-E4E9-4304-84A9-10927251C3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10963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E191-60EC-46E5-93E8-21D01A0B5FE1}" type="datetimeFigureOut">
              <a:rPr lang="pl-PL" smtClean="0"/>
              <a:t>14.12.2023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D2C9E-E4E9-4304-84A9-10927251C3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25333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E191-60EC-46E5-93E8-21D01A0B5FE1}" type="datetimeFigureOut">
              <a:rPr lang="pl-PL" smtClean="0"/>
              <a:t>14.12.2023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D2C9E-E4E9-4304-84A9-10927251C3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98908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E191-60EC-46E5-93E8-21D01A0B5FE1}" type="datetimeFigureOut">
              <a:rPr lang="pl-PL" smtClean="0"/>
              <a:t>14.12.2023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D2C9E-E4E9-4304-84A9-10927251C3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98387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0E191-60EC-46E5-93E8-21D01A0B5FE1}" type="datetimeFigureOut">
              <a:rPr lang="pl-PL" smtClean="0"/>
              <a:t>14.12.2023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D2C9E-E4E9-4304-84A9-10927251C3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9349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4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Lekcja 2.</a:t>
            </a:r>
            <a:br>
              <a:rPr lang="pl-PL" dirty="0" smtClean="0"/>
            </a:br>
            <a:r>
              <a:rPr lang="pl-PL" b="1" dirty="0" smtClean="0">
                <a:solidFill>
                  <a:srgbClr val="C00000"/>
                </a:solidFill>
              </a:rPr>
              <a:t>Dzień dobry!</a:t>
            </a:r>
            <a:endParaRPr lang="pl-PL" b="1" dirty="0">
              <a:solidFill>
                <a:srgbClr val="C0000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i="1" dirty="0" err="1" smtClean="0">
                <a:solidFill>
                  <a:schemeClr val="accent1">
                    <a:lumMod val="75000"/>
                  </a:schemeClr>
                </a:solidFill>
              </a:rPr>
              <a:t>Lesson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</a:rPr>
              <a:t> 2.</a:t>
            </a:r>
          </a:p>
          <a:p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</a:rPr>
              <a:t>Good </a:t>
            </a:r>
            <a:r>
              <a:rPr lang="pl-PL" i="1" dirty="0" err="1" smtClean="0">
                <a:solidFill>
                  <a:schemeClr val="accent1">
                    <a:lumMod val="75000"/>
                  </a:schemeClr>
                </a:solidFill>
              </a:rPr>
              <a:t>morning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</a:rPr>
              <a:t>! </a:t>
            </a:r>
            <a:endParaRPr lang="pl-PL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16FA19EB-7DF0-49BE-862C-C66D1E4771C1}"/>
              </a:ext>
            </a:extLst>
          </p:cNvPr>
          <p:cNvGrpSpPr/>
          <p:nvPr/>
        </p:nvGrpSpPr>
        <p:grpSpPr>
          <a:xfrm>
            <a:off x="647713" y="560439"/>
            <a:ext cx="1469844" cy="1312830"/>
            <a:chOff x="617204" y="568877"/>
            <a:chExt cx="1069974" cy="955675"/>
          </a:xfrm>
        </p:grpSpPr>
        <p:sp>
          <p:nvSpPr>
            <p:cNvPr id="5" name="Prostokąt 4">
              <a:extLst>
                <a:ext uri="{FF2B5EF4-FFF2-40B4-BE49-F238E27FC236}">
                  <a16:creationId xmlns:a16="http://schemas.microsoft.com/office/drawing/2014/main" id="{C1280639-C6BC-4507-87E7-72BF2F951552}"/>
                </a:ext>
              </a:extLst>
            </p:cNvPr>
            <p:cNvSpPr/>
            <p:nvPr/>
          </p:nvSpPr>
          <p:spPr>
            <a:xfrm>
              <a:off x="617204" y="568877"/>
              <a:ext cx="1069974" cy="9556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71500" dist="279400" dir="1500000" sx="94000" sy="94000" algn="ctr" rotWithShape="0">
                <a:schemeClr val="accent1">
                  <a:lumMod val="75000"/>
                  <a:alpha val="17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pic>
          <p:nvPicPr>
            <p:cNvPr id="6" name="Obraz 5">
              <a:extLst>
                <a:ext uri="{FF2B5EF4-FFF2-40B4-BE49-F238E27FC236}">
                  <a16:creationId xmlns:a16="http://schemas.microsoft.com/office/drawing/2014/main" id="{0857B8E2-6594-486F-ABAA-BCB428D06B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684838" y="569412"/>
              <a:ext cx="954605" cy="954604"/>
            </a:xfrm>
            <a:prstGeom prst="rect">
              <a:avLst/>
            </a:prstGeom>
          </p:spPr>
        </p:pic>
      </p:grpSp>
      <p:sp>
        <p:nvSpPr>
          <p:cNvPr id="7" name="Rectangle: Rounded Corners 41">
            <a:extLst>
              <a:ext uri="{FF2B5EF4-FFF2-40B4-BE49-F238E27FC236}">
                <a16:creationId xmlns:a16="http://schemas.microsoft.com/office/drawing/2014/main" id="{C598F511-91CC-9BB3-7B7C-4544B3E8DDE5}"/>
              </a:ext>
            </a:extLst>
          </p:cNvPr>
          <p:cNvSpPr/>
          <p:nvPr/>
        </p:nvSpPr>
        <p:spPr>
          <a:xfrm>
            <a:off x="7077456" y="794436"/>
            <a:ext cx="4191047" cy="301679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5875">
            <a:noFill/>
          </a:ln>
          <a:effectLst>
            <a:outerShdw blurRad="571500" dist="279400" dir="1500000" sx="98000" sy="98000" algn="ctr" rotWithShape="0">
              <a:srgbClr val="2F5597">
                <a:alpha val="1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Grafika 7">
            <a:extLst>
              <a:ext uri="{FF2B5EF4-FFF2-40B4-BE49-F238E27FC236}">
                <a16:creationId xmlns:a16="http://schemas.microsoft.com/office/drawing/2014/main" id="{D40F268B-7F62-2070-0AC1-6FE3629189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1300163" y="860825"/>
            <a:ext cx="183008" cy="183008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8E3113E6-6A18-4280-B9A1-588C97E1ECB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92015" y="558904"/>
            <a:ext cx="3213230" cy="1314200"/>
          </a:xfrm>
          <a:prstGeom prst="rect">
            <a:avLst/>
          </a:prstGeom>
        </p:spPr>
      </p:pic>
      <p:sp>
        <p:nvSpPr>
          <p:cNvPr id="10" name="TextBox 42">
            <a:extLst>
              <a:ext uri="{FF2B5EF4-FFF2-40B4-BE49-F238E27FC236}">
                <a16:creationId xmlns:a16="http://schemas.microsoft.com/office/drawing/2014/main" id="{EED06717-E2F1-B62D-65AD-D688FF6AE469}"/>
              </a:ext>
            </a:extLst>
          </p:cNvPr>
          <p:cNvSpPr txBox="1"/>
          <p:nvPr/>
        </p:nvSpPr>
        <p:spPr>
          <a:xfrm>
            <a:off x="8967851" y="817503"/>
            <a:ext cx="24385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50" b="1" dirty="0">
                <a:solidFill>
                  <a:srgbClr val="223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www.ubb.edu.pl/en</a:t>
            </a:r>
            <a:endParaRPr lang="en-ID" sz="1050" b="1" dirty="0">
              <a:solidFill>
                <a:srgbClr val="22398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564F0AFD-59CB-59DF-9C6C-57606344CB90}"/>
              </a:ext>
            </a:extLst>
          </p:cNvPr>
          <p:cNvSpPr/>
          <p:nvPr/>
        </p:nvSpPr>
        <p:spPr>
          <a:xfrm>
            <a:off x="11242608" y="804670"/>
            <a:ext cx="301679" cy="291445"/>
          </a:xfrm>
          <a:prstGeom prst="rect">
            <a:avLst/>
          </a:prstGeom>
          <a:solidFill>
            <a:srgbClr val="2239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Grafika 7">
            <a:extLst>
              <a:ext uri="{FF2B5EF4-FFF2-40B4-BE49-F238E27FC236}">
                <a16:creationId xmlns:a16="http://schemas.microsoft.com/office/drawing/2014/main" id="{D40F268B-7F62-2070-0AC1-6FE3629189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1300941" y="844132"/>
            <a:ext cx="183008" cy="183008"/>
          </a:xfrm>
          <a:prstGeom prst="rect">
            <a:avLst/>
          </a:prstGeom>
        </p:spPr>
      </p:pic>
      <p:pic>
        <p:nvPicPr>
          <p:cNvPr id="13" name="Obraz 12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1115" y="4947686"/>
            <a:ext cx="5279673" cy="1599741"/>
          </a:xfrm>
          <a:prstGeom prst="rect">
            <a:avLst/>
          </a:prstGeom>
        </p:spPr>
      </p:pic>
      <p:sp>
        <p:nvSpPr>
          <p:cNvPr id="14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-20739" y="6244606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974" y="2400300"/>
            <a:ext cx="3185026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2395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Słówka </a:t>
            </a:r>
            <a:r>
              <a:rPr lang="pl-PL" b="1" dirty="0" smtClean="0"/>
              <a:t>pytające 2</a:t>
            </a:r>
            <a:r>
              <a:rPr lang="pl-PL" b="1" dirty="0"/>
              <a:t/>
            </a:r>
            <a:br>
              <a:rPr lang="pl-PL" b="1" dirty="0"/>
            </a:br>
            <a:r>
              <a:rPr lang="pl-PL" sz="2400" b="1" i="1" dirty="0" err="1">
                <a:solidFill>
                  <a:srgbClr val="0070C0"/>
                </a:solidFill>
              </a:rPr>
              <a:t>Question</a:t>
            </a:r>
            <a:r>
              <a:rPr lang="pl-PL" sz="2400" b="1" i="1" dirty="0">
                <a:solidFill>
                  <a:srgbClr val="0070C0"/>
                </a:solidFill>
              </a:rPr>
              <a:t> </a:t>
            </a:r>
            <a:r>
              <a:rPr lang="pl-PL" sz="2400" b="1" i="1" dirty="0" err="1" smtClean="0">
                <a:solidFill>
                  <a:srgbClr val="0070C0"/>
                </a:solidFill>
              </a:rPr>
              <a:t>words</a:t>
            </a:r>
            <a:r>
              <a:rPr lang="pl-PL" sz="2400" b="1" i="1" dirty="0" smtClean="0">
                <a:solidFill>
                  <a:srgbClr val="0070C0"/>
                </a:solidFill>
              </a:rPr>
              <a:t> 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3600" b="1" dirty="0" smtClean="0">
                <a:solidFill>
                  <a:srgbClr val="C00000"/>
                </a:solidFill>
              </a:rPr>
              <a:t>Kiedy? </a:t>
            </a:r>
            <a:r>
              <a:rPr lang="pl-PL" sz="3600" b="1" dirty="0" smtClean="0"/>
              <a:t>			Kiedy się zobaczymy? </a:t>
            </a:r>
          </a:p>
          <a:p>
            <a:r>
              <a:rPr lang="en-US" sz="2400" i="1" dirty="0">
                <a:solidFill>
                  <a:srgbClr val="0070C0"/>
                </a:solidFill>
              </a:rPr>
              <a:t>When</a:t>
            </a:r>
            <a:r>
              <a:rPr lang="en-US" sz="2400" i="1" dirty="0" smtClean="0">
                <a:solidFill>
                  <a:srgbClr val="0070C0"/>
                </a:solidFill>
              </a:rPr>
              <a:t>?</a:t>
            </a:r>
            <a:r>
              <a:rPr lang="pl-PL" sz="2400" i="1" dirty="0" smtClean="0">
                <a:solidFill>
                  <a:srgbClr val="0070C0"/>
                </a:solidFill>
              </a:rPr>
              <a:t> 			</a:t>
            </a:r>
            <a:r>
              <a:rPr lang="en-US" sz="2400" i="1" dirty="0" smtClean="0">
                <a:solidFill>
                  <a:srgbClr val="0070C0"/>
                </a:solidFill>
              </a:rPr>
              <a:t>When </a:t>
            </a:r>
            <a:r>
              <a:rPr lang="en-US" sz="2400" i="1" dirty="0">
                <a:solidFill>
                  <a:srgbClr val="0070C0"/>
                </a:solidFill>
              </a:rPr>
              <a:t>will we see each other</a:t>
            </a:r>
            <a:r>
              <a:rPr lang="en-US" sz="2400" i="1" dirty="0" smtClean="0">
                <a:solidFill>
                  <a:srgbClr val="0070C0"/>
                </a:solidFill>
              </a:rPr>
              <a:t>?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</a:p>
          <a:p>
            <a:endParaRPr lang="pl-PL" dirty="0"/>
          </a:p>
          <a:p>
            <a:r>
              <a:rPr lang="pl-PL" sz="3600" b="1" dirty="0" smtClean="0">
                <a:solidFill>
                  <a:srgbClr val="C00000"/>
                </a:solidFill>
              </a:rPr>
              <a:t>O której? </a:t>
            </a:r>
            <a:r>
              <a:rPr lang="pl-PL" sz="3600" b="1" dirty="0" smtClean="0"/>
              <a:t>		O której zaczynamy zajęcia?</a:t>
            </a:r>
          </a:p>
          <a:p>
            <a:r>
              <a:rPr lang="en-US" sz="2400" i="1" dirty="0">
                <a:solidFill>
                  <a:srgbClr val="0070C0"/>
                </a:solidFill>
              </a:rPr>
              <a:t>What time</a:t>
            </a:r>
            <a:r>
              <a:rPr lang="en-US" sz="2400" i="1" dirty="0" smtClean="0">
                <a:solidFill>
                  <a:srgbClr val="0070C0"/>
                </a:solidFill>
              </a:rPr>
              <a:t>?</a:t>
            </a:r>
            <a:r>
              <a:rPr lang="pl-PL" sz="2400" i="1" dirty="0" smtClean="0">
                <a:solidFill>
                  <a:srgbClr val="0070C0"/>
                </a:solidFill>
              </a:rPr>
              <a:t> 			</a:t>
            </a:r>
            <a:r>
              <a:rPr lang="en-US" sz="2400" i="1" dirty="0" smtClean="0">
                <a:solidFill>
                  <a:srgbClr val="0070C0"/>
                </a:solidFill>
              </a:rPr>
              <a:t>What </a:t>
            </a:r>
            <a:r>
              <a:rPr lang="en-US" sz="2400" i="1" dirty="0">
                <a:solidFill>
                  <a:srgbClr val="0070C0"/>
                </a:solidFill>
              </a:rPr>
              <a:t>time do classes start?</a:t>
            </a:r>
            <a:endParaRPr lang="pl-PL" sz="2400" i="1" dirty="0">
              <a:solidFill>
                <a:srgbClr val="0070C0"/>
              </a:solidFill>
            </a:endParaRP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5" name="Obraz 4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6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9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10028829" y="6432011"/>
            <a:ext cx="16606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2. Dzień dobry!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31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Słówka pytające </a:t>
            </a:r>
            <a:r>
              <a:rPr lang="pl-PL" b="1" dirty="0" smtClean="0"/>
              <a:t>3</a:t>
            </a:r>
            <a:r>
              <a:rPr lang="pl-PL" b="1" dirty="0"/>
              <a:t/>
            </a:r>
            <a:br>
              <a:rPr lang="pl-PL" b="1" dirty="0"/>
            </a:br>
            <a:r>
              <a:rPr lang="pl-PL" sz="2400" b="1" i="1" dirty="0" err="1">
                <a:solidFill>
                  <a:srgbClr val="0070C0"/>
                </a:solidFill>
              </a:rPr>
              <a:t>Question</a:t>
            </a:r>
            <a:r>
              <a:rPr lang="pl-PL" sz="2400" b="1" i="1" dirty="0">
                <a:solidFill>
                  <a:srgbClr val="0070C0"/>
                </a:solidFill>
              </a:rPr>
              <a:t> </a:t>
            </a:r>
            <a:r>
              <a:rPr lang="pl-PL" sz="2400" b="1" i="1" dirty="0" err="1">
                <a:solidFill>
                  <a:srgbClr val="0070C0"/>
                </a:solidFill>
              </a:rPr>
              <a:t>words</a:t>
            </a:r>
            <a:r>
              <a:rPr lang="pl-PL" sz="2400" b="1" i="1" dirty="0">
                <a:solidFill>
                  <a:srgbClr val="0070C0"/>
                </a:solidFill>
              </a:rPr>
              <a:t> </a:t>
            </a:r>
            <a:r>
              <a:rPr lang="pl-PL" sz="2400" b="1" i="1" dirty="0" smtClean="0">
                <a:solidFill>
                  <a:srgbClr val="0070C0"/>
                </a:solidFill>
              </a:rPr>
              <a:t>3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3600" b="1" dirty="0" smtClean="0">
                <a:solidFill>
                  <a:srgbClr val="C00000"/>
                </a:solidFill>
              </a:rPr>
              <a:t>Ile? 			</a:t>
            </a:r>
            <a:r>
              <a:rPr lang="pl-PL" sz="3600" dirty="0" smtClean="0"/>
              <a:t>Ile to kosztuje?</a:t>
            </a:r>
          </a:p>
          <a:p>
            <a:r>
              <a:rPr lang="en-US" sz="2400" i="1" dirty="0">
                <a:solidFill>
                  <a:srgbClr val="0070C0"/>
                </a:solidFill>
              </a:rPr>
              <a:t>How much? </a:t>
            </a:r>
            <a:r>
              <a:rPr lang="pl-PL" sz="2400" i="1" dirty="0" smtClean="0">
                <a:solidFill>
                  <a:srgbClr val="0070C0"/>
                </a:solidFill>
              </a:rPr>
              <a:t>			</a:t>
            </a:r>
            <a:r>
              <a:rPr lang="en-US" sz="2400" i="1" dirty="0" smtClean="0">
                <a:solidFill>
                  <a:srgbClr val="0070C0"/>
                </a:solidFill>
              </a:rPr>
              <a:t>How </a:t>
            </a:r>
            <a:r>
              <a:rPr lang="en-US" sz="2400" i="1" dirty="0">
                <a:solidFill>
                  <a:srgbClr val="0070C0"/>
                </a:solidFill>
              </a:rPr>
              <a:t>much is it?</a:t>
            </a:r>
            <a:endParaRPr lang="pl-PL" sz="2400" i="1" dirty="0">
              <a:solidFill>
                <a:srgbClr val="0070C0"/>
              </a:solidFill>
            </a:endParaRPr>
          </a:p>
          <a:p>
            <a:endParaRPr lang="pl-PL" dirty="0"/>
          </a:p>
          <a:p>
            <a:r>
              <a:rPr lang="pl-PL" sz="3600" b="1" dirty="0" smtClean="0">
                <a:solidFill>
                  <a:srgbClr val="C00000"/>
                </a:solidFill>
              </a:rPr>
              <a:t>Dlaczego? 		</a:t>
            </a:r>
            <a:r>
              <a:rPr lang="pl-PL" sz="3600" dirty="0" smtClean="0"/>
              <a:t>Dlaczego nie mamy dziś zajęć? </a:t>
            </a:r>
          </a:p>
          <a:p>
            <a:r>
              <a:rPr lang="en-US" sz="2400" i="1" dirty="0">
                <a:solidFill>
                  <a:srgbClr val="0070C0"/>
                </a:solidFill>
              </a:rPr>
              <a:t>Why? </a:t>
            </a:r>
            <a:r>
              <a:rPr lang="pl-PL" sz="2400" i="1" dirty="0" smtClean="0">
                <a:solidFill>
                  <a:srgbClr val="0070C0"/>
                </a:solidFill>
              </a:rPr>
              <a:t>			</a:t>
            </a:r>
            <a:r>
              <a:rPr lang="en-US" sz="2400" i="1" dirty="0" smtClean="0">
                <a:solidFill>
                  <a:srgbClr val="0070C0"/>
                </a:solidFill>
              </a:rPr>
              <a:t>Why </a:t>
            </a:r>
            <a:r>
              <a:rPr lang="en-US" sz="2400" i="1" dirty="0">
                <a:solidFill>
                  <a:srgbClr val="0070C0"/>
                </a:solidFill>
              </a:rPr>
              <a:t>don't we have </a:t>
            </a:r>
            <a:r>
              <a:rPr lang="en-US" sz="2400" i="1" dirty="0" smtClean="0">
                <a:solidFill>
                  <a:srgbClr val="0070C0"/>
                </a:solidFill>
              </a:rPr>
              <a:t>classes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r>
              <a:rPr lang="pl-PL" sz="2400" i="1" dirty="0" err="1" smtClean="0">
                <a:solidFill>
                  <a:srgbClr val="0070C0"/>
                </a:solidFill>
              </a:rPr>
              <a:t>today</a:t>
            </a:r>
            <a:r>
              <a:rPr lang="en-US" sz="2400" i="1" dirty="0" smtClean="0">
                <a:solidFill>
                  <a:srgbClr val="0070C0"/>
                </a:solidFill>
              </a:rPr>
              <a:t>? </a:t>
            </a:r>
            <a:endParaRPr lang="pl-PL" sz="2400" i="1" dirty="0">
              <a:solidFill>
                <a:srgbClr val="0070C0"/>
              </a:solidFill>
            </a:endParaRPr>
          </a:p>
          <a:p>
            <a:endParaRPr lang="pl-PL" dirty="0"/>
          </a:p>
          <a:p>
            <a:r>
              <a:rPr lang="pl-PL" sz="3600" b="1" dirty="0" smtClean="0">
                <a:solidFill>
                  <a:srgbClr val="C00000"/>
                </a:solidFill>
              </a:rPr>
              <a:t>Jak? 			</a:t>
            </a:r>
            <a:r>
              <a:rPr lang="pl-PL" sz="3600" dirty="0" smtClean="0"/>
              <a:t>Jak się czujesz?</a:t>
            </a:r>
          </a:p>
          <a:p>
            <a:r>
              <a:rPr lang="pl-PL" sz="2400" i="1" dirty="0" smtClean="0">
                <a:solidFill>
                  <a:srgbClr val="0070C0"/>
                </a:solidFill>
              </a:rPr>
              <a:t>How? 			</a:t>
            </a:r>
            <a:r>
              <a:rPr lang="en-US" sz="2400" i="1" dirty="0" smtClean="0">
                <a:solidFill>
                  <a:srgbClr val="0070C0"/>
                </a:solidFill>
              </a:rPr>
              <a:t>How </a:t>
            </a:r>
            <a:r>
              <a:rPr lang="pl-PL" sz="2400" i="1" dirty="0" smtClean="0">
                <a:solidFill>
                  <a:srgbClr val="0070C0"/>
                </a:solidFill>
              </a:rPr>
              <a:t>do </a:t>
            </a:r>
            <a:r>
              <a:rPr lang="pl-PL" sz="2400" i="1" dirty="0" err="1" smtClean="0">
                <a:solidFill>
                  <a:srgbClr val="0070C0"/>
                </a:solidFill>
              </a:rPr>
              <a:t>you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r>
              <a:rPr lang="pl-PL" sz="2400" i="1" dirty="0" err="1" smtClean="0">
                <a:solidFill>
                  <a:srgbClr val="0070C0"/>
                </a:solidFill>
              </a:rPr>
              <a:t>feel</a:t>
            </a:r>
            <a:r>
              <a:rPr lang="en-US" sz="2400" i="1" dirty="0" smtClean="0">
                <a:solidFill>
                  <a:srgbClr val="0070C0"/>
                </a:solidFill>
              </a:rPr>
              <a:t>? </a:t>
            </a:r>
            <a:endParaRPr lang="pl-PL" sz="2400" i="1" dirty="0">
              <a:solidFill>
                <a:srgbClr val="0070C0"/>
              </a:solidFill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5" name="Obraz 4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6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9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10028829" y="6432011"/>
            <a:ext cx="16606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2. Dzień dobry!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782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Szybka </a:t>
            </a:r>
            <a:r>
              <a:rPr lang="pl-PL" b="1" dirty="0"/>
              <a:t>powtórka</a:t>
            </a:r>
            <a:br>
              <a:rPr lang="pl-PL" b="1" dirty="0"/>
            </a:br>
            <a:r>
              <a:rPr lang="pl-PL" sz="2400" b="1" i="1" dirty="0" err="1">
                <a:solidFill>
                  <a:srgbClr val="0070C0"/>
                </a:solidFill>
              </a:rPr>
              <a:t>Quick</a:t>
            </a:r>
            <a:r>
              <a:rPr lang="pl-PL" sz="2400" b="1" i="1" dirty="0">
                <a:solidFill>
                  <a:srgbClr val="0070C0"/>
                </a:solidFill>
              </a:rPr>
              <a:t> </a:t>
            </a:r>
            <a:r>
              <a:rPr lang="pl-PL" sz="2400" b="1" i="1" dirty="0" err="1">
                <a:solidFill>
                  <a:srgbClr val="0070C0"/>
                </a:solidFill>
              </a:rPr>
              <a:t>review</a:t>
            </a:r>
            <a:endParaRPr lang="pl-PL" sz="2400" b="1" i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Dzień dobry!</a:t>
            </a:r>
          </a:p>
          <a:p>
            <a:r>
              <a:rPr lang="pl-PL" dirty="0" smtClean="0"/>
              <a:t>Do widzenia!</a:t>
            </a:r>
          </a:p>
          <a:p>
            <a:r>
              <a:rPr lang="pl-PL" dirty="0" smtClean="0"/>
              <a:t>Dobry wieczór!</a:t>
            </a:r>
          </a:p>
          <a:p>
            <a:r>
              <a:rPr lang="pl-PL" dirty="0" smtClean="0"/>
              <a:t>Dobranoc! </a:t>
            </a:r>
          </a:p>
          <a:p>
            <a:r>
              <a:rPr lang="pl-PL" dirty="0" smtClean="0"/>
              <a:t>Jak się masz?</a:t>
            </a:r>
          </a:p>
          <a:p>
            <a:r>
              <a:rPr lang="pl-PL" dirty="0" smtClean="0"/>
              <a:t>Świetnie! / Dobrze! / Źle </a:t>
            </a:r>
          </a:p>
          <a:p>
            <a:r>
              <a:rPr lang="pl-PL" dirty="0" smtClean="0"/>
              <a:t>Co?		Kto?	</a:t>
            </a:r>
          </a:p>
          <a:p>
            <a:r>
              <a:rPr lang="pl-PL" dirty="0" smtClean="0"/>
              <a:t>Kiedy?	Ile?	Dlaczego?</a:t>
            </a: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5" name="Obraz 4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6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9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10028829" y="6432011"/>
            <a:ext cx="16606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2. Dzień dobry!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3119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974" y="2400300"/>
            <a:ext cx="3185026" cy="4457700"/>
          </a:xfrm>
          <a:prstGeom prst="rect">
            <a:avLst/>
          </a:pr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4000" b="1" dirty="0" smtClean="0"/>
          </a:p>
          <a:p>
            <a:pPr marL="0" indent="0" algn="ctr">
              <a:buNone/>
            </a:pPr>
            <a:r>
              <a:rPr lang="pl-PL" sz="4000" b="1" dirty="0" smtClean="0"/>
              <a:t>Dziękuję za wspólną lekcję!</a:t>
            </a:r>
          </a:p>
          <a:p>
            <a:pPr marL="0" indent="0" algn="ctr">
              <a:buNone/>
            </a:pPr>
            <a:r>
              <a:rPr lang="en-US" sz="2400" i="1" dirty="0">
                <a:solidFill>
                  <a:srgbClr val="0070C0"/>
                </a:solidFill>
              </a:rPr>
              <a:t>Thank you for the lesson together</a:t>
            </a:r>
            <a:r>
              <a:rPr lang="en-US" sz="2400" i="1" dirty="0" smtClean="0">
                <a:solidFill>
                  <a:srgbClr val="0070C0"/>
                </a:solidFill>
              </a:rPr>
              <a:t>!</a:t>
            </a:r>
            <a:endParaRPr lang="pl-PL" sz="2400" i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pl-PL" sz="2400" i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pl-PL" sz="3200" b="1" dirty="0" smtClean="0"/>
          </a:p>
          <a:p>
            <a:pPr marL="0" indent="0" algn="ctr">
              <a:buNone/>
            </a:pPr>
            <a:r>
              <a:rPr lang="pl-PL" sz="2000" dirty="0" smtClean="0"/>
              <a:t>Wszystkie zdjęcia i ilustracje </a:t>
            </a:r>
            <a:r>
              <a:rPr lang="pl-PL" sz="2000" dirty="0"/>
              <a:t>pochodzą z &lt;a </a:t>
            </a:r>
            <a:r>
              <a:rPr lang="pl-PL" sz="2000" dirty="0" err="1"/>
              <a:t>href</a:t>
            </a:r>
            <a:r>
              <a:rPr lang="pl-PL" sz="2000" dirty="0"/>
              <a:t>="http://www.freepik.com</a:t>
            </a:r>
            <a:r>
              <a:rPr lang="pl-PL" sz="2000" dirty="0" smtClean="0"/>
              <a:t>"&gt;. </a:t>
            </a:r>
            <a:endParaRPr lang="pl-PL" sz="2000" dirty="0"/>
          </a:p>
          <a:p>
            <a:pPr marL="0" indent="0" algn="ctr">
              <a:buNone/>
            </a:pPr>
            <a:r>
              <a:rPr lang="pl-PL" sz="2000" dirty="0" smtClean="0"/>
              <a:t>Dokładny spis dostępny jest </a:t>
            </a:r>
            <a:r>
              <a:rPr lang="pl-PL" sz="2000" dirty="0"/>
              <a:t>na stronie: </a:t>
            </a:r>
            <a:r>
              <a:rPr lang="pl-PL" sz="2000" dirty="0" smtClean="0"/>
              <a:t>www.ubb.edu.pl/en.</a:t>
            </a:r>
          </a:p>
          <a:p>
            <a:pPr marL="0" indent="0" algn="ctr">
              <a:buNone/>
            </a:pPr>
            <a:r>
              <a:rPr lang="pl-PL" sz="1600" i="1" dirty="0" err="1" smtClean="0">
                <a:solidFill>
                  <a:srgbClr val="0070C0"/>
                </a:solidFill>
              </a:rPr>
              <a:t>All</a:t>
            </a:r>
            <a:r>
              <a:rPr lang="pl-PL" sz="1600" i="1" dirty="0" smtClean="0">
                <a:solidFill>
                  <a:srgbClr val="0070C0"/>
                </a:solidFill>
              </a:rPr>
              <a:t> </a:t>
            </a:r>
            <a:r>
              <a:rPr lang="pl-PL" sz="1600" i="1" dirty="0" err="1" smtClean="0">
                <a:solidFill>
                  <a:srgbClr val="0070C0"/>
                </a:solidFill>
              </a:rPr>
              <a:t>pictures</a:t>
            </a:r>
            <a:r>
              <a:rPr lang="pl-PL" sz="1600" i="1" dirty="0" smtClean="0">
                <a:solidFill>
                  <a:srgbClr val="0070C0"/>
                </a:solidFill>
              </a:rPr>
              <a:t> </a:t>
            </a:r>
            <a:r>
              <a:rPr lang="pl-PL" sz="1600" i="1" dirty="0">
                <a:solidFill>
                  <a:srgbClr val="0070C0"/>
                </a:solidFill>
              </a:rPr>
              <a:t>and </a:t>
            </a:r>
            <a:r>
              <a:rPr lang="pl-PL" sz="1600" i="1" dirty="0" err="1" smtClean="0">
                <a:solidFill>
                  <a:srgbClr val="0070C0"/>
                </a:solidFill>
              </a:rPr>
              <a:t>illustrations</a:t>
            </a:r>
            <a:r>
              <a:rPr lang="pl-PL" sz="1600" i="1" dirty="0" smtClean="0">
                <a:solidFill>
                  <a:srgbClr val="0070C0"/>
                </a:solidFill>
              </a:rPr>
              <a:t> </a:t>
            </a:r>
            <a:r>
              <a:rPr lang="pl-PL" sz="1600" i="1" dirty="0" err="1" smtClean="0">
                <a:solidFill>
                  <a:srgbClr val="0070C0"/>
                </a:solidFill>
              </a:rPr>
              <a:t>come</a:t>
            </a:r>
            <a:r>
              <a:rPr lang="pl-PL" sz="1600" i="1" dirty="0" smtClean="0">
                <a:solidFill>
                  <a:srgbClr val="0070C0"/>
                </a:solidFill>
              </a:rPr>
              <a:t> from &lt;a </a:t>
            </a:r>
            <a:r>
              <a:rPr lang="pl-PL" sz="1600" i="1" dirty="0" err="1">
                <a:solidFill>
                  <a:srgbClr val="0070C0"/>
                </a:solidFill>
              </a:rPr>
              <a:t>href</a:t>
            </a:r>
            <a:r>
              <a:rPr lang="pl-PL" sz="1600" i="1" dirty="0">
                <a:solidFill>
                  <a:srgbClr val="0070C0"/>
                </a:solidFill>
              </a:rPr>
              <a:t>="http://www.freepik.com</a:t>
            </a:r>
            <a:r>
              <a:rPr lang="pl-PL" sz="1600" i="1" dirty="0" smtClean="0">
                <a:solidFill>
                  <a:srgbClr val="0070C0"/>
                </a:solidFill>
              </a:rPr>
              <a:t>"&gt;.</a:t>
            </a:r>
          </a:p>
          <a:p>
            <a:pPr marL="0" indent="0" algn="ctr">
              <a:buNone/>
            </a:pPr>
            <a:r>
              <a:rPr lang="pl-PL" sz="1600" i="1" dirty="0" smtClean="0">
                <a:solidFill>
                  <a:srgbClr val="0070C0"/>
                </a:solidFill>
              </a:rPr>
              <a:t> </a:t>
            </a:r>
            <a:r>
              <a:rPr lang="pl-PL" sz="1600" i="1" dirty="0">
                <a:solidFill>
                  <a:srgbClr val="0070C0"/>
                </a:solidFill>
              </a:rPr>
              <a:t>T</a:t>
            </a:r>
            <a:r>
              <a:rPr lang="pl-PL" sz="1600" i="1" dirty="0" smtClean="0">
                <a:solidFill>
                  <a:srgbClr val="0070C0"/>
                </a:solidFill>
              </a:rPr>
              <a:t>he </a:t>
            </a:r>
            <a:r>
              <a:rPr lang="pl-PL" sz="1600" i="1" dirty="0" err="1" smtClean="0">
                <a:solidFill>
                  <a:srgbClr val="0070C0"/>
                </a:solidFill>
              </a:rPr>
              <a:t>detailed</a:t>
            </a:r>
            <a:r>
              <a:rPr lang="pl-PL" sz="1600" i="1" dirty="0" smtClean="0">
                <a:solidFill>
                  <a:srgbClr val="0070C0"/>
                </a:solidFill>
              </a:rPr>
              <a:t> </a:t>
            </a:r>
            <a:r>
              <a:rPr lang="en-US" sz="1600" i="1" dirty="0" smtClean="0">
                <a:solidFill>
                  <a:srgbClr val="0070C0"/>
                </a:solidFill>
              </a:rPr>
              <a:t>list </a:t>
            </a:r>
            <a:r>
              <a:rPr lang="en-US" sz="1600" i="1" dirty="0">
                <a:solidFill>
                  <a:srgbClr val="0070C0"/>
                </a:solidFill>
              </a:rPr>
              <a:t>available on the </a:t>
            </a:r>
            <a:r>
              <a:rPr lang="en-US" sz="1600" i="1" dirty="0" smtClean="0">
                <a:solidFill>
                  <a:srgbClr val="0070C0"/>
                </a:solidFill>
              </a:rPr>
              <a:t>website</a:t>
            </a:r>
            <a:r>
              <a:rPr lang="pl-PL" sz="1600" i="1" dirty="0" smtClean="0">
                <a:solidFill>
                  <a:srgbClr val="0070C0"/>
                </a:solidFill>
              </a:rPr>
              <a:t>: www.ubb.edu.pl/en.</a:t>
            </a:r>
            <a:endParaRPr lang="pl-PL" sz="1600" i="1" dirty="0">
              <a:solidFill>
                <a:srgbClr val="0070C0"/>
              </a:solidFill>
            </a:endParaRPr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435366" y="411378"/>
            <a:ext cx="963109" cy="963109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9465" y="411378"/>
            <a:ext cx="2309200" cy="944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1754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Spis treści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2400" i="1" dirty="0" err="1">
                <a:solidFill>
                  <a:srgbClr val="0070C0"/>
                </a:solidFill>
              </a:rPr>
              <a:t>Table</a:t>
            </a:r>
            <a:r>
              <a:rPr lang="pl-PL" sz="2400" i="1" dirty="0">
                <a:solidFill>
                  <a:srgbClr val="0070C0"/>
                </a:solidFill>
              </a:rPr>
              <a:t> of </a:t>
            </a:r>
            <a:r>
              <a:rPr lang="pl-PL" sz="2400" i="1" dirty="0" err="1">
                <a:solidFill>
                  <a:srgbClr val="0070C0"/>
                </a:solidFill>
              </a:rPr>
              <a:t>Contents</a:t>
            </a:r>
            <a:endParaRPr lang="pl-PL" sz="2400" i="1" dirty="0">
              <a:solidFill>
                <a:srgbClr val="0070C0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1982586"/>
            <a:ext cx="7257927" cy="3979175"/>
          </a:xfrm>
        </p:spPr>
        <p:txBody>
          <a:bodyPr>
            <a:normAutofit lnSpcReduction="10000"/>
          </a:bodyPr>
          <a:lstStyle/>
          <a:p>
            <a:r>
              <a:rPr lang="pl-PL" sz="3600" dirty="0" smtClean="0"/>
              <a:t>3 czarodziejskie słowa</a:t>
            </a:r>
          </a:p>
          <a:p>
            <a:pPr marL="0" indent="0">
              <a:buNone/>
            </a:pPr>
            <a:r>
              <a:rPr lang="pl-PL" sz="2400" i="1" dirty="0" smtClean="0">
                <a:solidFill>
                  <a:srgbClr val="0070C0"/>
                </a:solidFill>
              </a:rPr>
              <a:t>   3 </a:t>
            </a:r>
            <a:r>
              <a:rPr lang="pl-PL" sz="2400" i="1" dirty="0" err="1" smtClean="0">
                <a:solidFill>
                  <a:srgbClr val="0070C0"/>
                </a:solidFill>
              </a:rPr>
              <a:t>magic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r>
              <a:rPr lang="pl-PL" sz="2400" i="1" dirty="0" err="1" smtClean="0">
                <a:solidFill>
                  <a:srgbClr val="0070C0"/>
                </a:solidFill>
              </a:rPr>
              <a:t>words</a:t>
            </a:r>
            <a:endParaRPr lang="pl-PL" sz="2400" i="1" dirty="0">
              <a:solidFill>
                <a:srgbClr val="0070C0"/>
              </a:solidFill>
            </a:endParaRPr>
          </a:p>
          <a:p>
            <a:r>
              <a:rPr lang="pl-PL" sz="3600" dirty="0" smtClean="0"/>
              <a:t>powitania i pożegnania</a:t>
            </a:r>
          </a:p>
          <a:p>
            <a:pPr marL="0" indent="0">
              <a:buNone/>
            </a:pPr>
            <a:r>
              <a:rPr lang="pl-PL" sz="2400" i="1" dirty="0" smtClean="0">
                <a:solidFill>
                  <a:srgbClr val="0070C0"/>
                </a:solidFill>
              </a:rPr>
              <a:t>   </a:t>
            </a:r>
            <a:r>
              <a:rPr lang="pl-PL" sz="2400" i="1" dirty="0" err="1" smtClean="0">
                <a:solidFill>
                  <a:srgbClr val="0070C0"/>
                </a:solidFill>
              </a:rPr>
              <a:t>greetings</a:t>
            </a:r>
            <a:r>
              <a:rPr lang="pl-PL" sz="2400" i="1" dirty="0" smtClean="0">
                <a:solidFill>
                  <a:srgbClr val="0070C0"/>
                </a:solidFill>
              </a:rPr>
              <a:t> and </a:t>
            </a:r>
            <a:r>
              <a:rPr lang="pl-PL" sz="2400" i="1" dirty="0" err="1" smtClean="0">
                <a:solidFill>
                  <a:srgbClr val="0070C0"/>
                </a:solidFill>
              </a:rPr>
              <a:t>good-byes</a:t>
            </a:r>
            <a:endParaRPr lang="pl-PL" sz="2400" i="1" dirty="0">
              <a:solidFill>
                <a:srgbClr val="0070C0"/>
              </a:solidFill>
            </a:endParaRPr>
          </a:p>
          <a:p>
            <a:r>
              <a:rPr lang="pl-PL" sz="3600" dirty="0" smtClean="0"/>
              <a:t>pytanie o samopoczucie</a:t>
            </a:r>
          </a:p>
          <a:p>
            <a:pPr marL="0" indent="0">
              <a:buNone/>
            </a:pPr>
            <a:r>
              <a:rPr lang="pl-PL" sz="2400" i="1" dirty="0" smtClean="0">
                <a:solidFill>
                  <a:srgbClr val="0070C0"/>
                </a:solidFill>
              </a:rPr>
              <a:t>   </a:t>
            </a:r>
            <a:r>
              <a:rPr lang="pl-PL" sz="2400" i="1" dirty="0" err="1" smtClean="0">
                <a:solidFill>
                  <a:srgbClr val="0070C0"/>
                </a:solidFill>
              </a:rPr>
              <a:t>question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r>
              <a:rPr lang="pl-PL" sz="2400" i="1" dirty="0" err="1">
                <a:solidFill>
                  <a:srgbClr val="0070C0"/>
                </a:solidFill>
              </a:rPr>
              <a:t>about</a:t>
            </a:r>
            <a:r>
              <a:rPr lang="pl-PL" sz="2400" i="1" dirty="0">
                <a:solidFill>
                  <a:srgbClr val="0070C0"/>
                </a:solidFill>
              </a:rPr>
              <a:t> </a:t>
            </a:r>
            <a:r>
              <a:rPr lang="pl-PL" sz="2400" i="1" dirty="0" err="1" smtClean="0">
                <a:solidFill>
                  <a:srgbClr val="0070C0"/>
                </a:solidFill>
              </a:rPr>
              <a:t>well-being</a:t>
            </a:r>
            <a:endParaRPr lang="pl-PL" sz="2400" i="1" dirty="0" smtClean="0">
              <a:solidFill>
                <a:srgbClr val="0070C0"/>
              </a:solidFill>
            </a:endParaRPr>
          </a:p>
          <a:p>
            <a:r>
              <a:rPr lang="pl-PL" sz="3600" dirty="0" smtClean="0"/>
              <a:t>słówka pytające</a:t>
            </a:r>
          </a:p>
          <a:p>
            <a:pPr marL="0" indent="0">
              <a:buNone/>
            </a:pPr>
            <a:r>
              <a:rPr lang="pl-PL" sz="2400" i="1" dirty="0" smtClean="0">
                <a:solidFill>
                  <a:srgbClr val="0070C0"/>
                </a:solidFill>
              </a:rPr>
              <a:t>   </a:t>
            </a:r>
            <a:r>
              <a:rPr lang="pl-PL" sz="2400" i="1" dirty="0" err="1" smtClean="0">
                <a:solidFill>
                  <a:srgbClr val="0070C0"/>
                </a:solidFill>
              </a:rPr>
              <a:t>question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r>
              <a:rPr lang="pl-PL" sz="2400" i="1" dirty="0" err="1">
                <a:solidFill>
                  <a:srgbClr val="0070C0"/>
                </a:solidFill>
              </a:rPr>
              <a:t>words</a:t>
            </a:r>
            <a:r>
              <a:rPr lang="pl-PL" sz="2400" i="1" dirty="0">
                <a:solidFill>
                  <a:srgbClr val="0070C0"/>
                </a:solidFill>
              </a:rPr>
              <a:t> </a:t>
            </a:r>
            <a:endParaRPr lang="pl-PL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13" name="Obraz 12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14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Obraz 14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10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10028829" y="6432011"/>
            <a:ext cx="16606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2. Dzień dobry!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6326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3 czarodziejskie słowa… </a:t>
            </a:r>
            <a:r>
              <a:rPr lang="pl-PL" b="1" dirty="0"/>
              <a:t/>
            </a:r>
            <a:br>
              <a:rPr lang="pl-PL" b="1" dirty="0"/>
            </a:br>
            <a:r>
              <a:rPr lang="pl-PL" sz="2400" i="1" dirty="0">
                <a:solidFill>
                  <a:srgbClr val="0070C0"/>
                </a:solidFill>
              </a:rPr>
              <a:t>3 </a:t>
            </a:r>
            <a:r>
              <a:rPr lang="pl-PL" sz="2400" i="1" dirty="0" err="1">
                <a:solidFill>
                  <a:srgbClr val="0070C0"/>
                </a:solidFill>
              </a:rPr>
              <a:t>magic</a:t>
            </a:r>
            <a:r>
              <a:rPr lang="pl-PL" sz="2400" i="1" dirty="0">
                <a:solidFill>
                  <a:srgbClr val="0070C0"/>
                </a:solidFill>
              </a:rPr>
              <a:t> </a:t>
            </a:r>
            <a:r>
              <a:rPr lang="pl-PL" sz="2400" i="1" dirty="0" err="1" smtClean="0">
                <a:solidFill>
                  <a:srgbClr val="0070C0"/>
                </a:solidFill>
              </a:rPr>
              <a:t>words</a:t>
            </a:r>
            <a:r>
              <a:rPr lang="pl-PL" sz="2400" i="1" dirty="0" smtClean="0">
                <a:solidFill>
                  <a:srgbClr val="0070C0"/>
                </a:solidFill>
              </a:rPr>
              <a:t>…</a:t>
            </a:r>
            <a:endParaRPr lang="pl-PL" sz="2400" i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383051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4300" b="1" dirty="0" smtClean="0">
                <a:solidFill>
                  <a:srgbClr val="C00000"/>
                </a:solidFill>
              </a:rPr>
              <a:t>1. dziękuję </a:t>
            </a:r>
          </a:p>
          <a:p>
            <a:pPr marL="0" indent="0">
              <a:buNone/>
            </a:pPr>
            <a:r>
              <a:rPr lang="pl-PL" sz="2400" i="1" dirty="0" err="1" smtClean="0">
                <a:solidFill>
                  <a:srgbClr val="0070C0"/>
                </a:solidFill>
              </a:rPr>
              <a:t>thank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r>
              <a:rPr lang="pl-PL" sz="2400" i="1" dirty="0" err="1" smtClean="0">
                <a:solidFill>
                  <a:srgbClr val="0070C0"/>
                </a:solidFill>
              </a:rPr>
              <a:t>you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endParaRPr lang="pl-PL" sz="2400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l-PL" sz="3200" dirty="0"/>
              <a:t>w </a:t>
            </a:r>
            <a:r>
              <a:rPr lang="pl-PL" sz="3200" dirty="0" smtClean="0"/>
              <a:t>skrócie </a:t>
            </a:r>
            <a:endParaRPr lang="pl-PL" sz="3200" dirty="0"/>
          </a:p>
          <a:p>
            <a:pPr marL="0" indent="0">
              <a:buNone/>
            </a:pPr>
            <a:r>
              <a:rPr lang="pl-PL" sz="3000" b="1" dirty="0" smtClean="0">
                <a:solidFill>
                  <a:srgbClr val="C00000"/>
                </a:solidFill>
              </a:rPr>
              <a:t>dzięki</a:t>
            </a:r>
            <a:r>
              <a:rPr lang="pl-PL" sz="3000" dirty="0"/>
              <a:t>,</a:t>
            </a:r>
            <a:endParaRPr lang="pl-PL" sz="3000" dirty="0" smtClean="0"/>
          </a:p>
          <a:p>
            <a:pPr marL="0" indent="0">
              <a:buNone/>
            </a:pPr>
            <a:r>
              <a:rPr lang="pl-PL" dirty="0" smtClean="0"/>
              <a:t>używane przez młodych</a:t>
            </a:r>
          </a:p>
          <a:p>
            <a:pPr marL="0" indent="0">
              <a:buNone/>
            </a:pPr>
            <a:r>
              <a:rPr lang="en-US" sz="2400" i="1" dirty="0">
                <a:solidFill>
                  <a:srgbClr val="0070C0"/>
                </a:solidFill>
              </a:rPr>
              <a:t>in short</a:t>
            </a:r>
            <a:r>
              <a:rPr lang="en-US" sz="2400" i="1" dirty="0" smtClean="0">
                <a:solidFill>
                  <a:srgbClr val="0070C0"/>
                </a:solidFill>
              </a:rPr>
              <a:t>,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br>
              <a:rPr lang="pl-PL" sz="2400" i="1" dirty="0" smtClean="0">
                <a:solidFill>
                  <a:srgbClr val="0070C0"/>
                </a:solidFill>
              </a:rPr>
            </a:br>
            <a:r>
              <a:rPr lang="en-US" sz="2400" i="1" dirty="0" smtClean="0">
                <a:solidFill>
                  <a:srgbClr val="0070C0"/>
                </a:solidFill>
              </a:rPr>
              <a:t>used </a:t>
            </a:r>
            <a:r>
              <a:rPr lang="en-US" sz="2400" i="1" dirty="0">
                <a:solidFill>
                  <a:srgbClr val="0070C0"/>
                </a:solidFill>
              </a:rPr>
              <a:t>by young people</a:t>
            </a:r>
            <a:endParaRPr lang="pl-PL" sz="2400" i="1" dirty="0" smtClean="0">
              <a:solidFill>
                <a:srgbClr val="0070C0"/>
              </a:solidFill>
            </a:endParaRPr>
          </a:p>
          <a:p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6" name="Obraz 5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7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10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10028829" y="6432011"/>
            <a:ext cx="16606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2. Dzień dobry!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>
          <a:xfrm>
            <a:off x="7116547" y="1885680"/>
            <a:ext cx="246135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4000" b="1" dirty="0" smtClean="0">
                <a:solidFill>
                  <a:srgbClr val="C00000"/>
                </a:solidFill>
              </a:rPr>
              <a:t>2. proszę</a:t>
            </a:r>
          </a:p>
          <a:p>
            <a:pPr marL="0" indent="0">
              <a:buNone/>
            </a:pPr>
            <a:r>
              <a:rPr lang="pl-PL" sz="2400" i="1" dirty="0" err="1" smtClean="0">
                <a:solidFill>
                  <a:srgbClr val="0070C0"/>
                </a:solidFill>
              </a:rPr>
              <a:t>please</a:t>
            </a:r>
            <a:endParaRPr lang="pl-PL" sz="2400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l-PL" sz="2400" i="1" dirty="0" smtClean="0">
                <a:solidFill>
                  <a:srgbClr val="0070C0"/>
                </a:solidFill>
              </a:rPr>
              <a:t>and</a:t>
            </a:r>
          </a:p>
          <a:p>
            <a:pPr marL="0" indent="0">
              <a:buNone/>
            </a:pPr>
            <a:r>
              <a:rPr lang="pl-PL" sz="2400" i="1" dirty="0" err="1" smtClean="0">
                <a:solidFill>
                  <a:srgbClr val="0070C0"/>
                </a:solidFill>
              </a:rPr>
              <a:t>you're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r>
              <a:rPr lang="pl-PL" sz="2400" i="1" dirty="0" err="1">
                <a:solidFill>
                  <a:srgbClr val="0070C0"/>
                </a:solidFill>
              </a:rPr>
              <a:t>welcome</a:t>
            </a:r>
            <a:endParaRPr lang="pl-PL" sz="2400" i="1" dirty="0" smtClean="0">
              <a:solidFill>
                <a:srgbClr val="0070C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94670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3 czarodziejskie słowa… </a:t>
            </a:r>
            <a:br>
              <a:rPr lang="pl-PL" b="1" dirty="0"/>
            </a:br>
            <a:r>
              <a:rPr lang="pl-PL" sz="2400" i="1" dirty="0">
                <a:solidFill>
                  <a:srgbClr val="0070C0"/>
                </a:solidFill>
              </a:rPr>
              <a:t>3 </a:t>
            </a:r>
            <a:r>
              <a:rPr lang="pl-PL" sz="2400" i="1" dirty="0" err="1">
                <a:solidFill>
                  <a:srgbClr val="0070C0"/>
                </a:solidFill>
              </a:rPr>
              <a:t>magic</a:t>
            </a:r>
            <a:r>
              <a:rPr lang="pl-PL" sz="2400" i="1" dirty="0">
                <a:solidFill>
                  <a:srgbClr val="0070C0"/>
                </a:solidFill>
              </a:rPr>
              <a:t> </a:t>
            </a:r>
            <a:r>
              <a:rPr lang="pl-PL" sz="2400" i="1" dirty="0" err="1">
                <a:solidFill>
                  <a:srgbClr val="0070C0"/>
                </a:solidFill>
              </a:rPr>
              <a:t>words</a:t>
            </a:r>
            <a:r>
              <a:rPr lang="pl-PL" sz="2400" i="1" dirty="0">
                <a:solidFill>
                  <a:srgbClr val="0070C0"/>
                </a:solidFill>
              </a:rPr>
              <a:t>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4000" b="1" dirty="0" smtClean="0">
                <a:solidFill>
                  <a:srgbClr val="C00000"/>
                </a:solidFill>
              </a:rPr>
              <a:t>3. przepraszam </a:t>
            </a:r>
          </a:p>
          <a:p>
            <a:pPr marL="0" indent="0">
              <a:buNone/>
            </a:pPr>
            <a:r>
              <a:rPr lang="pl-PL" sz="2400" i="1" dirty="0" smtClean="0">
                <a:solidFill>
                  <a:srgbClr val="0070C0"/>
                </a:solidFill>
              </a:rPr>
              <a:t>(</a:t>
            </a:r>
            <a:r>
              <a:rPr lang="pl-PL" sz="2400" i="1" dirty="0" err="1" smtClean="0">
                <a:solidFill>
                  <a:srgbClr val="0070C0"/>
                </a:solidFill>
              </a:rPr>
              <a:t>I’m</a:t>
            </a:r>
            <a:r>
              <a:rPr lang="pl-PL" sz="2400" i="1" dirty="0" smtClean="0">
                <a:solidFill>
                  <a:srgbClr val="0070C0"/>
                </a:solidFill>
              </a:rPr>
              <a:t>) sorry</a:t>
            </a:r>
            <a:endParaRPr lang="pl-PL" sz="2400" i="1" dirty="0">
              <a:solidFill>
                <a:srgbClr val="0070C0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4000" dirty="0" smtClean="0"/>
              <a:t>Odpowiadamy:</a:t>
            </a:r>
          </a:p>
          <a:p>
            <a:pPr marL="0" indent="0">
              <a:buNone/>
            </a:pPr>
            <a:r>
              <a:rPr lang="pl-PL" sz="2400" i="1" dirty="0" smtClean="0">
                <a:solidFill>
                  <a:srgbClr val="0070C0"/>
                </a:solidFill>
              </a:rPr>
              <a:t>We </a:t>
            </a:r>
            <a:r>
              <a:rPr lang="pl-PL" sz="2400" i="1" dirty="0" err="1" smtClean="0">
                <a:solidFill>
                  <a:srgbClr val="0070C0"/>
                </a:solidFill>
              </a:rPr>
              <a:t>answer</a:t>
            </a:r>
            <a:endParaRPr lang="pl-PL" sz="2400" i="1" dirty="0" smtClean="0">
              <a:solidFill>
                <a:srgbClr val="0070C0"/>
              </a:solidFill>
            </a:endParaRPr>
          </a:p>
          <a:p>
            <a:r>
              <a:rPr lang="pl-PL" sz="4000" b="1" dirty="0" smtClean="0"/>
              <a:t>Nie ma za co.</a:t>
            </a:r>
          </a:p>
          <a:p>
            <a:pPr marL="0" indent="0">
              <a:buNone/>
            </a:pPr>
            <a:r>
              <a:rPr lang="pl-PL" sz="2400" i="1" dirty="0" smtClean="0">
                <a:solidFill>
                  <a:srgbClr val="0070C0"/>
                </a:solidFill>
              </a:rPr>
              <a:t>   </a:t>
            </a:r>
            <a:r>
              <a:rPr lang="pl-PL" sz="2400" i="1" dirty="0" err="1" smtClean="0">
                <a:solidFill>
                  <a:srgbClr val="0070C0"/>
                </a:solidFill>
              </a:rPr>
              <a:t>You're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r>
              <a:rPr lang="pl-PL" sz="2400" i="1" dirty="0" err="1" smtClean="0">
                <a:solidFill>
                  <a:srgbClr val="0070C0"/>
                </a:solidFill>
              </a:rPr>
              <a:t>welcome</a:t>
            </a:r>
            <a:r>
              <a:rPr lang="pl-PL" sz="2400" i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pl-PL" sz="4000" b="1" dirty="0" smtClean="0"/>
              <a:t>Nic nie szkodzi. </a:t>
            </a:r>
          </a:p>
          <a:p>
            <a:pPr marL="0" indent="0">
              <a:buNone/>
            </a:pPr>
            <a:r>
              <a:rPr lang="pl-PL" sz="2400" i="1" dirty="0" smtClean="0">
                <a:solidFill>
                  <a:srgbClr val="0070C0"/>
                </a:solidFill>
              </a:rPr>
              <a:t>   </a:t>
            </a:r>
            <a:r>
              <a:rPr lang="pl-PL" sz="2400" i="1" dirty="0" err="1" smtClean="0">
                <a:solidFill>
                  <a:srgbClr val="0070C0"/>
                </a:solidFill>
              </a:rPr>
              <a:t>That's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r>
              <a:rPr lang="pl-PL" sz="2400" i="1" dirty="0">
                <a:solidFill>
                  <a:srgbClr val="0070C0"/>
                </a:solidFill>
              </a:rPr>
              <a:t>okay.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6" name="Obraz 5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7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10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10028829" y="6432011"/>
            <a:ext cx="16606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2. Dzień dobry!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857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Powitania i pożegnania </a:t>
            </a:r>
            <a:r>
              <a:rPr lang="pl-PL" dirty="0" smtClean="0"/>
              <a:t>– </a:t>
            </a: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oficjalnie</a:t>
            </a:r>
            <a:r>
              <a:rPr lang="pl-PL" dirty="0" smtClean="0"/>
              <a:t> </a:t>
            </a:r>
            <a:r>
              <a:rPr lang="pl-PL" dirty="0"/>
              <a:t/>
            </a:r>
            <a:br>
              <a:rPr lang="pl-PL" dirty="0"/>
            </a:br>
            <a:r>
              <a:rPr lang="pl-PL" sz="2400" i="1" dirty="0">
                <a:solidFill>
                  <a:srgbClr val="0070C0"/>
                </a:solidFill>
              </a:rPr>
              <a:t>Greetings and </a:t>
            </a:r>
            <a:r>
              <a:rPr lang="pl-PL" sz="2400" i="1" dirty="0" err="1">
                <a:solidFill>
                  <a:srgbClr val="0070C0"/>
                </a:solidFill>
              </a:rPr>
              <a:t>goodbyes</a:t>
            </a:r>
            <a:r>
              <a:rPr lang="pl-PL" sz="2400" i="1" dirty="0">
                <a:solidFill>
                  <a:srgbClr val="0070C0"/>
                </a:solidFill>
              </a:rPr>
              <a:t> – </a:t>
            </a:r>
            <a:r>
              <a:rPr lang="pl-PL" sz="2400" i="1" dirty="0" err="1">
                <a:solidFill>
                  <a:srgbClr val="0070C0"/>
                </a:solidFill>
              </a:rPr>
              <a:t>officially</a:t>
            </a:r>
            <a:endParaRPr lang="pl-PL" sz="2400" i="1" dirty="0">
              <a:solidFill>
                <a:srgbClr val="0070C0"/>
              </a:solidFill>
            </a:endParaRPr>
          </a:p>
        </p:txBody>
      </p:sp>
      <p:sp>
        <p:nvSpPr>
          <p:cNvPr id="9" name="Symbol zastępczy zawartości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sz="4000" b="1" dirty="0" smtClean="0">
                <a:solidFill>
                  <a:srgbClr val="C00000"/>
                </a:solidFill>
              </a:rPr>
              <a:t>Dzień dobry! </a:t>
            </a:r>
          </a:p>
          <a:p>
            <a:pPr marL="0" indent="0">
              <a:buNone/>
            </a:pPr>
            <a:r>
              <a:rPr lang="pl-PL" sz="2400" i="1" dirty="0" smtClean="0">
                <a:solidFill>
                  <a:srgbClr val="0070C0"/>
                </a:solidFill>
              </a:rPr>
              <a:t>   Good </a:t>
            </a:r>
            <a:r>
              <a:rPr lang="pl-PL" sz="2400" i="1" dirty="0" err="1">
                <a:solidFill>
                  <a:srgbClr val="0070C0"/>
                </a:solidFill>
              </a:rPr>
              <a:t>morning</a:t>
            </a:r>
            <a:r>
              <a:rPr lang="pl-PL" sz="2400" i="1" dirty="0">
                <a:solidFill>
                  <a:srgbClr val="0070C0"/>
                </a:solidFill>
              </a:rPr>
              <a:t>!</a:t>
            </a:r>
          </a:p>
          <a:p>
            <a:endParaRPr lang="pl-PL" dirty="0" smtClean="0"/>
          </a:p>
          <a:p>
            <a:r>
              <a:rPr lang="pl-PL" sz="4000" b="1" dirty="0" smtClean="0">
                <a:solidFill>
                  <a:srgbClr val="C00000"/>
                </a:solidFill>
              </a:rPr>
              <a:t>Dobry wieczór!</a:t>
            </a:r>
            <a:endParaRPr lang="pl-PL" sz="4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pl-PL" sz="2400" i="1" dirty="0" smtClean="0">
                <a:solidFill>
                  <a:srgbClr val="0070C0"/>
                </a:solidFill>
              </a:rPr>
              <a:t>   Good </a:t>
            </a:r>
            <a:r>
              <a:rPr lang="pl-PL" sz="2400" i="1" dirty="0" err="1">
                <a:solidFill>
                  <a:srgbClr val="0070C0"/>
                </a:solidFill>
              </a:rPr>
              <a:t>evening</a:t>
            </a:r>
            <a:r>
              <a:rPr lang="pl-PL" sz="2400" i="1" dirty="0">
                <a:solidFill>
                  <a:srgbClr val="0070C0"/>
                </a:solidFill>
              </a:rPr>
              <a:t>!</a:t>
            </a:r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2"/>
          </p:nvPr>
        </p:nvSpPr>
        <p:spPr>
          <a:xfrm>
            <a:off x="7497910" y="1825625"/>
            <a:ext cx="3855890" cy="4351338"/>
          </a:xfrm>
        </p:spPr>
        <p:txBody>
          <a:bodyPr/>
          <a:lstStyle/>
          <a:p>
            <a:r>
              <a:rPr lang="pl-PL" sz="4000" b="1" dirty="0" smtClean="0">
                <a:solidFill>
                  <a:srgbClr val="C00000"/>
                </a:solidFill>
              </a:rPr>
              <a:t>Do widzenia!</a:t>
            </a:r>
          </a:p>
          <a:p>
            <a:pPr marL="0" indent="0">
              <a:buNone/>
            </a:pPr>
            <a:r>
              <a:rPr lang="pl-PL" sz="2400" i="1" dirty="0" smtClean="0">
                <a:solidFill>
                  <a:srgbClr val="0070C0"/>
                </a:solidFill>
              </a:rPr>
              <a:t>   </a:t>
            </a:r>
            <a:r>
              <a:rPr lang="pl-PL" sz="2400" i="1" dirty="0" err="1" smtClean="0">
                <a:solidFill>
                  <a:srgbClr val="0070C0"/>
                </a:solidFill>
              </a:rPr>
              <a:t>Goodbye</a:t>
            </a:r>
            <a:r>
              <a:rPr lang="pl-PL" sz="2400" i="1" dirty="0">
                <a:solidFill>
                  <a:srgbClr val="0070C0"/>
                </a:solidFill>
              </a:rPr>
              <a:t>!</a:t>
            </a:r>
          </a:p>
          <a:p>
            <a:endParaRPr lang="pl-PL" dirty="0" smtClean="0"/>
          </a:p>
          <a:p>
            <a:r>
              <a:rPr lang="pl-PL" sz="4000" b="1" dirty="0" smtClean="0">
                <a:solidFill>
                  <a:srgbClr val="C00000"/>
                </a:solidFill>
              </a:rPr>
              <a:t>Dobranoc! </a:t>
            </a:r>
          </a:p>
          <a:p>
            <a:pPr marL="0" indent="0">
              <a:buNone/>
            </a:pPr>
            <a:r>
              <a:rPr lang="pl-PL" sz="2400" i="1" dirty="0" smtClean="0">
                <a:solidFill>
                  <a:srgbClr val="0070C0"/>
                </a:solidFill>
              </a:rPr>
              <a:t>   Good </a:t>
            </a:r>
            <a:r>
              <a:rPr lang="pl-PL" sz="2400" i="1" dirty="0" err="1" smtClean="0">
                <a:solidFill>
                  <a:srgbClr val="0070C0"/>
                </a:solidFill>
              </a:rPr>
              <a:t>night</a:t>
            </a:r>
            <a:r>
              <a:rPr lang="pl-PL" sz="2400" i="1" dirty="0" smtClean="0">
                <a:solidFill>
                  <a:srgbClr val="0070C0"/>
                </a:solidFill>
              </a:rPr>
              <a:t>!</a:t>
            </a:r>
            <a:endParaRPr lang="pl-PL" sz="2400" i="1" dirty="0">
              <a:solidFill>
                <a:srgbClr val="0070C0"/>
              </a:solidFill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6" name="Obraz 5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7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12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10028829" y="6432011"/>
            <a:ext cx="16606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2. Dzień dobry!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266904" y="2299320"/>
            <a:ext cx="3379423" cy="2432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7382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Powitania i pożegnania </a:t>
            </a:r>
            <a:r>
              <a:rPr lang="pl-PL" dirty="0"/>
              <a:t>– </a:t>
            </a: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nieoficjalnie</a:t>
            </a:r>
            <a:r>
              <a:rPr lang="pl-PL" dirty="0" smtClean="0"/>
              <a:t> </a:t>
            </a:r>
            <a:r>
              <a:rPr lang="pl-PL" dirty="0"/>
              <a:t/>
            </a:r>
            <a:br>
              <a:rPr lang="pl-PL" dirty="0"/>
            </a:br>
            <a:r>
              <a:rPr lang="pl-PL" sz="2400" i="1" dirty="0">
                <a:solidFill>
                  <a:srgbClr val="0070C0"/>
                </a:solidFill>
              </a:rPr>
              <a:t>Greetings and </a:t>
            </a:r>
            <a:r>
              <a:rPr lang="pl-PL" sz="2400" i="1" dirty="0" err="1">
                <a:solidFill>
                  <a:srgbClr val="0070C0"/>
                </a:solidFill>
              </a:rPr>
              <a:t>goodbyes</a:t>
            </a:r>
            <a:r>
              <a:rPr lang="pl-PL" sz="2400" i="1" dirty="0">
                <a:solidFill>
                  <a:srgbClr val="0070C0"/>
                </a:solidFill>
              </a:rPr>
              <a:t> – </a:t>
            </a:r>
            <a:r>
              <a:rPr lang="pl-PL" sz="2400" i="1" dirty="0" err="1" smtClean="0">
                <a:solidFill>
                  <a:srgbClr val="0070C0"/>
                </a:solidFill>
              </a:rPr>
              <a:t>unofficially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sz="4000" b="1" dirty="0" smtClean="0">
                <a:solidFill>
                  <a:srgbClr val="C00000"/>
                </a:solidFill>
              </a:rPr>
              <a:t>Cześć!</a:t>
            </a:r>
          </a:p>
          <a:p>
            <a:r>
              <a:rPr lang="pl-PL" sz="2400" i="1" dirty="0" smtClean="0">
                <a:solidFill>
                  <a:srgbClr val="0070C0"/>
                </a:solidFill>
              </a:rPr>
              <a:t>Hi! </a:t>
            </a:r>
            <a:endParaRPr lang="pl-PL" sz="2400" i="1" dirty="0">
              <a:solidFill>
                <a:srgbClr val="0070C0"/>
              </a:solidFill>
            </a:endParaRPr>
          </a:p>
          <a:p>
            <a:endParaRPr lang="pl-PL" dirty="0" smtClean="0"/>
          </a:p>
          <a:p>
            <a:r>
              <a:rPr lang="pl-PL" sz="4000" b="1" dirty="0" smtClean="0">
                <a:solidFill>
                  <a:srgbClr val="C00000"/>
                </a:solidFill>
              </a:rPr>
              <a:t>Hej!</a:t>
            </a:r>
          </a:p>
          <a:p>
            <a:r>
              <a:rPr lang="pl-PL" sz="2400" i="1" dirty="0" smtClean="0">
                <a:solidFill>
                  <a:srgbClr val="0070C0"/>
                </a:solidFill>
              </a:rPr>
              <a:t>Hi! </a:t>
            </a:r>
            <a:endParaRPr lang="pl-PL" sz="2400" i="1" dirty="0">
              <a:solidFill>
                <a:srgbClr val="0070C0"/>
              </a:solidFill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>
          <a:xfrm>
            <a:off x="7499838" y="1825625"/>
            <a:ext cx="4009293" cy="4351338"/>
          </a:xfrm>
        </p:spPr>
        <p:txBody>
          <a:bodyPr/>
          <a:lstStyle/>
          <a:p>
            <a:r>
              <a:rPr lang="pl-PL" sz="4000" b="1" dirty="0" smtClean="0">
                <a:solidFill>
                  <a:srgbClr val="C00000"/>
                </a:solidFill>
              </a:rPr>
              <a:t>Cześć!</a:t>
            </a:r>
          </a:p>
          <a:p>
            <a:r>
              <a:rPr lang="pl-PL" sz="2400" i="1" dirty="0" err="1" smtClean="0">
                <a:solidFill>
                  <a:srgbClr val="0070C0"/>
                </a:solidFill>
              </a:rPr>
              <a:t>Bye</a:t>
            </a:r>
            <a:r>
              <a:rPr lang="pl-PL" sz="2400" i="1" dirty="0" smtClean="0">
                <a:solidFill>
                  <a:srgbClr val="0070C0"/>
                </a:solidFill>
              </a:rPr>
              <a:t>!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sz="4000" b="1" dirty="0" smtClean="0">
                <a:solidFill>
                  <a:srgbClr val="C00000"/>
                </a:solidFill>
              </a:rPr>
              <a:t>Na razie!</a:t>
            </a:r>
          </a:p>
          <a:p>
            <a:r>
              <a:rPr lang="pl-PL" sz="4000" b="1" dirty="0" smtClean="0">
                <a:solidFill>
                  <a:srgbClr val="C00000"/>
                </a:solidFill>
              </a:rPr>
              <a:t>Do zobaczenia!</a:t>
            </a:r>
          </a:p>
          <a:p>
            <a:r>
              <a:rPr lang="pl-PL" sz="2400" i="1" dirty="0" err="1" smtClean="0">
                <a:solidFill>
                  <a:srgbClr val="0070C0"/>
                </a:solidFill>
              </a:rPr>
              <a:t>See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r>
              <a:rPr lang="pl-PL" sz="2400" i="1" dirty="0" err="1" smtClean="0">
                <a:solidFill>
                  <a:srgbClr val="0070C0"/>
                </a:solidFill>
              </a:rPr>
              <a:t>you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r>
              <a:rPr lang="pl-PL" sz="2400" i="1" dirty="0" err="1" smtClean="0">
                <a:solidFill>
                  <a:srgbClr val="0070C0"/>
                </a:solidFill>
              </a:rPr>
              <a:t>later</a:t>
            </a:r>
            <a:r>
              <a:rPr lang="pl-PL" sz="2400" i="1" dirty="0" smtClean="0">
                <a:solidFill>
                  <a:srgbClr val="0070C0"/>
                </a:solidFill>
              </a:rPr>
              <a:t>!</a:t>
            </a:r>
            <a:endParaRPr lang="pl-PL" sz="2400" i="1" dirty="0">
              <a:solidFill>
                <a:srgbClr val="0070C0"/>
              </a:solidFill>
            </a:endParaRPr>
          </a:p>
          <a:p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8" name="Obraz 7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9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12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10028829" y="6432011"/>
            <a:ext cx="16606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2. Dzień dobry!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621" y="1825625"/>
            <a:ext cx="3859823" cy="3859823"/>
          </a:xfrm>
          <a:prstGeom prst="rect">
            <a:avLst/>
          </a:prstGeom>
        </p:spPr>
      </p:pic>
      <p:sp>
        <p:nvSpPr>
          <p:cNvPr id="13" name="Strzałka w dół 12"/>
          <p:cNvSpPr/>
          <p:nvPr/>
        </p:nvSpPr>
        <p:spPr>
          <a:xfrm rot="16200000">
            <a:off x="2609800" y="2412240"/>
            <a:ext cx="368358" cy="1049867"/>
          </a:xfrm>
          <a:prstGeom prst="downArrow">
            <a:avLst>
              <a:gd name="adj1" fmla="val 50000"/>
              <a:gd name="adj2" fmla="val 101162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C00000"/>
              </a:solidFill>
            </a:endParaRPr>
          </a:p>
        </p:txBody>
      </p:sp>
      <p:sp>
        <p:nvSpPr>
          <p:cNvPr id="14" name="Strzałka w dół 13"/>
          <p:cNvSpPr/>
          <p:nvPr/>
        </p:nvSpPr>
        <p:spPr>
          <a:xfrm rot="12922886">
            <a:off x="4635677" y="3118936"/>
            <a:ext cx="326517" cy="1049867"/>
          </a:xfrm>
          <a:prstGeom prst="downArrow">
            <a:avLst>
              <a:gd name="adj1" fmla="val 50000"/>
              <a:gd name="adj2" fmla="val 101162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3272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Pytanie o samopoczucie </a:t>
            </a:r>
            <a:r>
              <a:rPr lang="pl-PL" dirty="0"/>
              <a:t/>
            </a:r>
            <a:br>
              <a:rPr lang="pl-PL" dirty="0"/>
            </a:br>
            <a:r>
              <a:rPr lang="pl-PL" sz="2400" i="1" dirty="0" err="1">
                <a:solidFill>
                  <a:srgbClr val="0070C0"/>
                </a:solidFill>
              </a:rPr>
              <a:t>Question</a:t>
            </a:r>
            <a:r>
              <a:rPr lang="pl-PL" sz="2400" i="1" dirty="0">
                <a:solidFill>
                  <a:srgbClr val="0070C0"/>
                </a:solidFill>
              </a:rPr>
              <a:t> </a:t>
            </a:r>
            <a:r>
              <a:rPr lang="pl-PL" sz="2400" i="1" dirty="0" err="1">
                <a:solidFill>
                  <a:srgbClr val="0070C0"/>
                </a:solidFill>
              </a:rPr>
              <a:t>about</a:t>
            </a:r>
            <a:r>
              <a:rPr lang="pl-PL" sz="2400" i="1" dirty="0">
                <a:solidFill>
                  <a:srgbClr val="0070C0"/>
                </a:solidFill>
              </a:rPr>
              <a:t> </a:t>
            </a:r>
            <a:r>
              <a:rPr lang="pl-PL" sz="2400" i="1" dirty="0" err="1">
                <a:solidFill>
                  <a:srgbClr val="0070C0"/>
                </a:solidFill>
              </a:rPr>
              <a:t>well-being</a:t>
            </a:r>
            <a:endParaRPr lang="pl-PL" i="1" dirty="0">
              <a:solidFill>
                <a:srgbClr val="0070C0"/>
              </a:solidFill>
            </a:endParaRP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oficjalnie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455504" cy="870137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rgbClr val="C00000"/>
                </a:solidFill>
              </a:rPr>
              <a:t>Jak się </a:t>
            </a:r>
            <a:r>
              <a:rPr lang="pl-PL" sz="3600" b="1" dirty="0">
                <a:solidFill>
                  <a:srgbClr val="C00000"/>
                </a:solidFill>
              </a:rPr>
              <a:t>pani/pan ma</a:t>
            </a:r>
            <a:r>
              <a:rPr lang="pl-PL" sz="3600" b="1" dirty="0" smtClean="0">
                <a:solidFill>
                  <a:srgbClr val="C00000"/>
                </a:solidFill>
              </a:rPr>
              <a:t>?</a:t>
            </a:r>
          </a:p>
          <a:p>
            <a:r>
              <a:rPr lang="pl-PL" sz="2400" i="1" dirty="0" smtClean="0">
                <a:solidFill>
                  <a:srgbClr val="0070C0"/>
                </a:solidFill>
              </a:rPr>
              <a:t>How </a:t>
            </a:r>
            <a:r>
              <a:rPr lang="pl-PL" sz="2400" i="1" dirty="0" err="1" smtClean="0">
                <a:solidFill>
                  <a:srgbClr val="0070C0"/>
                </a:solidFill>
              </a:rPr>
              <a:t>are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r>
              <a:rPr lang="pl-PL" sz="2400" i="1" dirty="0" err="1" smtClean="0">
                <a:solidFill>
                  <a:srgbClr val="0070C0"/>
                </a:solidFill>
              </a:rPr>
              <a:t>you</a:t>
            </a:r>
            <a:r>
              <a:rPr lang="pl-PL" sz="2400" i="1" dirty="0" smtClean="0">
                <a:solidFill>
                  <a:srgbClr val="0070C0"/>
                </a:solidFill>
              </a:rPr>
              <a:t>, </a:t>
            </a:r>
            <a:r>
              <a:rPr lang="pl-PL" sz="2400" i="1" dirty="0" err="1" smtClean="0">
                <a:solidFill>
                  <a:srgbClr val="0070C0"/>
                </a:solidFill>
              </a:rPr>
              <a:t>madam</a:t>
            </a:r>
            <a:r>
              <a:rPr lang="pl-PL" sz="2400" i="1" dirty="0" smtClean="0">
                <a:solidFill>
                  <a:srgbClr val="0070C0"/>
                </a:solidFill>
              </a:rPr>
              <a:t>/sir? </a:t>
            </a:r>
            <a:endParaRPr lang="pl-PL" sz="2400" i="1" dirty="0">
              <a:solidFill>
                <a:srgbClr val="0070C0"/>
              </a:solidFill>
            </a:endParaRPr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nieoficjalnie 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964266"/>
          </a:xfrm>
        </p:spPr>
        <p:txBody>
          <a:bodyPr>
            <a:normAutofit fontScale="92500" lnSpcReduction="10000"/>
          </a:bodyPr>
          <a:lstStyle/>
          <a:p>
            <a:r>
              <a:rPr lang="pl-PL" sz="3900" b="1" dirty="0" smtClean="0">
                <a:solidFill>
                  <a:srgbClr val="C00000"/>
                </a:solidFill>
              </a:rPr>
              <a:t>Jak się masz? </a:t>
            </a:r>
          </a:p>
          <a:p>
            <a:r>
              <a:rPr lang="pl-PL" sz="2600" i="1" dirty="0">
                <a:solidFill>
                  <a:srgbClr val="0070C0"/>
                </a:solidFill>
              </a:rPr>
              <a:t>How </a:t>
            </a:r>
            <a:r>
              <a:rPr lang="pl-PL" sz="2600" i="1" dirty="0" err="1">
                <a:solidFill>
                  <a:srgbClr val="0070C0"/>
                </a:solidFill>
              </a:rPr>
              <a:t>are</a:t>
            </a:r>
            <a:r>
              <a:rPr lang="pl-PL" sz="2600" i="1" dirty="0">
                <a:solidFill>
                  <a:srgbClr val="0070C0"/>
                </a:solidFill>
              </a:rPr>
              <a:t> </a:t>
            </a:r>
            <a:r>
              <a:rPr lang="pl-PL" sz="2600" i="1" dirty="0" err="1" smtClean="0">
                <a:solidFill>
                  <a:srgbClr val="0070C0"/>
                </a:solidFill>
              </a:rPr>
              <a:t>you</a:t>
            </a:r>
            <a:r>
              <a:rPr lang="pl-PL" sz="2600" i="1" dirty="0">
                <a:solidFill>
                  <a:srgbClr val="0070C0"/>
                </a:solidFill>
              </a:rPr>
              <a:t>?</a:t>
            </a:r>
            <a:endParaRPr lang="pl-PL" sz="2600" b="1" dirty="0">
              <a:solidFill>
                <a:srgbClr val="C00000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2619261" y="3538506"/>
            <a:ext cx="65756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000" dirty="0" smtClean="0"/>
              <a:t>Świetnie! </a:t>
            </a:r>
            <a:r>
              <a:rPr lang="pl-PL" sz="3000" dirty="0" smtClean="0">
                <a:sym typeface="Wingdings" panose="05000000000000000000" pitchFamily="2" charset="2"/>
              </a:rPr>
              <a:t>   </a:t>
            </a:r>
            <a:r>
              <a:rPr lang="pl-PL" sz="2400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Great! </a:t>
            </a:r>
          </a:p>
          <a:p>
            <a:pPr algn="ctr"/>
            <a:r>
              <a:rPr lang="pl-PL" sz="3000" dirty="0" smtClean="0">
                <a:sym typeface="Wingdings" panose="05000000000000000000" pitchFamily="2" charset="2"/>
              </a:rPr>
              <a:t>Bardzo dobrze!   </a:t>
            </a:r>
            <a:r>
              <a:rPr lang="pl-PL" sz="2400" i="1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Very</a:t>
            </a:r>
            <a:r>
              <a:rPr lang="pl-PL" sz="2400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pl-PL" sz="2400" i="1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good</a:t>
            </a:r>
            <a:r>
              <a:rPr lang="pl-PL" sz="2400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!</a:t>
            </a:r>
          </a:p>
          <a:p>
            <a:pPr algn="ctr"/>
            <a:r>
              <a:rPr lang="pl-PL" sz="3000" dirty="0" smtClean="0">
                <a:sym typeface="Wingdings" panose="05000000000000000000" pitchFamily="2" charset="2"/>
              </a:rPr>
              <a:t>Dobrze!</a:t>
            </a:r>
            <a:r>
              <a:rPr lang="pl-PL" sz="3000" dirty="0" smtClean="0"/>
              <a:t> </a:t>
            </a:r>
            <a:r>
              <a:rPr lang="pl-PL" sz="3000" dirty="0" smtClean="0">
                <a:sym typeface="Wingdings" panose="05000000000000000000" pitchFamily="2" charset="2"/>
              </a:rPr>
              <a:t> </a:t>
            </a:r>
            <a:r>
              <a:rPr lang="pl-PL" sz="2400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Good!</a:t>
            </a:r>
          </a:p>
          <a:p>
            <a:pPr algn="ctr"/>
            <a:r>
              <a:rPr lang="pl-PL" sz="3000" dirty="0" smtClean="0">
                <a:sym typeface="Wingdings" panose="05000000000000000000" pitchFamily="2" charset="2"/>
              </a:rPr>
              <a:t>Tak sobie!  /  </a:t>
            </a:r>
            <a:r>
              <a:rPr lang="pl-PL" sz="2400" i="1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So</a:t>
            </a:r>
            <a:r>
              <a:rPr lang="pl-PL" sz="2400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pl-PL" sz="2400" i="1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so</a:t>
            </a:r>
            <a:r>
              <a:rPr lang="pl-PL" sz="2400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!</a:t>
            </a:r>
          </a:p>
          <a:p>
            <a:pPr algn="ctr"/>
            <a:r>
              <a:rPr lang="pl-PL" sz="3000" dirty="0" smtClean="0">
                <a:sym typeface="Wingdings" panose="05000000000000000000" pitchFamily="2" charset="2"/>
              </a:rPr>
              <a:t>Źle!   </a:t>
            </a:r>
            <a:r>
              <a:rPr lang="pl-PL" sz="2400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Bad!</a:t>
            </a:r>
          </a:p>
          <a:p>
            <a:pPr algn="ctr"/>
            <a:r>
              <a:rPr lang="pl-PL" sz="3000" dirty="0" smtClean="0">
                <a:sym typeface="Wingdings" panose="05000000000000000000" pitchFamily="2" charset="2"/>
              </a:rPr>
              <a:t>Bardzo źle!    </a:t>
            </a:r>
            <a:r>
              <a:rPr lang="pl-PL" sz="2400" i="1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Very</a:t>
            </a:r>
            <a:r>
              <a:rPr lang="pl-PL" sz="2400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pl-PL" sz="2400" i="1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bad</a:t>
            </a:r>
            <a:r>
              <a:rPr lang="pl-PL" sz="2400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!</a:t>
            </a:r>
            <a:endParaRPr lang="pl-PL" sz="2400" i="1" dirty="0">
              <a:solidFill>
                <a:srgbClr val="0070C0"/>
              </a:solidFill>
            </a:endParaRP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11" name="Obraz 10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12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14" name="Obraz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15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10028829" y="6432011"/>
            <a:ext cx="16606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2. Dzień dobry!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5672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Pytanie o samopoczucie </a:t>
            </a:r>
            <a:r>
              <a:rPr lang="pl-PL" dirty="0"/>
              <a:t/>
            </a:r>
            <a:br>
              <a:rPr lang="pl-PL" dirty="0"/>
            </a:br>
            <a:r>
              <a:rPr lang="pl-PL" sz="2400" i="1" dirty="0" err="1">
                <a:solidFill>
                  <a:srgbClr val="0070C0"/>
                </a:solidFill>
              </a:rPr>
              <a:t>Question</a:t>
            </a:r>
            <a:r>
              <a:rPr lang="pl-PL" sz="2400" i="1" dirty="0">
                <a:solidFill>
                  <a:srgbClr val="0070C0"/>
                </a:solidFill>
              </a:rPr>
              <a:t> </a:t>
            </a:r>
            <a:r>
              <a:rPr lang="pl-PL" sz="2400" i="1" dirty="0" err="1">
                <a:solidFill>
                  <a:srgbClr val="0070C0"/>
                </a:solidFill>
              </a:rPr>
              <a:t>about</a:t>
            </a:r>
            <a:r>
              <a:rPr lang="pl-PL" sz="2400" i="1" dirty="0">
                <a:solidFill>
                  <a:srgbClr val="0070C0"/>
                </a:solidFill>
              </a:rPr>
              <a:t> </a:t>
            </a:r>
            <a:r>
              <a:rPr lang="pl-PL" sz="2400" i="1" dirty="0" err="1">
                <a:solidFill>
                  <a:srgbClr val="0070C0"/>
                </a:solidFill>
              </a:rPr>
              <a:t>well-being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/>
              <a:t>Co słychać?</a:t>
            </a:r>
          </a:p>
          <a:p>
            <a:r>
              <a:rPr lang="en-US" sz="2400" i="1" dirty="0">
                <a:solidFill>
                  <a:srgbClr val="0070C0"/>
                </a:solidFill>
              </a:rPr>
              <a:t>What's up?</a:t>
            </a:r>
            <a:r>
              <a:rPr lang="pl-PL" sz="2400" i="1" dirty="0">
                <a:solidFill>
                  <a:srgbClr val="0070C0"/>
                </a:solidFill>
              </a:rPr>
              <a:t> </a:t>
            </a:r>
          </a:p>
          <a:p>
            <a:r>
              <a:rPr lang="pl-PL" sz="3600" b="1" dirty="0" smtClean="0"/>
              <a:t>Jak leci?</a:t>
            </a:r>
          </a:p>
          <a:p>
            <a:r>
              <a:rPr lang="en-US" sz="2400" i="1" dirty="0">
                <a:solidFill>
                  <a:srgbClr val="0070C0"/>
                </a:solidFill>
              </a:rPr>
              <a:t>What's up?</a:t>
            </a:r>
            <a:r>
              <a:rPr lang="pl-PL" sz="2400" i="1" dirty="0">
                <a:solidFill>
                  <a:srgbClr val="0070C0"/>
                </a:solidFill>
              </a:rPr>
              <a:t> </a:t>
            </a:r>
          </a:p>
          <a:p>
            <a:endParaRPr lang="pl-PL" sz="3600" b="1" dirty="0" smtClean="0"/>
          </a:p>
          <a:p>
            <a:pPr lvl="5"/>
            <a:r>
              <a:rPr lang="pl-PL" sz="3600" b="1" dirty="0" smtClean="0"/>
              <a:t>Nic nowego!</a:t>
            </a:r>
          </a:p>
          <a:p>
            <a:pPr lvl="5"/>
            <a:r>
              <a:rPr lang="pl-PL" sz="3600" b="1" dirty="0" smtClean="0"/>
              <a:t>Po staremu!</a:t>
            </a:r>
            <a:r>
              <a:rPr lang="en-US" sz="3600" b="1" dirty="0"/>
              <a:t> </a:t>
            </a:r>
            <a:endParaRPr lang="pl-PL" sz="3600" b="1" dirty="0" smtClean="0"/>
          </a:p>
          <a:p>
            <a:pPr lvl="5"/>
            <a:r>
              <a:rPr lang="en-US" sz="2400" i="1" dirty="0" smtClean="0">
                <a:solidFill>
                  <a:srgbClr val="0070C0"/>
                </a:solidFill>
              </a:rPr>
              <a:t>Nothing </a:t>
            </a:r>
            <a:r>
              <a:rPr lang="en-US" sz="2400" i="1" dirty="0">
                <a:solidFill>
                  <a:srgbClr val="0070C0"/>
                </a:solidFill>
              </a:rPr>
              <a:t>new</a:t>
            </a:r>
            <a:r>
              <a:rPr lang="en-US" sz="2400" i="1" dirty="0" smtClean="0">
                <a:solidFill>
                  <a:srgbClr val="0070C0"/>
                </a:solidFill>
              </a:rPr>
              <a:t>!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endParaRPr lang="pl-PL" sz="2400" i="1" dirty="0">
              <a:solidFill>
                <a:srgbClr val="0070C0"/>
              </a:solidFill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5" name="Obraz 4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6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10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10028829" y="6432011"/>
            <a:ext cx="16606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2. Dzień dobry!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0283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Słówka </a:t>
            </a:r>
            <a:r>
              <a:rPr lang="pl-PL" b="1" dirty="0"/>
              <a:t>pytające</a:t>
            </a:r>
            <a:br>
              <a:rPr lang="pl-PL" b="1" dirty="0"/>
            </a:br>
            <a:r>
              <a:rPr lang="pl-PL" sz="2400" b="1" i="1" dirty="0" err="1">
                <a:solidFill>
                  <a:srgbClr val="0070C0"/>
                </a:solidFill>
              </a:rPr>
              <a:t>Question</a:t>
            </a:r>
            <a:r>
              <a:rPr lang="pl-PL" sz="2400" b="1" i="1" dirty="0">
                <a:solidFill>
                  <a:srgbClr val="0070C0"/>
                </a:solidFill>
              </a:rPr>
              <a:t> </a:t>
            </a:r>
            <a:r>
              <a:rPr lang="pl-PL" sz="2400" b="1" i="1" dirty="0" err="1">
                <a:solidFill>
                  <a:srgbClr val="0070C0"/>
                </a:solidFill>
              </a:rPr>
              <a:t>words</a:t>
            </a:r>
            <a:endParaRPr lang="pl-PL" b="1" i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3600" b="1" dirty="0" smtClean="0">
                <a:solidFill>
                  <a:srgbClr val="C00000"/>
                </a:solidFill>
              </a:rPr>
              <a:t>Co?</a:t>
            </a:r>
            <a:r>
              <a:rPr lang="pl-PL" sz="3600" b="1" dirty="0" smtClean="0"/>
              <a:t>			Co to jest?</a:t>
            </a:r>
          </a:p>
          <a:p>
            <a:r>
              <a:rPr lang="en-US" sz="2400" i="1" dirty="0">
                <a:solidFill>
                  <a:srgbClr val="0070C0"/>
                </a:solidFill>
              </a:rPr>
              <a:t>What</a:t>
            </a:r>
            <a:r>
              <a:rPr lang="en-US" sz="2400" i="1" dirty="0" smtClean="0">
                <a:solidFill>
                  <a:srgbClr val="0070C0"/>
                </a:solidFill>
              </a:rPr>
              <a:t>?</a:t>
            </a:r>
            <a:r>
              <a:rPr lang="pl-PL" sz="2400" i="1" dirty="0" smtClean="0">
                <a:solidFill>
                  <a:srgbClr val="0070C0"/>
                </a:solidFill>
              </a:rPr>
              <a:t>			</a:t>
            </a:r>
            <a:r>
              <a:rPr lang="en-US" sz="2400" i="1" dirty="0" smtClean="0">
                <a:solidFill>
                  <a:srgbClr val="0070C0"/>
                </a:solidFill>
              </a:rPr>
              <a:t>What </a:t>
            </a:r>
            <a:r>
              <a:rPr lang="en-US" sz="2400" i="1" dirty="0">
                <a:solidFill>
                  <a:srgbClr val="0070C0"/>
                </a:solidFill>
              </a:rPr>
              <a:t>is this</a:t>
            </a:r>
            <a:r>
              <a:rPr lang="en-US" sz="2400" i="1" dirty="0" smtClean="0">
                <a:solidFill>
                  <a:srgbClr val="0070C0"/>
                </a:solidFill>
              </a:rPr>
              <a:t>?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</a:p>
          <a:p>
            <a:endParaRPr lang="pl-PL" sz="2400" i="1" dirty="0">
              <a:solidFill>
                <a:srgbClr val="0070C0"/>
              </a:solidFill>
            </a:endParaRPr>
          </a:p>
          <a:p>
            <a:r>
              <a:rPr lang="pl-PL" sz="3600" b="1" dirty="0" smtClean="0">
                <a:solidFill>
                  <a:srgbClr val="C00000"/>
                </a:solidFill>
              </a:rPr>
              <a:t>Kto?</a:t>
            </a:r>
            <a:r>
              <a:rPr lang="pl-PL" sz="3600" b="1" dirty="0" smtClean="0"/>
              <a:t>			Kto to jest?</a:t>
            </a:r>
          </a:p>
          <a:p>
            <a:r>
              <a:rPr lang="en-US" sz="2400" i="1" dirty="0">
                <a:solidFill>
                  <a:srgbClr val="0070C0"/>
                </a:solidFill>
              </a:rPr>
              <a:t>Who</a:t>
            </a:r>
            <a:r>
              <a:rPr lang="en-US" sz="2400" i="1" dirty="0" smtClean="0">
                <a:solidFill>
                  <a:srgbClr val="0070C0"/>
                </a:solidFill>
              </a:rPr>
              <a:t>?</a:t>
            </a:r>
            <a:r>
              <a:rPr lang="pl-PL" sz="2400" i="1" dirty="0" smtClean="0">
                <a:solidFill>
                  <a:srgbClr val="0070C0"/>
                </a:solidFill>
              </a:rPr>
              <a:t>			</a:t>
            </a:r>
            <a:r>
              <a:rPr lang="en-US" sz="2400" i="1" dirty="0" smtClean="0">
                <a:solidFill>
                  <a:srgbClr val="0070C0"/>
                </a:solidFill>
              </a:rPr>
              <a:t>Who's </a:t>
            </a:r>
            <a:r>
              <a:rPr lang="en-US" sz="2400" i="1" dirty="0">
                <a:solidFill>
                  <a:srgbClr val="0070C0"/>
                </a:solidFill>
              </a:rPr>
              <a:t>that</a:t>
            </a:r>
            <a:r>
              <a:rPr lang="en-US" sz="2400" i="1" dirty="0" smtClean="0">
                <a:solidFill>
                  <a:srgbClr val="0070C0"/>
                </a:solidFill>
              </a:rPr>
              <a:t>?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</a:p>
          <a:p>
            <a:endParaRPr lang="pl-PL" sz="2400" i="1" dirty="0">
              <a:solidFill>
                <a:srgbClr val="0070C0"/>
              </a:solidFill>
            </a:endParaRPr>
          </a:p>
          <a:p>
            <a:r>
              <a:rPr lang="pl-PL" sz="3600" b="1" dirty="0" smtClean="0">
                <a:solidFill>
                  <a:srgbClr val="C00000"/>
                </a:solidFill>
              </a:rPr>
              <a:t>Gdzie? </a:t>
            </a:r>
            <a:r>
              <a:rPr lang="pl-PL" sz="3600" b="1" dirty="0" smtClean="0"/>
              <a:t>			Gdzie jest </a:t>
            </a:r>
            <a:r>
              <a:rPr lang="pl-PL" sz="3600" b="1" dirty="0"/>
              <a:t>przystanek?</a:t>
            </a:r>
            <a:endParaRPr lang="pl-PL" sz="3600" b="1" dirty="0" smtClean="0"/>
          </a:p>
          <a:p>
            <a:r>
              <a:rPr lang="en-US" sz="2400" i="1" dirty="0" smtClean="0">
                <a:solidFill>
                  <a:srgbClr val="0070C0"/>
                </a:solidFill>
              </a:rPr>
              <a:t>Where?</a:t>
            </a:r>
            <a:r>
              <a:rPr lang="pl-PL" sz="2400" i="1" dirty="0" smtClean="0">
                <a:solidFill>
                  <a:srgbClr val="0070C0"/>
                </a:solidFill>
              </a:rPr>
              <a:t> 			</a:t>
            </a:r>
            <a:r>
              <a:rPr lang="en-US" sz="2400" i="1" dirty="0" smtClean="0">
                <a:solidFill>
                  <a:srgbClr val="0070C0"/>
                </a:solidFill>
              </a:rPr>
              <a:t>Where </a:t>
            </a:r>
            <a:r>
              <a:rPr lang="en-US" sz="2400" i="1" dirty="0">
                <a:solidFill>
                  <a:srgbClr val="0070C0"/>
                </a:solidFill>
              </a:rPr>
              <a:t>is the stop?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endParaRPr lang="pl-PL" sz="2400" i="1" dirty="0">
              <a:solidFill>
                <a:srgbClr val="0070C0"/>
              </a:solidFill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5" name="Obraz 4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6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9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10028829" y="6432011"/>
            <a:ext cx="16606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2. Dzień dobry!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062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424</Words>
  <Application>Microsoft Office PowerPoint</Application>
  <PresentationFormat>Panoramiczny</PresentationFormat>
  <Paragraphs>146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Motyw pakietu Office</vt:lpstr>
      <vt:lpstr>Lekcja 2. Dzień dobry!</vt:lpstr>
      <vt:lpstr>Spis treści Table of Contents</vt:lpstr>
      <vt:lpstr>3 czarodziejskie słowa…  3 magic words…</vt:lpstr>
      <vt:lpstr>3 czarodziejskie słowa…  3 magic words…</vt:lpstr>
      <vt:lpstr>Powitania i pożegnania – oficjalnie  Greetings and goodbyes – officially</vt:lpstr>
      <vt:lpstr>Powitania i pożegnania – nieoficjalnie  Greetings and goodbyes – unofficially</vt:lpstr>
      <vt:lpstr>Pytanie o samopoczucie  Question about well-being</vt:lpstr>
      <vt:lpstr>Pytanie o samopoczucie  Question about well-being</vt:lpstr>
      <vt:lpstr>Słówka pytające Question words</vt:lpstr>
      <vt:lpstr>Słówka pytające 2 Question words 2</vt:lpstr>
      <vt:lpstr>Słówka pytające 3 Question words 3</vt:lpstr>
      <vt:lpstr>Szybka powtórka Quick review</vt:lpstr>
      <vt:lpstr>Prezentacja programu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Lekcja 2. Dzień dobry!</dc:title>
  <dc:creator>HP</dc:creator>
  <cp:lastModifiedBy>HP</cp:lastModifiedBy>
  <cp:revision>35</cp:revision>
  <dcterms:created xsi:type="dcterms:W3CDTF">2023-12-10T14:29:08Z</dcterms:created>
  <dcterms:modified xsi:type="dcterms:W3CDTF">2023-12-14T22:40:02Z</dcterms:modified>
</cp:coreProperties>
</file>