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58" r:id="rId5"/>
    <p:sldId id="280" r:id="rId6"/>
    <p:sldId id="281" r:id="rId7"/>
    <p:sldId id="282" r:id="rId8"/>
    <p:sldId id="285" r:id="rId9"/>
    <p:sldId id="286" r:id="rId10"/>
    <p:sldId id="287" r:id="rId11"/>
    <p:sldId id="283" r:id="rId12"/>
    <p:sldId id="288" r:id="rId13"/>
    <p:sldId id="272" r:id="rId14"/>
    <p:sldId id="268" r:id="rId15"/>
    <p:sldId id="259" r:id="rId16"/>
    <p:sldId id="269" r:id="rId17"/>
    <p:sldId id="270" r:id="rId18"/>
    <p:sldId id="273" r:id="rId19"/>
    <p:sldId id="290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D861-5E67-4361-B6B6-D617809726CB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BE87-4B98-4DBC-9EAD-1F28C3B2C9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2197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D861-5E67-4361-B6B6-D617809726CB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BE87-4B98-4DBC-9EAD-1F28C3B2C9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9119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D861-5E67-4361-B6B6-D617809726CB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BE87-4B98-4DBC-9EAD-1F28C3B2C9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197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D861-5E67-4361-B6B6-D617809726CB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BE87-4B98-4DBC-9EAD-1F28C3B2C9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885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D861-5E67-4361-B6B6-D617809726CB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BE87-4B98-4DBC-9EAD-1F28C3B2C9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1677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D861-5E67-4361-B6B6-D617809726CB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BE87-4B98-4DBC-9EAD-1F28C3B2C9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6333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D861-5E67-4361-B6B6-D617809726CB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BE87-4B98-4DBC-9EAD-1F28C3B2C9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707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D861-5E67-4361-B6B6-D617809726CB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BE87-4B98-4DBC-9EAD-1F28C3B2C9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174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D861-5E67-4361-B6B6-D617809726CB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BE87-4B98-4DBC-9EAD-1F28C3B2C9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7927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D861-5E67-4361-B6B6-D617809726CB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BE87-4B98-4DBC-9EAD-1F28C3B2C9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779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D861-5E67-4361-B6B6-D617809726CB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BE87-4B98-4DBC-9EAD-1F28C3B2C9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806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8D861-5E67-4361-B6B6-D617809726CB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1BE87-4B98-4DBC-9EAD-1F28C3B2C9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867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image" Target="../media/image10.jpg"/><Relationship Id="rId12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3.jpeg"/><Relationship Id="rId5" Type="http://schemas.openxmlformats.org/officeDocument/2006/relationships/image" Target="../media/image6.jpeg"/><Relationship Id="rId10" Type="http://schemas.openxmlformats.org/officeDocument/2006/relationships/image" Target="../media/image22.jpeg"/><Relationship Id="rId4" Type="http://schemas.openxmlformats.org/officeDocument/2006/relationships/image" Target="../media/image3.jp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Lekcja 15.</a:t>
            </a:r>
            <a:br>
              <a:rPr lang="pl-PL" dirty="0" smtClean="0"/>
            </a:br>
            <a:r>
              <a:rPr lang="pl-PL" b="1" dirty="0" smtClean="0">
                <a:solidFill>
                  <a:srgbClr val="C00000"/>
                </a:solidFill>
              </a:rPr>
              <a:t>Czas wolny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i="1" dirty="0" err="1" smtClean="0">
                <a:solidFill>
                  <a:schemeClr val="accent1">
                    <a:lumMod val="75000"/>
                  </a:schemeClr>
                </a:solidFill>
              </a:rPr>
              <a:t>Lesson</a:t>
            </a:r>
            <a:r>
              <a:rPr lang="pl-PL" i="1" dirty="0" smtClean="0">
                <a:solidFill>
                  <a:schemeClr val="accent1">
                    <a:lumMod val="75000"/>
                  </a:schemeClr>
                </a:solidFill>
              </a:rPr>
              <a:t> 15.</a:t>
            </a:r>
          </a:p>
          <a:p>
            <a:r>
              <a:rPr lang="pl-PL" i="1" dirty="0" err="1" smtClean="0">
                <a:solidFill>
                  <a:schemeClr val="accent1">
                    <a:lumMod val="75000"/>
                  </a:schemeClr>
                </a:solidFill>
              </a:rPr>
              <a:t>Free</a:t>
            </a:r>
            <a:r>
              <a:rPr lang="pl-PL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i="1" dirty="0" err="1" smtClean="0">
                <a:solidFill>
                  <a:schemeClr val="accent1">
                    <a:lumMod val="75000"/>
                  </a:schemeClr>
                </a:solidFill>
              </a:rPr>
              <a:t>time</a:t>
            </a:r>
            <a:endParaRPr lang="pl-PL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16FA19EB-7DF0-49BE-862C-C66D1E4771C1}"/>
              </a:ext>
            </a:extLst>
          </p:cNvPr>
          <p:cNvGrpSpPr/>
          <p:nvPr/>
        </p:nvGrpSpPr>
        <p:grpSpPr>
          <a:xfrm>
            <a:off x="647713" y="560439"/>
            <a:ext cx="1469844" cy="1312830"/>
            <a:chOff x="617204" y="568877"/>
            <a:chExt cx="1069974" cy="955675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C1280639-C6BC-4507-87E7-72BF2F951552}"/>
                </a:ext>
              </a:extLst>
            </p:cNvPr>
            <p:cNvSpPr/>
            <p:nvPr/>
          </p:nvSpPr>
          <p:spPr>
            <a:xfrm>
              <a:off x="617204" y="568877"/>
              <a:ext cx="1069974" cy="955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71500" dist="279400" dir="1500000" sx="94000" sy="94000" algn="ctr" rotWithShape="0">
                <a:schemeClr val="accent1">
                  <a:lumMod val="75000"/>
                  <a:alpha val="1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0857B8E2-6594-486F-ABAA-BCB428D06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684838" y="569412"/>
              <a:ext cx="954605" cy="954604"/>
            </a:xfrm>
            <a:prstGeom prst="rect">
              <a:avLst/>
            </a:prstGeom>
          </p:spPr>
        </p:pic>
      </p:grpSp>
      <p:sp>
        <p:nvSpPr>
          <p:cNvPr id="7" name="Rectangle: Rounded Corners 41">
            <a:extLst>
              <a:ext uri="{FF2B5EF4-FFF2-40B4-BE49-F238E27FC236}">
                <a16:creationId xmlns:a16="http://schemas.microsoft.com/office/drawing/2014/main" id="{C598F511-91CC-9BB3-7B7C-4544B3E8DDE5}"/>
              </a:ext>
            </a:extLst>
          </p:cNvPr>
          <p:cNvSpPr/>
          <p:nvPr/>
        </p:nvSpPr>
        <p:spPr>
          <a:xfrm>
            <a:off x="7077456" y="794436"/>
            <a:ext cx="4191047" cy="3016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71500" dist="279400" dir="1500000" sx="98000" sy="98000" algn="ctr" rotWithShape="0">
              <a:srgbClr val="2F559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D40F268B-7F62-2070-0AC1-6FE362918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300163" y="860825"/>
            <a:ext cx="183008" cy="18300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E3113E6-6A18-4280-B9A1-588C97E1EC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2015" y="558904"/>
            <a:ext cx="3213230" cy="1314200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EED06717-E2F1-B62D-65AD-D688FF6AE469}"/>
              </a:ext>
            </a:extLst>
          </p:cNvPr>
          <p:cNvSpPr txBox="1"/>
          <p:nvPr/>
        </p:nvSpPr>
        <p:spPr>
          <a:xfrm>
            <a:off x="8967851" y="817503"/>
            <a:ext cx="24385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223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www.ubb.edu.pl/en</a:t>
            </a:r>
            <a:endParaRPr lang="en-ID" sz="1050" b="1" dirty="0">
              <a:solidFill>
                <a:srgbClr val="2239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564F0AFD-59CB-59DF-9C6C-57606344CB90}"/>
              </a:ext>
            </a:extLst>
          </p:cNvPr>
          <p:cNvSpPr/>
          <p:nvPr/>
        </p:nvSpPr>
        <p:spPr>
          <a:xfrm>
            <a:off x="11242608" y="804670"/>
            <a:ext cx="301679" cy="291445"/>
          </a:xfrm>
          <a:prstGeom prst="rect">
            <a:avLst/>
          </a:prstGeom>
          <a:solidFill>
            <a:srgbClr val="223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fika 7">
            <a:extLst>
              <a:ext uri="{FF2B5EF4-FFF2-40B4-BE49-F238E27FC236}">
                <a16:creationId xmlns:a16="http://schemas.microsoft.com/office/drawing/2014/main" id="{D40F268B-7F62-2070-0AC1-6FE362918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300941" y="844132"/>
            <a:ext cx="183008" cy="183008"/>
          </a:xfrm>
          <a:prstGeom prst="rect">
            <a:avLst/>
          </a:prstGeom>
        </p:spPr>
      </p:pic>
      <p:pic>
        <p:nvPicPr>
          <p:cNvPr id="13" name="Obraz 12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115" y="4947686"/>
            <a:ext cx="5279673" cy="1599741"/>
          </a:xfrm>
          <a:prstGeom prst="rect">
            <a:avLst/>
          </a:prstGeom>
        </p:spPr>
      </p:pic>
      <p:sp>
        <p:nvSpPr>
          <p:cNvPr id="14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-20739" y="6244606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974" y="2400300"/>
            <a:ext cx="3185026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42"/>
    </mc:Choice>
    <mc:Fallback xmlns="">
      <p:transition spd="slow" advTm="100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199" y="712177"/>
            <a:ext cx="10991852" cy="5464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4000" b="1" dirty="0" smtClean="0">
                <a:solidFill>
                  <a:srgbClr val="C00000"/>
                </a:solidFill>
              </a:rPr>
              <a:t>A czy lubisz… </a:t>
            </a:r>
            <a:br>
              <a:rPr lang="pl-PL" sz="4000" b="1" dirty="0" smtClean="0">
                <a:solidFill>
                  <a:srgbClr val="C00000"/>
                </a:solidFill>
              </a:rPr>
            </a:br>
            <a:r>
              <a:rPr lang="pl-PL" sz="2400" i="1" dirty="0" smtClean="0">
                <a:solidFill>
                  <a:srgbClr val="0070C0"/>
                </a:solidFill>
              </a:rPr>
              <a:t>And </a:t>
            </a:r>
            <a:r>
              <a:rPr lang="pl-PL" sz="2400" i="1" dirty="0">
                <a:solidFill>
                  <a:srgbClr val="0070C0"/>
                </a:solidFill>
              </a:rPr>
              <a:t>d</a:t>
            </a:r>
            <a:r>
              <a:rPr lang="pl-PL" sz="2400" i="1" dirty="0" smtClean="0">
                <a:solidFill>
                  <a:srgbClr val="0070C0"/>
                </a:solidFill>
              </a:rPr>
              <a:t>o </a:t>
            </a:r>
            <a:r>
              <a:rPr lang="pl-PL" sz="2400" i="1" dirty="0" err="1" smtClean="0">
                <a:solidFill>
                  <a:srgbClr val="0070C0"/>
                </a:solidFill>
              </a:rPr>
              <a:t>you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like</a:t>
            </a:r>
            <a:r>
              <a:rPr lang="pl-PL" sz="2400" i="1" dirty="0" smtClean="0">
                <a:solidFill>
                  <a:srgbClr val="0070C0"/>
                </a:solidFill>
              </a:rPr>
              <a:t>…</a:t>
            </a:r>
          </a:p>
          <a:p>
            <a:pPr marL="0" indent="0">
              <a:buNone/>
            </a:pPr>
            <a:endParaRPr lang="pl-PL" dirty="0"/>
          </a:p>
          <a:p>
            <a:pPr marL="742950" indent="-742950">
              <a:buFont typeface="+mj-lt"/>
              <a:buAutoNum type="alphaLcParenR" startAt="3"/>
            </a:pPr>
            <a:r>
              <a:rPr lang="pl-PL" sz="4000" dirty="0" smtClean="0"/>
              <a:t> </a:t>
            </a:r>
            <a:r>
              <a:rPr lang="pl-PL" sz="4000" dirty="0" smtClean="0">
                <a:solidFill>
                  <a:srgbClr val="C00000"/>
                </a:solidFill>
              </a:rPr>
              <a:t>jeździć na rowerze</a:t>
            </a:r>
            <a:r>
              <a:rPr lang="pl-PL" sz="4000" dirty="0" smtClean="0"/>
              <a:t>?</a:t>
            </a:r>
          </a:p>
          <a:p>
            <a:pPr marL="742950" indent="-742950">
              <a:buFont typeface="+mj-lt"/>
              <a:buAutoNum type="alphaLcParenR" startAt="3"/>
            </a:pPr>
            <a:endParaRPr lang="pl-PL" sz="4000" dirty="0" smtClean="0"/>
          </a:p>
          <a:p>
            <a:pPr marL="742950" indent="-742950">
              <a:buFont typeface="+mj-lt"/>
              <a:buAutoNum type="alphaLcParenR" startAt="3"/>
            </a:pPr>
            <a:endParaRPr lang="pl-PL" sz="4000" dirty="0"/>
          </a:p>
          <a:p>
            <a:pPr marL="0" indent="0">
              <a:buNone/>
            </a:pPr>
            <a:endParaRPr lang="pl-PL" sz="1200" dirty="0" smtClean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r>
              <a:rPr lang="pl-PL" sz="4000" b="1" dirty="0" smtClean="0"/>
              <a:t>Polecam </a:t>
            </a:r>
            <a:r>
              <a:rPr lang="pl-PL" sz="4000" i="1" dirty="0" err="1" smtClean="0"/>
              <a:t>Enduro</a:t>
            </a:r>
            <a:r>
              <a:rPr lang="pl-PL" sz="4000" i="1" dirty="0" smtClean="0"/>
              <a:t> </a:t>
            </a:r>
            <a:r>
              <a:rPr lang="pl-PL" sz="4000" i="1" dirty="0" err="1" smtClean="0"/>
              <a:t>Trails</a:t>
            </a:r>
            <a:r>
              <a:rPr lang="pl-PL" sz="4000" i="1" dirty="0" smtClean="0"/>
              <a:t> </a:t>
            </a:r>
            <a:r>
              <a:rPr lang="pl-PL" sz="4000" dirty="0" smtClean="0"/>
              <a:t>– </a:t>
            </a:r>
            <a:r>
              <a:rPr lang="pl-PL" sz="3600" dirty="0" smtClean="0"/>
              <a:t>sieć górskich tras rowerowych.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0070C0"/>
                </a:solidFill>
              </a:rPr>
              <a:t>I recommend </a:t>
            </a:r>
            <a:r>
              <a:rPr lang="en-US" sz="2400" i="1" dirty="0" err="1">
                <a:solidFill>
                  <a:srgbClr val="0070C0"/>
                </a:solidFill>
              </a:rPr>
              <a:t>Enduro</a:t>
            </a:r>
            <a:r>
              <a:rPr lang="en-US" sz="2400" i="1" dirty="0">
                <a:solidFill>
                  <a:srgbClr val="0070C0"/>
                </a:solidFill>
              </a:rPr>
              <a:t> Trails - a network of mountain bike trails.</a:t>
            </a:r>
            <a:endParaRPr lang="pl-PL" sz="2400" i="1" dirty="0" smtClean="0">
              <a:solidFill>
                <a:srgbClr val="0070C0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8" name="Obraz 7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9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2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638312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15. Czas wolny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500" y="1395258"/>
            <a:ext cx="5287346" cy="352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7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"/>
    </mc:Choice>
    <mc:Fallback xmlns="">
      <p:transition spd="slow" advTm="2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199" y="712177"/>
            <a:ext cx="10855570" cy="54647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900" dirty="0"/>
          </a:p>
          <a:p>
            <a:pPr marL="0" indent="0">
              <a:buNone/>
            </a:pPr>
            <a:r>
              <a:rPr lang="pl-PL" sz="4000" dirty="0" smtClean="0"/>
              <a:t>A </a:t>
            </a:r>
            <a:r>
              <a:rPr lang="pl-PL" sz="4000" dirty="0"/>
              <a:t>może lubisz </a:t>
            </a:r>
            <a:r>
              <a:rPr lang="pl-PL" sz="4000" dirty="0">
                <a:solidFill>
                  <a:srgbClr val="C00000"/>
                </a:solidFill>
              </a:rPr>
              <a:t>nurkować</a:t>
            </a:r>
            <a:r>
              <a:rPr lang="pl-PL" sz="4000" dirty="0" smtClean="0"/>
              <a:t>?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And </a:t>
            </a:r>
            <a:r>
              <a:rPr lang="pl-PL" sz="2400" i="1" dirty="0" err="1" smtClean="0">
                <a:solidFill>
                  <a:srgbClr val="0070C0"/>
                </a:solidFill>
              </a:rPr>
              <a:t>maybe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you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like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diving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center</a:t>
            </a:r>
            <a:r>
              <a:rPr lang="pl-PL" sz="2400" i="1" dirty="0" smtClean="0">
                <a:solidFill>
                  <a:srgbClr val="0070C0"/>
                </a:solidFill>
              </a:rPr>
              <a:t>?</a:t>
            </a:r>
          </a:p>
          <a:p>
            <a:pPr marL="0" indent="0">
              <a:buNone/>
            </a:pPr>
            <a:endParaRPr lang="pl-PL" sz="24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sz="2400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sz="24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sz="2400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sz="24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sz="2400" dirty="0" smtClean="0"/>
          </a:p>
          <a:p>
            <a:pPr marL="0" indent="0">
              <a:buNone/>
            </a:pPr>
            <a:r>
              <a:rPr lang="pl-PL" sz="4000" dirty="0" smtClean="0"/>
              <a:t>W </a:t>
            </a:r>
            <a:r>
              <a:rPr lang="pl-PL" sz="4000" dirty="0"/>
              <a:t>Bielsku-Białej jest centrum nurkowe</a:t>
            </a:r>
            <a:r>
              <a:rPr lang="pl-PL" sz="4000" dirty="0" smtClean="0"/>
              <a:t>…</a:t>
            </a:r>
          </a:p>
          <a:p>
            <a:pPr marL="0" indent="0">
              <a:buNone/>
            </a:pPr>
            <a:r>
              <a:rPr lang="pl-PL" sz="2400" i="1" dirty="0" err="1" smtClean="0">
                <a:solidFill>
                  <a:srgbClr val="0070C0"/>
                </a:solidFill>
              </a:rPr>
              <a:t>There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is</a:t>
            </a:r>
            <a:r>
              <a:rPr lang="pl-PL" sz="2400" i="1" dirty="0" smtClean="0">
                <a:solidFill>
                  <a:srgbClr val="0070C0"/>
                </a:solidFill>
              </a:rPr>
              <a:t> a </a:t>
            </a:r>
            <a:r>
              <a:rPr lang="pl-PL" sz="2400" i="1" dirty="0" err="1" smtClean="0">
                <a:solidFill>
                  <a:srgbClr val="0070C0"/>
                </a:solidFill>
              </a:rPr>
              <a:t>diving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center</a:t>
            </a:r>
            <a:r>
              <a:rPr lang="pl-PL" sz="2400" i="1" dirty="0" smtClean="0">
                <a:solidFill>
                  <a:srgbClr val="0070C0"/>
                </a:solidFill>
              </a:rPr>
              <a:t> in Bielsko-Biała…</a:t>
            </a:r>
            <a:endParaRPr lang="pl-PL" sz="2400" i="1" dirty="0">
              <a:solidFill>
                <a:srgbClr val="0070C0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8" name="Obraz 7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9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2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638312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15. Czas wolny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114" y="1070648"/>
            <a:ext cx="3974227" cy="367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4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"/>
    </mc:Choice>
    <mc:Fallback xmlns="">
      <p:transition spd="slow" advTm="2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199" y="712177"/>
            <a:ext cx="10855570" cy="5464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4000" b="1" dirty="0" smtClean="0"/>
              <a:t>Oczywiście mamy też: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rgbClr val="0070C0"/>
                </a:solidFill>
              </a:rPr>
              <a:t>Of </a:t>
            </a:r>
            <a:r>
              <a:rPr lang="en-US" sz="2400" i="1" dirty="0">
                <a:solidFill>
                  <a:srgbClr val="0070C0"/>
                </a:solidFill>
              </a:rPr>
              <a:t>course we have </a:t>
            </a:r>
            <a:r>
              <a:rPr lang="en-US" sz="2400" i="1" dirty="0" smtClean="0">
                <a:solidFill>
                  <a:srgbClr val="0070C0"/>
                </a:solidFill>
              </a:rPr>
              <a:t>too</a:t>
            </a:r>
            <a:r>
              <a:rPr lang="pl-PL" sz="2400" i="1" dirty="0" smtClean="0">
                <a:solidFill>
                  <a:srgbClr val="0070C0"/>
                </a:solidFill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 smtClean="0"/>
              <a:t> </a:t>
            </a:r>
            <a:r>
              <a:rPr lang="pl-PL" dirty="0" smtClean="0"/>
              <a:t>góry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kina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teatry (tak, więcej niż jeden!)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siłownie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pływalnie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parki linowe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oraz boiska do gry </a:t>
            </a:r>
            <a:br>
              <a:rPr lang="pl-PL" dirty="0" smtClean="0"/>
            </a:br>
            <a:r>
              <a:rPr lang="pl-PL" dirty="0" smtClean="0"/>
              <a:t>w piłkę nożną, </a:t>
            </a:r>
            <a:br>
              <a:rPr lang="pl-PL" dirty="0" smtClean="0"/>
            </a:br>
            <a:r>
              <a:rPr lang="pl-PL" dirty="0" smtClean="0"/>
              <a:t>koszykówkę i siatkówkę…</a:t>
            </a:r>
          </a:p>
          <a:p>
            <a:pPr marL="0" indent="0">
              <a:buNone/>
            </a:pPr>
            <a:endParaRPr lang="pl-PL" sz="2400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sz="2400" i="1" dirty="0">
              <a:solidFill>
                <a:srgbClr val="0070C0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8" name="Obraz 7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9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2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638312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15. Czas wolny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727" y="1465229"/>
            <a:ext cx="4985394" cy="302764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727" y="1587092"/>
            <a:ext cx="5089017" cy="3280031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727" y="1733641"/>
            <a:ext cx="5604119" cy="2490815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391" y="1775740"/>
            <a:ext cx="5344697" cy="3563131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932" y="1997201"/>
            <a:ext cx="5725079" cy="3604378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43" y="2328024"/>
            <a:ext cx="5644026" cy="3135570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932" y="2394305"/>
            <a:ext cx="5267328" cy="401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8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"/>
    </mc:Choice>
    <mc:Fallback xmlns="">
      <p:transition spd="slow" advTm="2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501162"/>
            <a:ext cx="10515600" cy="56758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4400" dirty="0" smtClean="0"/>
          </a:p>
          <a:p>
            <a:pPr marL="0" indent="0" algn="ctr">
              <a:buNone/>
            </a:pPr>
            <a:endParaRPr lang="pl-PL" sz="4400" dirty="0" smtClean="0"/>
          </a:p>
          <a:p>
            <a:pPr marL="0" indent="0" algn="ctr">
              <a:buNone/>
            </a:pPr>
            <a:r>
              <a:rPr lang="pl-PL" sz="4400" dirty="0" smtClean="0"/>
              <a:t>I wiele więcej </a:t>
            </a:r>
            <a:r>
              <a:rPr lang="pl-PL" sz="4400" b="1" dirty="0" smtClean="0"/>
              <a:t>atrakcji </a:t>
            </a:r>
          </a:p>
          <a:p>
            <a:pPr marL="0" indent="0" algn="ctr">
              <a:buNone/>
            </a:pPr>
            <a:r>
              <a:rPr lang="pl-PL" sz="4400" b="1" dirty="0" smtClean="0"/>
              <a:t>znajdziesz w Bielsku-Białej</a:t>
            </a:r>
            <a:r>
              <a:rPr lang="pl-PL" sz="4400" dirty="0" smtClean="0"/>
              <a:t>! </a:t>
            </a:r>
            <a:r>
              <a:rPr lang="pl-PL" sz="4400" dirty="0" smtClean="0">
                <a:sym typeface="Wingdings" panose="05000000000000000000" pitchFamily="2" charset="2"/>
              </a:rPr>
              <a:t> </a:t>
            </a:r>
            <a:endParaRPr lang="pl-PL" sz="4400" dirty="0" smtClean="0"/>
          </a:p>
          <a:p>
            <a:pPr marL="0" indent="0" algn="ctr">
              <a:buNone/>
            </a:pPr>
            <a:r>
              <a:rPr lang="en-US" sz="2400" i="1" dirty="0">
                <a:solidFill>
                  <a:srgbClr val="0070C0"/>
                </a:solidFill>
              </a:rPr>
              <a:t>And many more attractions you will find in </a:t>
            </a:r>
            <a:r>
              <a:rPr lang="en-US" sz="2400" i="1" dirty="0" err="1">
                <a:solidFill>
                  <a:srgbClr val="0070C0"/>
                </a:solidFill>
              </a:rPr>
              <a:t>Bielsko-Biała</a:t>
            </a:r>
            <a:r>
              <a:rPr lang="en-US" sz="2400" i="1" dirty="0">
                <a:solidFill>
                  <a:srgbClr val="0070C0"/>
                </a:solidFill>
              </a:rPr>
              <a:t>!</a:t>
            </a:r>
            <a:endParaRPr lang="pl-PL" sz="2400" i="1" dirty="0">
              <a:solidFill>
                <a:srgbClr val="0070C0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6" name="Obraz 5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638312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15. Czas wolny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67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"/>
    </mc:Choice>
    <mc:Fallback xmlns="">
      <p:transition spd="slow" advTm="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Propozycja spotkania – nieoficjalnie</a:t>
            </a:r>
            <a:r>
              <a:rPr lang="pl-PL" dirty="0"/>
              <a:t/>
            </a:r>
            <a:br>
              <a:rPr lang="pl-PL" dirty="0"/>
            </a:br>
            <a:r>
              <a:rPr lang="pl-PL" sz="2400" dirty="0">
                <a:solidFill>
                  <a:srgbClr val="0070C0"/>
                </a:solidFill>
              </a:rPr>
              <a:t>Meeting </a:t>
            </a:r>
            <a:r>
              <a:rPr lang="pl-PL" sz="2400" dirty="0" err="1">
                <a:solidFill>
                  <a:srgbClr val="0070C0"/>
                </a:solidFill>
              </a:rPr>
              <a:t>proposals</a:t>
            </a:r>
            <a:r>
              <a:rPr lang="pl-PL" sz="2400" dirty="0">
                <a:solidFill>
                  <a:srgbClr val="0070C0"/>
                </a:solidFill>
              </a:rPr>
              <a:t> – </a:t>
            </a:r>
            <a:r>
              <a:rPr lang="pl-PL" sz="2400" dirty="0" err="1">
                <a:solidFill>
                  <a:srgbClr val="0070C0"/>
                </a:solidFill>
              </a:rPr>
              <a:t>unofficially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4577862" cy="12869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4000" b="1" dirty="0" smtClean="0">
                <a:solidFill>
                  <a:srgbClr val="C00000"/>
                </a:solidFill>
              </a:rPr>
              <a:t>Może pójdziemy… </a:t>
            </a:r>
          </a:p>
          <a:p>
            <a:pPr marL="0" indent="0">
              <a:buNone/>
            </a:pPr>
            <a:r>
              <a:rPr lang="pl-PL" sz="2400" i="1" dirty="0" err="1">
                <a:solidFill>
                  <a:srgbClr val="0070C0"/>
                </a:solidFill>
              </a:rPr>
              <a:t>Shall</a:t>
            </a:r>
            <a:r>
              <a:rPr lang="pl-PL" sz="2400" i="1" dirty="0">
                <a:solidFill>
                  <a:srgbClr val="0070C0"/>
                </a:solidFill>
              </a:rPr>
              <a:t> we go…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6" name="Obraz 5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638312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15. Czas wolny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7019192" y="1805745"/>
            <a:ext cx="49500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/>
              <a:t>Może pójdziemy </a:t>
            </a:r>
            <a:r>
              <a:rPr lang="pl-PL" sz="3600" b="1" dirty="0">
                <a:solidFill>
                  <a:srgbClr val="C00000"/>
                </a:solidFill>
              </a:rPr>
              <a:t>do</a:t>
            </a:r>
            <a:r>
              <a:rPr lang="pl-PL" sz="3600" dirty="0"/>
              <a:t>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3600" dirty="0"/>
              <a:t>kawiarni?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3600" dirty="0" smtClean="0"/>
              <a:t>kina?</a:t>
            </a:r>
            <a:endParaRPr lang="pl-PL" sz="36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838200" y="2902040"/>
            <a:ext cx="46315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/>
              <a:t>Może pójdziemy </a:t>
            </a:r>
            <a:r>
              <a:rPr lang="pl-PL" sz="3600" b="1" dirty="0">
                <a:solidFill>
                  <a:srgbClr val="C00000"/>
                </a:solidFill>
              </a:rPr>
              <a:t>na</a:t>
            </a:r>
            <a:r>
              <a:rPr lang="pl-PL" sz="3600" dirty="0"/>
              <a:t>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3600" dirty="0" smtClean="0"/>
              <a:t>kawę? </a:t>
            </a:r>
            <a:endParaRPr lang="pl-PL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3600" dirty="0" smtClean="0"/>
              <a:t>deser? </a:t>
            </a:r>
            <a:endParaRPr lang="pl-PL" sz="3600" dirty="0"/>
          </a:p>
          <a:p>
            <a:endParaRPr lang="pl-PL" sz="1600" dirty="0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396" y="3596321"/>
            <a:ext cx="4364640" cy="2909760"/>
          </a:xfrm>
          <a:prstGeom prst="rect">
            <a:avLst/>
          </a:prstGeom>
        </p:spPr>
      </p:pic>
      <p:sp>
        <p:nvSpPr>
          <p:cNvPr id="14" name="Strzałka w dół 13"/>
          <p:cNvSpPr/>
          <p:nvPr/>
        </p:nvSpPr>
        <p:spPr>
          <a:xfrm rot="21152925">
            <a:off x="4538957" y="4074409"/>
            <a:ext cx="326517" cy="1049867"/>
          </a:xfrm>
          <a:prstGeom prst="downArrow">
            <a:avLst>
              <a:gd name="adj1" fmla="val 50000"/>
              <a:gd name="adj2" fmla="val 10116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15" name="Strzałka w dół 14"/>
          <p:cNvSpPr/>
          <p:nvPr/>
        </p:nvSpPr>
        <p:spPr>
          <a:xfrm rot="3033603">
            <a:off x="8354206" y="4246184"/>
            <a:ext cx="326517" cy="1049867"/>
          </a:xfrm>
          <a:prstGeom prst="downArrow">
            <a:avLst>
              <a:gd name="adj1" fmla="val 50000"/>
              <a:gd name="adj2" fmla="val 10116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16" name="Strzałka w dół 15"/>
          <p:cNvSpPr/>
          <p:nvPr/>
        </p:nvSpPr>
        <p:spPr>
          <a:xfrm>
            <a:off x="5861628" y="2469120"/>
            <a:ext cx="326517" cy="1049867"/>
          </a:xfrm>
          <a:prstGeom prst="downArrow">
            <a:avLst>
              <a:gd name="adj1" fmla="val 50000"/>
              <a:gd name="adj2" fmla="val 10116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579" y="3110226"/>
            <a:ext cx="2828628" cy="182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4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"/>
    </mc:Choice>
    <mc:Fallback xmlns="">
      <p:transition spd="slow" advTm="1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Propozycja spotkania – nieoficjalnie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dirty="0" smtClean="0">
                <a:solidFill>
                  <a:srgbClr val="0070C0"/>
                </a:solidFill>
              </a:rPr>
              <a:t>Meeting </a:t>
            </a:r>
            <a:r>
              <a:rPr lang="pl-PL" sz="2400" dirty="0" err="1" smtClean="0">
                <a:solidFill>
                  <a:srgbClr val="0070C0"/>
                </a:solidFill>
              </a:rPr>
              <a:t>proposals</a:t>
            </a:r>
            <a:r>
              <a:rPr lang="pl-PL" sz="2400" dirty="0" smtClean="0">
                <a:solidFill>
                  <a:srgbClr val="0070C0"/>
                </a:solidFill>
              </a:rPr>
              <a:t> – </a:t>
            </a:r>
            <a:r>
              <a:rPr lang="pl-PL" sz="2400" dirty="0" err="1" smtClean="0">
                <a:solidFill>
                  <a:srgbClr val="0070C0"/>
                </a:solidFill>
              </a:rPr>
              <a:t>unofficially</a:t>
            </a:r>
            <a:endParaRPr lang="pl-PL" sz="2400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4000" b="1" dirty="0" smtClean="0">
                <a:solidFill>
                  <a:srgbClr val="C00000"/>
                </a:solidFill>
              </a:rPr>
              <a:t>Czy masz ochotę na…</a:t>
            </a:r>
          </a:p>
          <a:p>
            <a:pPr marL="0" indent="0">
              <a:buNone/>
            </a:pPr>
            <a:r>
              <a:rPr lang="pl-PL" sz="2400" i="1" dirty="0" err="1">
                <a:solidFill>
                  <a:srgbClr val="0070C0"/>
                </a:solidFill>
              </a:rPr>
              <a:t>Would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you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like</a:t>
            </a:r>
            <a:r>
              <a:rPr lang="pl-PL" sz="2400" i="1" dirty="0" smtClean="0">
                <a:solidFill>
                  <a:srgbClr val="0070C0"/>
                </a:solidFill>
              </a:rPr>
              <a:t>…</a:t>
            </a:r>
          </a:p>
          <a:p>
            <a:pPr marL="0" indent="0">
              <a:buNone/>
            </a:pPr>
            <a:endParaRPr lang="pl-PL" sz="24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l-PL" sz="3600" b="1" dirty="0" smtClean="0"/>
              <a:t>Czy masz ochotę na…</a:t>
            </a:r>
          </a:p>
          <a:p>
            <a:r>
              <a:rPr lang="pl-PL" sz="3600" dirty="0" smtClean="0"/>
              <a:t>kawę?</a:t>
            </a:r>
          </a:p>
          <a:p>
            <a:r>
              <a:rPr lang="pl-PL" sz="3600" dirty="0" smtClean="0"/>
              <a:t>deser? 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6" name="Obraz 5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638312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15. Czas wolny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223" y="2664564"/>
            <a:ext cx="4733916" cy="3155944"/>
          </a:xfrm>
          <a:prstGeom prst="rect">
            <a:avLst/>
          </a:prstGeom>
        </p:spPr>
      </p:pic>
      <p:sp>
        <p:nvSpPr>
          <p:cNvPr id="12" name="Strzałka w dół 11"/>
          <p:cNvSpPr/>
          <p:nvPr/>
        </p:nvSpPr>
        <p:spPr>
          <a:xfrm>
            <a:off x="6380374" y="3304389"/>
            <a:ext cx="326517" cy="1049867"/>
          </a:xfrm>
          <a:prstGeom prst="downArrow">
            <a:avLst>
              <a:gd name="adj1" fmla="val 50000"/>
              <a:gd name="adj2" fmla="val 10116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13" name="Strzałka w dół 12"/>
          <p:cNvSpPr/>
          <p:nvPr/>
        </p:nvSpPr>
        <p:spPr>
          <a:xfrm rot="2665181">
            <a:off x="10366315" y="3340132"/>
            <a:ext cx="326517" cy="1049867"/>
          </a:xfrm>
          <a:prstGeom prst="downArrow">
            <a:avLst>
              <a:gd name="adj1" fmla="val 50000"/>
              <a:gd name="adj2" fmla="val 10116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91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"/>
    </mc:Choice>
    <mc:Fallback xmlns="">
      <p:transition spd="slow" advTm="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Przyjmowanie </a:t>
            </a:r>
            <a:r>
              <a:rPr lang="pl-PL" b="1" dirty="0"/>
              <a:t>propozycji</a:t>
            </a:r>
            <a:r>
              <a:rPr lang="pl-PL" dirty="0"/>
              <a:t/>
            </a:r>
            <a:br>
              <a:rPr lang="pl-PL" dirty="0"/>
            </a:br>
            <a:r>
              <a:rPr lang="pl-PL" sz="2400" i="1" dirty="0" err="1">
                <a:solidFill>
                  <a:srgbClr val="0070C0"/>
                </a:solidFill>
              </a:rPr>
              <a:t>Accepting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proposals</a:t>
            </a:r>
            <a:endParaRPr lang="pl-PL" sz="2400" i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4800" b="1" dirty="0" smtClean="0"/>
              <a:t>Tak, </a:t>
            </a:r>
          </a:p>
          <a:p>
            <a:pPr marL="0" indent="0">
              <a:buNone/>
            </a:pPr>
            <a:r>
              <a:rPr lang="pl-PL" sz="2400" i="1" dirty="0" err="1" smtClean="0">
                <a:solidFill>
                  <a:srgbClr val="0070C0"/>
                </a:solidFill>
              </a:rPr>
              <a:t>yes</a:t>
            </a:r>
            <a:r>
              <a:rPr lang="pl-PL" sz="2400" i="1" dirty="0" smtClean="0">
                <a:solidFill>
                  <a:srgbClr val="0070C0"/>
                </a:solidFill>
              </a:rPr>
              <a:t>,</a:t>
            </a:r>
          </a:p>
          <a:p>
            <a:r>
              <a:rPr lang="pl-PL" sz="4000" b="1" dirty="0" smtClean="0">
                <a:solidFill>
                  <a:srgbClr val="C00000"/>
                </a:solidFill>
              </a:rPr>
              <a:t>bardzo chętnie!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with </a:t>
            </a:r>
            <a:r>
              <a:rPr lang="pl-PL" sz="2400" i="1" dirty="0" err="1" smtClean="0">
                <a:solidFill>
                  <a:srgbClr val="0070C0"/>
                </a:solidFill>
              </a:rPr>
              <a:t>pleasure</a:t>
            </a:r>
            <a:r>
              <a:rPr lang="pl-PL" sz="2400" i="1" dirty="0" smtClean="0">
                <a:solidFill>
                  <a:srgbClr val="0070C0"/>
                </a:solidFill>
              </a:rPr>
              <a:t>!</a:t>
            </a:r>
          </a:p>
          <a:p>
            <a:r>
              <a:rPr lang="pl-PL" sz="4000" b="1" dirty="0" smtClean="0">
                <a:solidFill>
                  <a:srgbClr val="C00000"/>
                </a:solidFill>
              </a:rPr>
              <a:t>brzmi świetnie!</a:t>
            </a:r>
          </a:p>
          <a:p>
            <a:pPr marL="0" indent="0">
              <a:buNone/>
            </a:pPr>
            <a:r>
              <a:rPr lang="pl-PL" sz="2400" i="1" dirty="0" err="1" smtClean="0">
                <a:solidFill>
                  <a:srgbClr val="0070C0"/>
                </a:solidFill>
              </a:rPr>
              <a:t>sounds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great</a:t>
            </a:r>
            <a:r>
              <a:rPr lang="pl-PL" sz="2400" i="1" dirty="0" smtClean="0">
                <a:solidFill>
                  <a:srgbClr val="0070C0"/>
                </a:solidFill>
              </a:rPr>
              <a:t>!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6" name="Obraz 5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638312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15. Czas wolny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22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"/>
    </mc:Choice>
    <mc:Fallback xmlns="">
      <p:transition spd="slow" advTm="1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Odrzucanie </a:t>
            </a:r>
            <a:r>
              <a:rPr lang="pl-PL" b="1" dirty="0"/>
              <a:t>propozycji</a:t>
            </a:r>
            <a:r>
              <a:rPr lang="pl-PL" dirty="0"/>
              <a:t/>
            </a:r>
            <a:br>
              <a:rPr lang="pl-PL" dirty="0"/>
            </a:br>
            <a:r>
              <a:rPr lang="pl-PL" sz="2400" i="1" dirty="0" err="1">
                <a:solidFill>
                  <a:srgbClr val="0070C0"/>
                </a:solidFill>
              </a:rPr>
              <a:t>Rejecting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proposals</a:t>
            </a:r>
            <a:endParaRPr lang="pl-PL" sz="2400" i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199" y="1825625"/>
            <a:ext cx="1089953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4400" b="1" dirty="0" smtClean="0"/>
              <a:t>Nie, 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no,</a:t>
            </a:r>
          </a:p>
          <a:p>
            <a:r>
              <a:rPr lang="pl-PL" sz="3600" b="1" dirty="0" smtClean="0">
                <a:solidFill>
                  <a:srgbClr val="C00000"/>
                </a:solidFill>
              </a:rPr>
              <a:t>niestety nie dam rady!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sorry I </a:t>
            </a:r>
            <a:r>
              <a:rPr lang="pl-PL" sz="2400" i="1" dirty="0" err="1" smtClean="0">
                <a:solidFill>
                  <a:srgbClr val="0070C0"/>
                </a:solidFill>
              </a:rPr>
              <a:t>can</a:t>
            </a:r>
            <a:r>
              <a:rPr lang="pl-PL" sz="2400" i="1" dirty="0" smtClean="0">
                <a:solidFill>
                  <a:srgbClr val="0070C0"/>
                </a:solidFill>
              </a:rPr>
              <a:t> not!</a:t>
            </a:r>
          </a:p>
          <a:p>
            <a:r>
              <a:rPr lang="pl-PL" sz="3600" b="1" dirty="0" smtClean="0">
                <a:solidFill>
                  <a:srgbClr val="C00000"/>
                </a:solidFill>
              </a:rPr>
              <a:t>przepraszam, jestem zajęta </a:t>
            </a:r>
            <a:r>
              <a:rPr lang="pl-PL" dirty="0" smtClean="0"/>
              <a:t>(kobieta)/ </a:t>
            </a:r>
            <a:r>
              <a:rPr lang="pl-PL" sz="3600" b="1" dirty="0" smtClean="0">
                <a:solidFill>
                  <a:srgbClr val="C00000"/>
                </a:solidFill>
              </a:rPr>
              <a:t>zajęty</a:t>
            </a:r>
            <a:r>
              <a:rPr lang="pl-PL" sz="3600" dirty="0" smtClean="0"/>
              <a:t> </a:t>
            </a:r>
            <a:r>
              <a:rPr lang="pl-PL" dirty="0" smtClean="0"/>
              <a:t>(mężczyzna)</a:t>
            </a:r>
          </a:p>
          <a:p>
            <a:pPr marL="0" indent="0">
              <a:buNone/>
            </a:pPr>
            <a:r>
              <a:rPr lang="pl-PL" sz="2400" i="1" dirty="0" err="1" smtClean="0">
                <a:solidFill>
                  <a:srgbClr val="0070C0"/>
                </a:solidFill>
              </a:rPr>
              <a:t>I'm</a:t>
            </a:r>
            <a:r>
              <a:rPr lang="pl-PL" sz="2400" i="1" dirty="0" smtClean="0">
                <a:solidFill>
                  <a:srgbClr val="0070C0"/>
                </a:solidFill>
              </a:rPr>
              <a:t> sorry. </a:t>
            </a:r>
            <a:r>
              <a:rPr lang="pl-PL" sz="2400" i="1" dirty="0" err="1" smtClean="0">
                <a:solidFill>
                  <a:srgbClr val="0070C0"/>
                </a:solidFill>
              </a:rPr>
              <a:t>I'm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busy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6" name="Obraz 5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638312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15. Czas wolny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3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"/>
    </mc:Choice>
    <mc:Fallback xmlns="">
      <p:transition spd="slow" advTm="2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Szybka powtórka</a:t>
            </a:r>
            <a:r>
              <a:rPr lang="pl-PL" b="1" dirty="0">
                <a:solidFill>
                  <a:srgbClr val="C00000"/>
                </a:solidFill>
              </a:rPr>
              <a:t/>
            </a:r>
            <a:br>
              <a:rPr lang="pl-PL" b="1" dirty="0">
                <a:solidFill>
                  <a:srgbClr val="C00000"/>
                </a:solidFill>
              </a:rPr>
            </a:br>
            <a:r>
              <a:rPr lang="pl-PL" sz="2400" i="1" dirty="0" err="1">
                <a:solidFill>
                  <a:srgbClr val="0070C0"/>
                </a:solidFill>
              </a:rPr>
              <a:t>Quick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review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Co lubisz robić w wolnym czasie?</a:t>
            </a:r>
          </a:p>
          <a:p>
            <a:pPr marL="0" indent="0">
              <a:buNone/>
            </a:pPr>
            <a:r>
              <a:rPr lang="pl-PL" dirty="0"/>
              <a:t>(W wolnym czasie) lubię… ćwiczyć, grać w piłkę, </a:t>
            </a:r>
            <a:r>
              <a:rPr lang="pl-PL" dirty="0" smtClean="0"/>
              <a:t>jeździć na rowerze.</a:t>
            </a:r>
          </a:p>
          <a:p>
            <a:r>
              <a:rPr lang="pl-PL" dirty="0" smtClean="0"/>
              <a:t>Lubię też tańczyć i chodzić do teatru.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Może pójdziemy do kina? / do kawiarni? </a:t>
            </a:r>
          </a:p>
          <a:p>
            <a:r>
              <a:rPr lang="pl-PL" dirty="0"/>
              <a:t>Tak, bardzo chętnie! 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dirty="0"/>
              <a:t>Nie, niestety nie dam rady!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5" name="Obraz 4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6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1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638312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15. Czas wolny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63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"/>
    </mc:Choice>
    <mc:Fallback xmlns="">
      <p:transition spd="slow" advTm="1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974" y="2400300"/>
            <a:ext cx="3185026" cy="445770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sz="4000" b="1" dirty="0" smtClean="0"/>
          </a:p>
          <a:p>
            <a:pPr marL="0" indent="0" algn="ctr">
              <a:buNone/>
            </a:pPr>
            <a:r>
              <a:rPr lang="pl-PL" sz="4000" b="1" dirty="0" smtClean="0"/>
              <a:t>Dziękuję za wspólną lekcję!</a:t>
            </a:r>
          </a:p>
          <a:p>
            <a:pPr marL="0" indent="0" algn="ctr">
              <a:buNone/>
            </a:pPr>
            <a:r>
              <a:rPr lang="en-US" sz="2400" i="1" dirty="0">
                <a:solidFill>
                  <a:srgbClr val="0070C0"/>
                </a:solidFill>
              </a:rPr>
              <a:t>Thank you for the lesson together</a:t>
            </a:r>
            <a:r>
              <a:rPr lang="en-US" sz="2400" i="1" dirty="0" smtClean="0">
                <a:solidFill>
                  <a:srgbClr val="0070C0"/>
                </a:solidFill>
              </a:rPr>
              <a:t>!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pl-PL" sz="2400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pl-PL" sz="3200" b="1" dirty="0" smtClean="0"/>
          </a:p>
          <a:p>
            <a:pPr marL="0" indent="0" algn="ctr">
              <a:buNone/>
            </a:pPr>
            <a:r>
              <a:rPr lang="pl-PL" sz="2000" dirty="0" smtClean="0"/>
              <a:t>Wszystkie zdjęcia i ilustracje </a:t>
            </a:r>
            <a:r>
              <a:rPr lang="pl-PL" sz="2000" dirty="0"/>
              <a:t>pochodzą z &lt;a </a:t>
            </a:r>
            <a:r>
              <a:rPr lang="pl-PL" sz="2000" dirty="0" err="1"/>
              <a:t>href</a:t>
            </a:r>
            <a:r>
              <a:rPr lang="pl-PL" sz="2000" dirty="0"/>
              <a:t>="http://www.freepik.com</a:t>
            </a:r>
            <a:r>
              <a:rPr lang="pl-PL" sz="2000" dirty="0" smtClean="0"/>
              <a:t>"&gt;. </a:t>
            </a:r>
            <a:endParaRPr lang="pl-PL" sz="2000" dirty="0"/>
          </a:p>
          <a:p>
            <a:pPr marL="0" indent="0" algn="ctr">
              <a:buNone/>
            </a:pPr>
            <a:r>
              <a:rPr lang="pl-PL" sz="2000" dirty="0" smtClean="0"/>
              <a:t>Dokładny spis dostępny jest </a:t>
            </a:r>
            <a:r>
              <a:rPr lang="pl-PL" sz="2000" dirty="0"/>
              <a:t>na stronie: </a:t>
            </a:r>
            <a:r>
              <a:rPr lang="pl-PL" sz="2000" dirty="0" smtClean="0"/>
              <a:t>www.ubb.edu.pl/en.</a:t>
            </a:r>
          </a:p>
          <a:p>
            <a:pPr marL="0" indent="0" algn="ctr">
              <a:buNone/>
            </a:pPr>
            <a:r>
              <a:rPr lang="pl-PL" sz="1600" i="1" dirty="0" err="1" smtClean="0">
                <a:solidFill>
                  <a:srgbClr val="0070C0"/>
                </a:solidFill>
              </a:rPr>
              <a:t>All</a:t>
            </a: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pl-PL" sz="1600" i="1" dirty="0" err="1" smtClean="0">
                <a:solidFill>
                  <a:srgbClr val="0070C0"/>
                </a:solidFill>
              </a:rPr>
              <a:t>pictures</a:t>
            </a: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pl-PL" sz="1600" i="1" dirty="0">
                <a:solidFill>
                  <a:srgbClr val="0070C0"/>
                </a:solidFill>
              </a:rPr>
              <a:t>and </a:t>
            </a:r>
            <a:r>
              <a:rPr lang="pl-PL" sz="1600" i="1" dirty="0" err="1" smtClean="0">
                <a:solidFill>
                  <a:srgbClr val="0070C0"/>
                </a:solidFill>
              </a:rPr>
              <a:t>illustrations</a:t>
            </a: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pl-PL" sz="1600" i="1" dirty="0" err="1" smtClean="0">
                <a:solidFill>
                  <a:srgbClr val="0070C0"/>
                </a:solidFill>
              </a:rPr>
              <a:t>come</a:t>
            </a:r>
            <a:r>
              <a:rPr lang="pl-PL" sz="1600" i="1" dirty="0" smtClean="0">
                <a:solidFill>
                  <a:srgbClr val="0070C0"/>
                </a:solidFill>
              </a:rPr>
              <a:t> from &lt;a </a:t>
            </a:r>
            <a:r>
              <a:rPr lang="pl-PL" sz="1600" i="1" dirty="0" err="1">
                <a:solidFill>
                  <a:srgbClr val="0070C0"/>
                </a:solidFill>
              </a:rPr>
              <a:t>href</a:t>
            </a:r>
            <a:r>
              <a:rPr lang="pl-PL" sz="1600" i="1" dirty="0">
                <a:solidFill>
                  <a:srgbClr val="0070C0"/>
                </a:solidFill>
              </a:rPr>
              <a:t>="http://www.freepik.com</a:t>
            </a:r>
            <a:r>
              <a:rPr lang="pl-PL" sz="1600" i="1" dirty="0" smtClean="0">
                <a:solidFill>
                  <a:srgbClr val="0070C0"/>
                </a:solidFill>
              </a:rPr>
              <a:t>"&gt;.</a:t>
            </a:r>
          </a:p>
          <a:p>
            <a:pPr marL="0" indent="0" algn="ctr">
              <a:buNone/>
            </a:pP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pl-PL" sz="1600" i="1" dirty="0">
                <a:solidFill>
                  <a:srgbClr val="0070C0"/>
                </a:solidFill>
              </a:rPr>
              <a:t>T</a:t>
            </a:r>
            <a:r>
              <a:rPr lang="pl-PL" sz="1600" i="1" dirty="0" smtClean="0">
                <a:solidFill>
                  <a:srgbClr val="0070C0"/>
                </a:solidFill>
              </a:rPr>
              <a:t>he </a:t>
            </a:r>
            <a:r>
              <a:rPr lang="pl-PL" sz="1600" i="1" dirty="0" err="1" smtClean="0">
                <a:solidFill>
                  <a:srgbClr val="0070C0"/>
                </a:solidFill>
              </a:rPr>
              <a:t>detailed</a:t>
            </a: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en-US" sz="1600" i="1" dirty="0" smtClean="0">
                <a:solidFill>
                  <a:srgbClr val="0070C0"/>
                </a:solidFill>
              </a:rPr>
              <a:t>list </a:t>
            </a:r>
            <a:r>
              <a:rPr lang="en-US" sz="1600" i="1" dirty="0">
                <a:solidFill>
                  <a:srgbClr val="0070C0"/>
                </a:solidFill>
              </a:rPr>
              <a:t>available on the </a:t>
            </a:r>
            <a:r>
              <a:rPr lang="en-US" sz="1600" i="1" dirty="0" smtClean="0">
                <a:solidFill>
                  <a:srgbClr val="0070C0"/>
                </a:solidFill>
              </a:rPr>
              <a:t>website</a:t>
            </a:r>
            <a:r>
              <a:rPr lang="pl-PL" sz="1600" i="1" dirty="0" smtClean="0">
                <a:solidFill>
                  <a:srgbClr val="0070C0"/>
                </a:solidFill>
              </a:rPr>
              <a:t>: www.ubb.edu.pl/en.</a:t>
            </a:r>
            <a:endParaRPr lang="pl-PL" sz="1600" i="1" dirty="0">
              <a:solidFill>
                <a:srgbClr val="0070C0"/>
              </a:solidFill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35366" y="411378"/>
            <a:ext cx="963109" cy="963109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465" y="411378"/>
            <a:ext cx="2309200" cy="94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7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Spis treści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i="1" dirty="0" err="1">
                <a:solidFill>
                  <a:srgbClr val="0070C0"/>
                </a:solidFill>
              </a:rPr>
              <a:t>Table</a:t>
            </a:r>
            <a:r>
              <a:rPr lang="pl-PL" sz="2400" i="1" dirty="0">
                <a:solidFill>
                  <a:srgbClr val="0070C0"/>
                </a:solidFill>
              </a:rPr>
              <a:t> of </a:t>
            </a:r>
            <a:r>
              <a:rPr lang="pl-PL" sz="2400" i="1" dirty="0" err="1">
                <a:solidFill>
                  <a:srgbClr val="0070C0"/>
                </a:solidFill>
              </a:rPr>
              <a:t>Contents</a:t>
            </a:r>
            <a:endParaRPr lang="pl-PL" sz="2400" i="1" dirty="0">
              <a:solidFill>
                <a:srgbClr val="0070C0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1982586"/>
            <a:ext cx="10045089" cy="3979175"/>
          </a:xfrm>
        </p:spPr>
        <p:txBody>
          <a:bodyPr>
            <a:normAutofit/>
          </a:bodyPr>
          <a:lstStyle/>
          <a:p>
            <a:r>
              <a:rPr lang="pl-PL" sz="3600" dirty="0" smtClean="0"/>
              <a:t>w wolnym czasie?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  …in (</a:t>
            </a:r>
            <a:r>
              <a:rPr lang="pl-PL" sz="2400" i="1" dirty="0" err="1" smtClean="0">
                <a:solidFill>
                  <a:srgbClr val="0070C0"/>
                </a:solidFill>
              </a:rPr>
              <a:t>your</a:t>
            </a:r>
            <a:r>
              <a:rPr lang="pl-PL" sz="2400" i="1" dirty="0" smtClean="0">
                <a:solidFill>
                  <a:srgbClr val="0070C0"/>
                </a:solidFill>
              </a:rPr>
              <a:t>) </a:t>
            </a:r>
            <a:r>
              <a:rPr lang="pl-PL" sz="2400" i="1" dirty="0" err="1" smtClean="0">
                <a:solidFill>
                  <a:srgbClr val="0070C0"/>
                </a:solidFill>
              </a:rPr>
              <a:t>free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time</a:t>
            </a:r>
            <a:r>
              <a:rPr lang="pl-PL" sz="2400" i="1" dirty="0" smtClean="0">
                <a:solidFill>
                  <a:srgbClr val="0070C0"/>
                </a:solidFill>
              </a:rPr>
              <a:t>? </a:t>
            </a:r>
          </a:p>
          <a:p>
            <a:r>
              <a:rPr lang="pl-PL" sz="3600" dirty="0" smtClean="0"/>
              <a:t>Co można robić w Bielsku-Białej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   </a:t>
            </a:r>
            <a:r>
              <a:rPr lang="en-US" sz="2400" i="1" dirty="0" smtClean="0">
                <a:solidFill>
                  <a:srgbClr val="0070C0"/>
                </a:solidFill>
              </a:rPr>
              <a:t>What </a:t>
            </a:r>
            <a:r>
              <a:rPr lang="en-US" sz="2400" i="1" dirty="0">
                <a:solidFill>
                  <a:srgbClr val="0070C0"/>
                </a:solidFill>
              </a:rPr>
              <a:t>can you do in </a:t>
            </a:r>
            <a:r>
              <a:rPr lang="en-US" sz="2400" i="1" dirty="0" err="1">
                <a:solidFill>
                  <a:srgbClr val="0070C0"/>
                </a:solidFill>
              </a:rPr>
              <a:t>Bielsko-Biała</a:t>
            </a:r>
            <a:r>
              <a:rPr lang="pl-PL" sz="2400" i="1" dirty="0">
                <a:solidFill>
                  <a:srgbClr val="0070C0"/>
                </a:solidFill>
              </a:rPr>
              <a:t>?</a:t>
            </a:r>
          </a:p>
          <a:p>
            <a:r>
              <a:rPr lang="pl-PL" sz="3600" dirty="0" smtClean="0"/>
              <a:t>Propozycja spotkania – przyjmowanie i odrzucanie </a:t>
            </a:r>
            <a:endParaRPr lang="pl-PL" sz="3600" dirty="0"/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    M</a:t>
            </a:r>
            <a:r>
              <a:rPr lang="en-US" sz="2400" i="1" dirty="0" err="1" smtClean="0">
                <a:solidFill>
                  <a:srgbClr val="0070C0"/>
                </a:solidFill>
              </a:rPr>
              <a:t>eeting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>
                <a:solidFill>
                  <a:srgbClr val="0070C0"/>
                </a:solidFill>
              </a:rPr>
              <a:t>proposal – accepting and rejecting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endParaRPr 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13" name="Obraz 12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14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638312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15. Czas wolny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44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7"/>
    </mc:Choice>
    <mc:Fallback xmlns="">
      <p:transition spd="slow" advTm="26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… w wolnym czasie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i="1" dirty="0" smtClean="0">
                <a:solidFill>
                  <a:srgbClr val="0070C0"/>
                </a:solidFill>
              </a:rPr>
              <a:t>…in my </a:t>
            </a:r>
            <a:r>
              <a:rPr lang="pl-PL" sz="2400" i="1" dirty="0" err="1" smtClean="0">
                <a:solidFill>
                  <a:srgbClr val="0070C0"/>
                </a:solidFill>
              </a:rPr>
              <a:t>free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time</a:t>
            </a:r>
            <a:endParaRPr lang="pl-PL" sz="2400" i="1" dirty="0">
              <a:solidFill>
                <a:srgbClr val="0070C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oficjalnie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sz="3200" dirty="0">
                <a:solidFill>
                  <a:srgbClr val="C00000"/>
                </a:solidFill>
              </a:rPr>
              <a:t>Co </a:t>
            </a:r>
            <a:r>
              <a:rPr lang="pl-PL" sz="3200" b="1" dirty="0">
                <a:solidFill>
                  <a:srgbClr val="C00000"/>
                </a:solidFill>
              </a:rPr>
              <a:t>pani/pan lubi </a:t>
            </a:r>
            <a:r>
              <a:rPr lang="pl-PL" sz="3200" dirty="0">
                <a:solidFill>
                  <a:srgbClr val="C00000"/>
                </a:solidFill>
              </a:rPr>
              <a:t>robić?</a:t>
            </a:r>
          </a:p>
          <a:p>
            <a:pPr marL="0" indent="0">
              <a:buNone/>
            </a:pPr>
            <a:r>
              <a:rPr lang="pl-PL" i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What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do you like </a:t>
            </a:r>
            <a:r>
              <a:rPr lang="pl-PL" sz="2400" i="1" dirty="0">
                <a:solidFill>
                  <a:schemeClr val="accent1">
                    <a:lumMod val="75000"/>
                  </a:schemeClr>
                </a:solidFill>
              </a:rPr>
              <a:t>to </a:t>
            </a:r>
            <a:r>
              <a:rPr lang="pl-PL" sz="2400" i="1" dirty="0" smtClean="0">
                <a:solidFill>
                  <a:schemeClr val="accent1">
                    <a:lumMod val="75000"/>
                  </a:schemeClr>
                </a:solidFill>
              </a:rPr>
              <a:t>do, madame/sir?</a:t>
            </a:r>
            <a:endParaRPr lang="pl-PL" sz="2400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dirty="0"/>
          </a:p>
          <a:p>
            <a:r>
              <a:rPr lang="pl-PL" sz="3200" dirty="0"/>
              <a:t>Co </a:t>
            </a:r>
            <a:r>
              <a:rPr lang="pl-PL" sz="3200" b="1" dirty="0"/>
              <a:t>pani/pan lubi robić </a:t>
            </a:r>
            <a:r>
              <a:rPr lang="pl-PL" sz="3200" b="1" dirty="0" smtClean="0"/>
              <a:t/>
            </a:r>
            <a:br>
              <a:rPr lang="pl-PL" sz="3200" b="1" dirty="0" smtClean="0"/>
            </a:br>
            <a:r>
              <a:rPr lang="pl-PL" sz="3200" dirty="0" smtClean="0">
                <a:solidFill>
                  <a:srgbClr val="C00000"/>
                </a:solidFill>
              </a:rPr>
              <a:t>w </a:t>
            </a:r>
            <a:r>
              <a:rPr lang="pl-PL" sz="3200" dirty="0">
                <a:solidFill>
                  <a:srgbClr val="C00000"/>
                </a:solidFill>
              </a:rPr>
              <a:t>wolnym czasie?</a:t>
            </a:r>
          </a:p>
          <a:p>
            <a:pPr marL="0" indent="0">
              <a:buNone/>
            </a:pPr>
            <a:r>
              <a:rPr lang="pl-PL" i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What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do you like </a:t>
            </a:r>
            <a:r>
              <a:rPr lang="pl-PL" sz="2400" i="1" dirty="0">
                <a:solidFill>
                  <a:schemeClr val="accent1">
                    <a:lumMod val="75000"/>
                  </a:schemeClr>
                </a:solidFill>
              </a:rPr>
              <a:t>to do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 in your </a:t>
            </a:r>
            <a:r>
              <a:rPr lang="pl-PL" sz="2400" i="1" dirty="0" err="1">
                <a:solidFill>
                  <a:schemeClr val="accent1">
                    <a:lumMod val="75000"/>
                  </a:schemeClr>
                </a:solidFill>
              </a:rPr>
              <a:t>free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time</a:t>
            </a:r>
            <a:r>
              <a:rPr lang="pl-PL" sz="2400" i="1" dirty="0" smtClean="0">
                <a:solidFill>
                  <a:schemeClr val="accent1">
                    <a:lumMod val="75000"/>
                  </a:schemeClr>
                </a:solidFill>
              </a:rPr>
              <a:t>, madame, sir?</a:t>
            </a:r>
            <a:endParaRPr lang="pl-PL" sz="2400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nieoficjalnie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438113" cy="3684588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C00000"/>
                </a:solidFill>
              </a:rPr>
              <a:t>Co </a:t>
            </a:r>
            <a:r>
              <a:rPr lang="pl-PL" sz="3600" b="1" dirty="0" smtClean="0">
                <a:solidFill>
                  <a:srgbClr val="C00000"/>
                </a:solidFill>
              </a:rPr>
              <a:t>lubisz </a:t>
            </a:r>
            <a:r>
              <a:rPr lang="pl-PL" sz="3600" dirty="0" smtClean="0">
                <a:solidFill>
                  <a:srgbClr val="C00000"/>
                </a:solidFill>
              </a:rPr>
              <a:t>robić</a:t>
            </a:r>
            <a:r>
              <a:rPr lang="pl-PL" sz="3600" dirty="0">
                <a:solidFill>
                  <a:srgbClr val="C00000"/>
                </a:solidFill>
              </a:rPr>
              <a:t>?</a:t>
            </a:r>
          </a:p>
          <a:p>
            <a:pPr marL="0" indent="0">
              <a:buNone/>
            </a:pPr>
            <a:r>
              <a:rPr lang="pl-PL" sz="2400" i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What do you like </a:t>
            </a:r>
            <a:r>
              <a:rPr lang="pl-PL" sz="2400" i="1" dirty="0">
                <a:solidFill>
                  <a:schemeClr val="accent1">
                    <a:lumMod val="75000"/>
                  </a:schemeClr>
                </a:solidFill>
              </a:rPr>
              <a:t>to </a:t>
            </a:r>
            <a:r>
              <a:rPr lang="pl-PL" sz="2400" i="1" dirty="0" smtClean="0">
                <a:solidFill>
                  <a:schemeClr val="accent1">
                    <a:lumMod val="75000"/>
                  </a:schemeClr>
                </a:solidFill>
              </a:rPr>
              <a:t>do?</a:t>
            </a:r>
            <a:endParaRPr lang="pl-PL" sz="2400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dirty="0"/>
          </a:p>
          <a:p>
            <a:r>
              <a:rPr lang="pl-PL" sz="3600" dirty="0"/>
              <a:t>Co </a:t>
            </a:r>
            <a:r>
              <a:rPr lang="pl-PL" sz="3600" b="1" dirty="0" smtClean="0"/>
              <a:t>lubisz </a:t>
            </a:r>
            <a:r>
              <a:rPr lang="pl-PL" sz="3600" b="1" dirty="0"/>
              <a:t>robić </a:t>
            </a: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dirty="0" smtClean="0">
                <a:solidFill>
                  <a:srgbClr val="C00000"/>
                </a:solidFill>
              </a:rPr>
              <a:t>w </a:t>
            </a:r>
            <a:r>
              <a:rPr lang="pl-PL" sz="3600" dirty="0">
                <a:solidFill>
                  <a:srgbClr val="C00000"/>
                </a:solidFill>
              </a:rPr>
              <a:t>wolnym czasie?</a:t>
            </a:r>
          </a:p>
          <a:p>
            <a:pPr marL="0" indent="0">
              <a:buNone/>
            </a:pPr>
            <a:r>
              <a:rPr lang="pl-PL" i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What do you like </a:t>
            </a:r>
            <a:r>
              <a:rPr lang="pl-PL" sz="2400" i="1" dirty="0">
                <a:solidFill>
                  <a:schemeClr val="accent1">
                    <a:lumMod val="75000"/>
                  </a:schemeClr>
                </a:solidFill>
              </a:rPr>
              <a:t>to do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 in your </a:t>
            </a:r>
            <a:r>
              <a:rPr lang="pl-PL" sz="2400" i="1" dirty="0" err="1">
                <a:solidFill>
                  <a:schemeClr val="accent1">
                    <a:lumMod val="75000"/>
                  </a:schemeClr>
                </a:solidFill>
              </a:rPr>
              <a:t>free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time</a:t>
            </a:r>
            <a:r>
              <a:rPr lang="pl-PL" sz="2400" i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pl-PL" sz="2400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8" name="Obraz 7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9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2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638312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15. Czas wolny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57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12"/>
    </mc:Choice>
    <mc:Fallback xmlns="">
      <p:transition spd="slow" advTm="153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712177"/>
            <a:ext cx="10515600" cy="54647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3600" dirty="0"/>
          </a:p>
          <a:p>
            <a:pPr marL="0" indent="0">
              <a:buNone/>
            </a:pPr>
            <a:r>
              <a:rPr lang="pl-PL" sz="4000" strike="sngStrike" dirty="0" smtClean="0"/>
              <a:t>(ja) </a:t>
            </a:r>
            <a:r>
              <a:rPr lang="pl-PL" sz="4000" b="1" dirty="0" smtClean="0">
                <a:solidFill>
                  <a:srgbClr val="C00000"/>
                </a:solidFill>
              </a:rPr>
              <a:t>lubię… </a:t>
            </a:r>
            <a:r>
              <a:rPr lang="pl-PL" sz="2400" i="1" dirty="0">
                <a:solidFill>
                  <a:srgbClr val="0070C0"/>
                </a:solidFill>
              </a:rPr>
              <a:t>I </a:t>
            </a:r>
            <a:r>
              <a:rPr lang="pl-PL" sz="2400" i="1" dirty="0" err="1" smtClean="0">
                <a:solidFill>
                  <a:srgbClr val="0070C0"/>
                </a:solidFill>
              </a:rPr>
              <a:t>like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sz="2400" b="1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pl-PL" sz="4000" dirty="0" smtClean="0"/>
              <a:t>tańczyć</a:t>
            </a:r>
          </a:p>
          <a:p>
            <a:pPr marL="0" indent="0">
              <a:buNone/>
            </a:pPr>
            <a:endParaRPr lang="pl-PL" sz="4000" dirty="0" smtClean="0"/>
          </a:p>
          <a:p>
            <a:pPr marL="514350" indent="-514350">
              <a:buFont typeface="+mj-lt"/>
              <a:buAutoNum type="alphaLcParenR"/>
            </a:pPr>
            <a:r>
              <a:rPr lang="pl-PL" sz="4000" dirty="0" smtClean="0"/>
              <a:t>grać na gitarze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8" name="Obraz 7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9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2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638312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15. Czas wolny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654" y="1136370"/>
            <a:ext cx="3756549" cy="3756549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779" y="1778385"/>
            <a:ext cx="3794334" cy="379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6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7"/>
    </mc:Choice>
    <mc:Fallback xmlns="">
      <p:transition spd="slow" advTm="10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712177"/>
            <a:ext cx="10515600" cy="5464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4000" b="1" dirty="0" smtClean="0">
                <a:solidFill>
                  <a:srgbClr val="C00000"/>
                </a:solidFill>
              </a:rPr>
              <a:t>(w wolnym czasie) lubię… </a:t>
            </a:r>
            <a:br>
              <a:rPr lang="pl-PL" sz="4000" b="1" dirty="0" smtClean="0">
                <a:solidFill>
                  <a:srgbClr val="C00000"/>
                </a:solidFill>
              </a:rPr>
            </a:br>
            <a:r>
              <a:rPr lang="pl-PL" sz="2400" i="1" dirty="0" smtClean="0">
                <a:solidFill>
                  <a:srgbClr val="0070C0"/>
                </a:solidFill>
              </a:rPr>
              <a:t>(in my </a:t>
            </a:r>
            <a:r>
              <a:rPr lang="pl-PL" sz="2400" i="1" dirty="0" err="1" smtClean="0">
                <a:solidFill>
                  <a:srgbClr val="0070C0"/>
                </a:solidFill>
              </a:rPr>
              <a:t>feee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time</a:t>
            </a:r>
            <a:r>
              <a:rPr lang="pl-PL" sz="2400" i="1" dirty="0" smtClean="0">
                <a:solidFill>
                  <a:srgbClr val="0070C0"/>
                </a:solidFill>
              </a:rPr>
              <a:t>) I </a:t>
            </a:r>
            <a:r>
              <a:rPr lang="pl-PL" sz="2400" i="1" dirty="0" err="1" smtClean="0">
                <a:solidFill>
                  <a:srgbClr val="0070C0"/>
                </a:solidFill>
              </a:rPr>
              <a:t>like</a:t>
            </a:r>
            <a:r>
              <a:rPr lang="pl-PL" sz="2400" i="1" dirty="0" smtClean="0">
                <a:solidFill>
                  <a:srgbClr val="0070C0"/>
                </a:solidFill>
              </a:rPr>
              <a:t>…</a:t>
            </a:r>
          </a:p>
          <a:p>
            <a:pPr marL="0" indent="0">
              <a:buNone/>
            </a:pPr>
            <a:endParaRPr lang="pl-PL" sz="2400" b="1" dirty="0" smtClean="0">
              <a:solidFill>
                <a:srgbClr val="C00000"/>
              </a:solidFill>
            </a:endParaRPr>
          </a:p>
          <a:p>
            <a:pPr marL="742950" indent="-742950">
              <a:buFont typeface="+mj-lt"/>
              <a:buAutoNum type="alphaLcParenR"/>
            </a:pPr>
            <a:r>
              <a:rPr lang="pl-PL" sz="4000" dirty="0" smtClean="0"/>
              <a:t>chodzić po górach</a:t>
            </a:r>
          </a:p>
          <a:p>
            <a:pPr marL="742950" indent="-742950">
              <a:buFont typeface="+mj-lt"/>
              <a:buAutoNum type="alphaLcParenR"/>
            </a:pPr>
            <a:endParaRPr lang="pl-PL" sz="4000" dirty="0" smtClean="0"/>
          </a:p>
          <a:p>
            <a:pPr marL="742950" indent="-742950">
              <a:buFont typeface="+mj-lt"/>
              <a:buAutoNum type="alphaLcParenR"/>
            </a:pPr>
            <a:r>
              <a:rPr lang="pl-PL" sz="4000" dirty="0" smtClean="0"/>
              <a:t>chodzić do kina</a:t>
            </a:r>
          </a:p>
          <a:p>
            <a:pPr marL="742950" indent="-742950">
              <a:buFont typeface="+mj-lt"/>
              <a:buAutoNum type="alphaLcParenR"/>
            </a:pPr>
            <a:endParaRPr lang="pl-PL" sz="4000" dirty="0"/>
          </a:p>
          <a:p>
            <a:pPr marL="742950" indent="-742950">
              <a:buFont typeface="+mj-lt"/>
              <a:buAutoNum type="alphaLcParenR"/>
            </a:pPr>
            <a:r>
              <a:rPr lang="pl-PL" sz="4000" dirty="0" smtClean="0"/>
              <a:t>chodzić do teatru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8" name="Obraz 7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9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2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638312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15. Czas wolny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028" y="1547161"/>
            <a:ext cx="3880010" cy="235633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271" y="2980378"/>
            <a:ext cx="3615303" cy="233017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763" y="4198326"/>
            <a:ext cx="4539957" cy="201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"/>
    </mc:Choice>
    <mc:Fallback xmlns="">
      <p:transition spd="slow" advTm="2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712177"/>
            <a:ext cx="10515600" cy="5464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4000" b="1" dirty="0" smtClean="0">
                <a:solidFill>
                  <a:srgbClr val="C00000"/>
                </a:solidFill>
              </a:rPr>
              <a:t>(w wolnym czasie) lubię… </a:t>
            </a:r>
            <a:br>
              <a:rPr lang="pl-PL" sz="4000" b="1" dirty="0" smtClean="0">
                <a:solidFill>
                  <a:srgbClr val="C00000"/>
                </a:solidFill>
              </a:rPr>
            </a:br>
            <a:r>
              <a:rPr lang="pl-PL" sz="2400" i="1" dirty="0" smtClean="0">
                <a:solidFill>
                  <a:srgbClr val="0070C0"/>
                </a:solidFill>
              </a:rPr>
              <a:t>(in my </a:t>
            </a:r>
            <a:r>
              <a:rPr lang="pl-PL" sz="2400" i="1" dirty="0" err="1" smtClean="0">
                <a:solidFill>
                  <a:srgbClr val="0070C0"/>
                </a:solidFill>
              </a:rPr>
              <a:t>feee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time</a:t>
            </a:r>
            <a:r>
              <a:rPr lang="pl-PL" sz="2400" i="1" dirty="0" smtClean="0">
                <a:solidFill>
                  <a:srgbClr val="0070C0"/>
                </a:solidFill>
              </a:rPr>
              <a:t>) I </a:t>
            </a:r>
            <a:r>
              <a:rPr lang="pl-PL" sz="2400" i="1" dirty="0" err="1" smtClean="0">
                <a:solidFill>
                  <a:srgbClr val="0070C0"/>
                </a:solidFill>
              </a:rPr>
              <a:t>like</a:t>
            </a:r>
            <a:r>
              <a:rPr lang="pl-PL" sz="2400" i="1" dirty="0" smtClean="0">
                <a:solidFill>
                  <a:srgbClr val="0070C0"/>
                </a:solidFill>
              </a:rPr>
              <a:t>…</a:t>
            </a:r>
          </a:p>
          <a:p>
            <a:pPr marL="0" indent="0">
              <a:buNone/>
            </a:pPr>
            <a:endParaRPr lang="pl-PL" sz="2400" b="1" dirty="0" smtClean="0">
              <a:solidFill>
                <a:srgbClr val="C00000"/>
              </a:solidFill>
            </a:endParaRPr>
          </a:p>
          <a:p>
            <a:pPr marL="742950" indent="-742950">
              <a:buFont typeface="+mj-lt"/>
              <a:buAutoNum type="alphaLcParenR" startAt="4"/>
            </a:pPr>
            <a:r>
              <a:rPr lang="pl-PL" sz="4000" dirty="0" smtClean="0"/>
              <a:t>ćwiczyć</a:t>
            </a:r>
          </a:p>
          <a:p>
            <a:pPr marL="742950" indent="-742950">
              <a:buFont typeface="+mj-lt"/>
              <a:buAutoNum type="alphaLcParenR" startAt="4"/>
            </a:pPr>
            <a:endParaRPr lang="pl-PL" sz="4000" dirty="0" smtClean="0"/>
          </a:p>
          <a:p>
            <a:pPr marL="742950" indent="-742950">
              <a:buFont typeface="+mj-lt"/>
              <a:buAutoNum type="alphaLcParenR" startAt="4"/>
            </a:pPr>
            <a:r>
              <a:rPr lang="pl-PL" sz="4000" dirty="0" smtClean="0"/>
              <a:t>pływać</a:t>
            </a:r>
          </a:p>
          <a:p>
            <a:pPr marL="742950" indent="-742950">
              <a:buFont typeface="+mj-lt"/>
              <a:buAutoNum type="alphaLcParenR" startAt="4"/>
            </a:pPr>
            <a:endParaRPr lang="pl-PL" sz="4000" dirty="0"/>
          </a:p>
          <a:p>
            <a:pPr marL="742950" indent="-742950">
              <a:buFont typeface="+mj-lt"/>
              <a:buAutoNum type="alphaLcParenR" startAt="4"/>
            </a:pPr>
            <a:r>
              <a:rPr lang="pl-PL" sz="4000" dirty="0" smtClean="0"/>
              <a:t>wspinać się</a:t>
            </a:r>
          </a:p>
          <a:p>
            <a:pPr marL="742950" indent="-742950">
              <a:buFont typeface="+mj-lt"/>
              <a:buAutoNum type="alphaLcParenR" startAt="4"/>
            </a:pPr>
            <a:endParaRPr lang="pl-PL" sz="40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8" name="Obraz 7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9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2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638312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15. Czas wolny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286" y="1635370"/>
            <a:ext cx="4626221" cy="308414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072" y="2298427"/>
            <a:ext cx="4878682" cy="307150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328" y="3395686"/>
            <a:ext cx="4765790" cy="264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7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"/>
    </mc:Choice>
    <mc:Fallback xmlns="">
      <p:transition spd="slow" advTm="2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712177"/>
            <a:ext cx="10515600" cy="5464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4000" b="1" dirty="0" smtClean="0">
                <a:solidFill>
                  <a:srgbClr val="C00000"/>
                </a:solidFill>
              </a:rPr>
              <a:t>(w wolnym czasie) lubię… </a:t>
            </a:r>
            <a:br>
              <a:rPr lang="pl-PL" sz="4000" b="1" dirty="0" smtClean="0">
                <a:solidFill>
                  <a:srgbClr val="C00000"/>
                </a:solidFill>
              </a:rPr>
            </a:br>
            <a:r>
              <a:rPr lang="pl-PL" sz="2400" i="1" dirty="0" smtClean="0">
                <a:solidFill>
                  <a:srgbClr val="0070C0"/>
                </a:solidFill>
              </a:rPr>
              <a:t>(in my </a:t>
            </a:r>
            <a:r>
              <a:rPr lang="pl-PL" sz="2400" i="1" dirty="0" err="1" smtClean="0">
                <a:solidFill>
                  <a:srgbClr val="0070C0"/>
                </a:solidFill>
              </a:rPr>
              <a:t>feee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time</a:t>
            </a:r>
            <a:r>
              <a:rPr lang="pl-PL" sz="2400" i="1" dirty="0" smtClean="0">
                <a:solidFill>
                  <a:srgbClr val="0070C0"/>
                </a:solidFill>
              </a:rPr>
              <a:t>) I </a:t>
            </a:r>
            <a:r>
              <a:rPr lang="pl-PL" sz="2400" i="1" dirty="0" err="1" smtClean="0">
                <a:solidFill>
                  <a:srgbClr val="0070C0"/>
                </a:solidFill>
              </a:rPr>
              <a:t>like</a:t>
            </a:r>
            <a:r>
              <a:rPr lang="pl-PL" sz="2400" i="1" dirty="0" smtClean="0">
                <a:solidFill>
                  <a:srgbClr val="0070C0"/>
                </a:solidFill>
              </a:rPr>
              <a:t>…</a:t>
            </a:r>
          </a:p>
          <a:p>
            <a:pPr marL="0" indent="0">
              <a:buNone/>
            </a:pPr>
            <a:endParaRPr lang="pl-PL" sz="2400" b="1" dirty="0" smtClean="0">
              <a:solidFill>
                <a:srgbClr val="C00000"/>
              </a:solidFill>
            </a:endParaRPr>
          </a:p>
          <a:p>
            <a:pPr marL="742950" indent="-742950">
              <a:buFont typeface="+mj-lt"/>
              <a:buAutoNum type="alphaLcParenR" startAt="7"/>
            </a:pPr>
            <a:r>
              <a:rPr lang="pl-PL" sz="4000" dirty="0" smtClean="0"/>
              <a:t> grać w piłkę nożną </a:t>
            </a:r>
          </a:p>
          <a:p>
            <a:pPr marL="742950" indent="-742950">
              <a:buFont typeface="+mj-lt"/>
              <a:buAutoNum type="alphaLcParenR" startAt="7"/>
            </a:pPr>
            <a:endParaRPr lang="pl-PL" sz="4000" dirty="0" smtClean="0"/>
          </a:p>
          <a:p>
            <a:pPr marL="742950" indent="-742950">
              <a:buFont typeface="+mj-lt"/>
              <a:buAutoNum type="alphaLcParenR" startAt="7"/>
            </a:pPr>
            <a:r>
              <a:rPr lang="pl-PL" sz="4000" dirty="0" smtClean="0"/>
              <a:t> grać w koszykówkę </a:t>
            </a:r>
          </a:p>
          <a:p>
            <a:pPr marL="742950" indent="-742950">
              <a:buFont typeface="+mj-lt"/>
              <a:buAutoNum type="alphaLcParenR" startAt="7"/>
            </a:pPr>
            <a:endParaRPr lang="pl-PL" sz="4000" dirty="0"/>
          </a:p>
          <a:p>
            <a:pPr marL="742950" indent="-742950">
              <a:buFont typeface="+mj-lt"/>
              <a:buAutoNum type="alphaLcParenR" startAt="7"/>
            </a:pPr>
            <a:r>
              <a:rPr lang="pl-PL" sz="4000" dirty="0" smtClean="0"/>
              <a:t> grać w siatkówkę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8" name="Obraz 7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9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2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638312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15. Czas wolny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892" y="1752544"/>
            <a:ext cx="5267328" cy="4015210"/>
          </a:xfrm>
          <a:prstGeom prst="rect">
            <a:avLst/>
          </a:prstGeom>
        </p:spPr>
      </p:pic>
      <p:sp>
        <p:nvSpPr>
          <p:cNvPr id="13" name="Strzałka w dół 12"/>
          <p:cNvSpPr/>
          <p:nvPr/>
        </p:nvSpPr>
        <p:spPr>
          <a:xfrm rot="13966759">
            <a:off x="5662885" y="5447426"/>
            <a:ext cx="326517" cy="1049867"/>
          </a:xfrm>
          <a:prstGeom prst="downArrow">
            <a:avLst>
              <a:gd name="adj1" fmla="val 50000"/>
              <a:gd name="adj2" fmla="val 10116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14" name="Strzałka w dół 13"/>
          <p:cNvSpPr/>
          <p:nvPr/>
        </p:nvSpPr>
        <p:spPr>
          <a:xfrm rot="255158">
            <a:off x="9763032" y="1227610"/>
            <a:ext cx="326517" cy="1049867"/>
          </a:xfrm>
          <a:prstGeom prst="downArrow">
            <a:avLst>
              <a:gd name="adj1" fmla="val 50000"/>
              <a:gd name="adj2" fmla="val 10116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  <p:sp>
        <p:nvSpPr>
          <p:cNvPr id="15" name="Strzałka w dół 14"/>
          <p:cNvSpPr/>
          <p:nvPr/>
        </p:nvSpPr>
        <p:spPr>
          <a:xfrm rot="247536">
            <a:off x="6698249" y="1217072"/>
            <a:ext cx="326517" cy="1049867"/>
          </a:xfrm>
          <a:prstGeom prst="downArrow">
            <a:avLst>
              <a:gd name="adj1" fmla="val 50000"/>
              <a:gd name="adj2" fmla="val 10116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9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"/>
    </mc:Choice>
    <mc:Fallback xmlns="">
      <p:transition spd="slow" advTm="2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199" y="712177"/>
            <a:ext cx="10855570" cy="5464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4400" b="1" dirty="0" smtClean="0">
                <a:solidFill>
                  <a:srgbClr val="C00000"/>
                </a:solidFill>
              </a:rPr>
              <a:t>A czy lubisz… </a:t>
            </a:r>
            <a:r>
              <a:rPr lang="pl-PL" sz="4000" b="1" dirty="0" smtClean="0">
                <a:solidFill>
                  <a:srgbClr val="C00000"/>
                </a:solidFill>
              </a:rPr>
              <a:t/>
            </a:r>
            <a:br>
              <a:rPr lang="pl-PL" sz="4000" b="1" dirty="0" smtClean="0">
                <a:solidFill>
                  <a:srgbClr val="C00000"/>
                </a:solidFill>
              </a:rPr>
            </a:br>
            <a:r>
              <a:rPr lang="pl-PL" sz="2400" i="1" dirty="0" smtClean="0">
                <a:solidFill>
                  <a:srgbClr val="0070C0"/>
                </a:solidFill>
              </a:rPr>
              <a:t>And do </a:t>
            </a:r>
            <a:r>
              <a:rPr lang="pl-PL" sz="2400" i="1" dirty="0" err="1" smtClean="0">
                <a:solidFill>
                  <a:srgbClr val="0070C0"/>
                </a:solidFill>
              </a:rPr>
              <a:t>you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like</a:t>
            </a:r>
            <a:r>
              <a:rPr lang="pl-PL" sz="2400" i="1" dirty="0" smtClean="0">
                <a:solidFill>
                  <a:srgbClr val="0070C0"/>
                </a:solidFill>
              </a:rPr>
              <a:t>…</a:t>
            </a:r>
          </a:p>
          <a:p>
            <a:pPr marL="0" indent="0">
              <a:buNone/>
            </a:pPr>
            <a:endParaRPr lang="pl-PL" sz="2400" b="1" dirty="0" smtClean="0">
              <a:solidFill>
                <a:srgbClr val="C00000"/>
              </a:solidFill>
            </a:endParaRPr>
          </a:p>
          <a:p>
            <a:pPr marL="742950" indent="-742950">
              <a:buFont typeface="+mj-lt"/>
              <a:buAutoNum type="alphaLcParenR"/>
            </a:pPr>
            <a:r>
              <a:rPr lang="pl-PL" sz="4000" dirty="0" smtClean="0"/>
              <a:t> </a:t>
            </a:r>
            <a:r>
              <a:rPr lang="pl-PL" sz="4000" dirty="0" smtClean="0">
                <a:solidFill>
                  <a:srgbClr val="C00000"/>
                </a:solidFill>
              </a:rPr>
              <a:t>jeździć na gokartach</a:t>
            </a:r>
            <a:r>
              <a:rPr lang="pl-PL" sz="4000" dirty="0" smtClean="0"/>
              <a:t>? </a:t>
            </a:r>
          </a:p>
          <a:p>
            <a:pPr marL="0" indent="0">
              <a:buNone/>
            </a:pPr>
            <a:endParaRPr lang="pl-PL" sz="9600" dirty="0"/>
          </a:p>
          <a:p>
            <a:pPr marL="0" indent="0">
              <a:buNone/>
            </a:pPr>
            <a:r>
              <a:rPr lang="pl-PL" sz="4000" dirty="0" smtClean="0"/>
              <a:t>W BB jest tor kartingowy.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0070C0"/>
                </a:solidFill>
              </a:rPr>
              <a:t>There is a go-kart track in BB.</a:t>
            </a:r>
            <a:endParaRPr lang="pl-PL" sz="2400" i="1" dirty="0" smtClean="0">
              <a:solidFill>
                <a:srgbClr val="0070C0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8" name="Obraz 7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9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2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638312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15. Czas wolny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006" y="1740876"/>
            <a:ext cx="3912577" cy="391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2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"/>
    </mc:Choice>
    <mc:Fallback xmlns="">
      <p:transition spd="slow" advTm="2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199" y="712177"/>
            <a:ext cx="10855570" cy="54647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4400" b="1" dirty="0" smtClean="0">
                <a:solidFill>
                  <a:srgbClr val="C00000"/>
                </a:solidFill>
              </a:rPr>
              <a:t>A </a:t>
            </a:r>
            <a:r>
              <a:rPr lang="pl-PL" sz="4400" b="1" dirty="0">
                <a:solidFill>
                  <a:srgbClr val="C00000"/>
                </a:solidFill>
              </a:rPr>
              <a:t>czy lubisz… </a:t>
            </a:r>
            <a:r>
              <a:rPr lang="pl-PL" sz="6000" b="1" dirty="0">
                <a:solidFill>
                  <a:srgbClr val="C00000"/>
                </a:solidFill>
              </a:rPr>
              <a:t/>
            </a:r>
            <a:br>
              <a:rPr lang="pl-PL" sz="6000" b="1" dirty="0">
                <a:solidFill>
                  <a:srgbClr val="C00000"/>
                </a:solidFill>
              </a:rPr>
            </a:br>
            <a:r>
              <a:rPr lang="pl-PL" sz="2400" i="1" dirty="0">
                <a:solidFill>
                  <a:srgbClr val="0070C0"/>
                </a:solidFill>
              </a:rPr>
              <a:t>And do </a:t>
            </a:r>
            <a:r>
              <a:rPr lang="pl-PL" sz="2400" i="1" dirty="0" err="1">
                <a:solidFill>
                  <a:srgbClr val="0070C0"/>
                </a:solidFill>
              </a:rPr>
              <a:t>you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like</a:t>
            </a:r>
            <a:r>
              <a:rPr lang="pl-PL" sz="2400" i="1" dirty="0" smtClean="0">
                <a:solidFill>
                  <a:srgbClr val="0070C0"/>
                </a:solidFill>
              </a:rPr>
              <a:t>…</a:t>
            </a:r>
          </a:p>
          <a:p>
            <a:pPr marL="0" indent="0">
              <a:buNone/>
            </a:pPr>
            <a:endParaRPr lang="pl-PL" sz="2400" dirty="0" smtClean="0"/>
          </a:p>
          <a:p>
            <a:pPr marL="742950" indent="-742950">
              <a:buFont typeface="+mj-lt"/>
              <a:buAutoNum type="alphaLcParenR" startAt="2"/>
            </a:pPr>
            <a:r>
              <a:rPr lang="pl-PL" sz="4000" dirty="0" smtClean="0"/>
              <a:t> </a:t>
            </a:r>
            <a:r>
              <a:rPr lang="pl-PL" sz="4000" dirty="0" smtClean="0">
                <a:solidFill>
                  <a:srgbClr val="C00000"/>
                </a:solidFill>
              </a:rPr>
              <a:t>jeździć na rolkach</a:t>
            </a:r>
          </a:p>
          <a:p>
            <a:pPr marL="0" indent="0">
              <a:buNone/>
            </a:pPr>
            <a:r>
              <a:rPr lang="pl-PL" sz="4000" dirty="0" smtClean="0"/>
              <a:t>lub deskorolce?</a:t>
            </a:r>
          </a:p>
          <a:p>
            <a:pPr marL="0" indent="0">
              <a:buNone/>
            </a:pPr>
            <a:endParaRPr lang="pl-PL" sz="4000" dirty="0" smtClean="0"/>
          </a:p>
          <a:p>
            <a:pPr marL="0" indent="0">
              <a:buNone/>
            </a:pPr>
            <a:endParaRPr lang="pl-PL" sz="4000" dirty="0" smtClean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4000" dirty="0" smtClean="0"/>
              <a:t>Mamy </a:t>
            </a:r>
            <a:r>
              <a:rPr lang="pl-PL" sz="4000" dirty="0" err="1" smtClean="0"/>
              <a:t>rolkostradę</a:t>
            </a:r>
            <a:r>
              <a:rPr lang="pl-PL" sz="4000" dirty="0" smtClean="0"/>
              <a:t>! 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0070C0"/>
                </a:solidFill>
              </a:rPr>
              <a:t>We have </a:t>
            </a:r>
            <a:r>
              <a:rPr lang="en-US" sz="2400" i="1" dirty="0" smtClean="0">
                <a:solidFill>
                  <a:srgbClr val="0070C0"/>
                </a:solidFill>
              </a:rPr>
              <a:t>a</a:t>
            </a:r>
            <a:r>
              <a:rPr lang="pl-PL" sz="2400" i="1" dirty="0" smtClean="0">
                <a:solidFill>
                  <a:srgbClr val="0070C0"/>
                </a:solidFill>
              </a:rPr>
              <a:t>n</a:t>
            </a:r>
            <a:r>
              <a:rPr lang="en-US" sz="2400" i="1" dirty="0" smtClean="0">
                <a:solidFill>
                  <a:srgbClr val="0070C0"/>
                </a:solidFill>
              </a:rPr>
              <a:t> outside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smtClean="0">
                <a:solidFill>
                  <a:srgbClr val="0070C0"/>
                </a:solidFill>
              </a:rPr>
              <a:t>roller </a:t>
            </a:r>
            <a:r>
              <a:rPr lang="en-US" sz="2400" i="1" dirty="0">
                <a:solidFill>
                  <a:srgbClr val="0070C0"/>
                </a:solidFill>
              </a:rPr>
              <a:t>skating track!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pPr marL="742950" indent="-742950">
              <a:buFont typeface="+mj-lt"/>
              <a:buAutoNum type="alphaLcParenR" startAt="2"/>
            </a:pPr>
            <a:endParaRPr lang="pl-PL" sz="40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8" name="Obraz 7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9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2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638312" y="6432011"/>
            <a:ext cx="1972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15. Czas wolny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402" y="1862477"/>
            <a:ext cx="5321202" cy="354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8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"/>
    </mc:Choice>
    <mc:Fallback xmlns="">
      <p:transition spd="slow" advTm="2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526</Words>
  <Application>Microsoft Office PowerPoint</Application>
  <PresentationFormat>Panoramiczny</PresentationFormat>
  <Paragraphs>186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Motyw pakietu Office</vt:lpstr>
      <vt:lpstr>Lekcja 15. Czas wolny</vt:lpstr>
      <vt:lpstr>Spis treści Table of Contents</vt:lpstr>
      <vt:lpstr>… w wolnym czasie …in my free time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Propozycja spotkania – nieoficjalnie Meeting proposals – unofficially</vt:lpstr>
      <vt:lpstr>Propozycja spotkania – nieoficjalnie Meeting proposals – unofficially</vt:lpstr>
      <vt:lpstr>Przyjmowanie propozycji Accepting proposals</vt:lpstr>
      <vt:lpstr>Odrzucanie propozycji Rejecting proposals</vt:lpstr>
      <vt:lpstr>Szybka powtórka Quick review</vt:lpstr>
      <vt:lpstr>Prezentacja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Czas wolny  Lekcja 15.</dc:title>
  <dc:creator>HP</dc:creator>
  <cp:lastModifiedBy>HP</cp:lastModifiedBy>
  <cp:revision>47</cp:revision>
  <dcterms:created xsi:type="dcterms:W3CDTF">2023-12-05T21:44:47Z</dcterms:created>
  <dcterms:modified xsi:type="dcterms:W3CDTF">2023-12-13T21:46:42Z</dcterms:modified>
</cp:coreProperties>
</file>