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0" r:id="rId4"/>
    <p:sldId id="261" r:id="rId5"/>
    <p:sldId id="265" r:id="rId6"/>
    <p:sldId id="266" r:id="rId7"/>
    <p:sldId id="262" r:id="rId8"/>
    <p:sldId id="269" r:id="rId9"/>
    <p:sldId id="263" r:id="rId10"/>
    <p:sldId id="264" r:id="rId11"/>
    <p:sldId id="271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DC9E-E681-4FBC-A5B1-278F66BDF9A3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38D-50D6-4D07-BFBF-30919599FD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771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DC9E-E681-4FBC-A5B1-278F66BDF9A3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38D-50D6-4D07-BFBF-30919599FD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243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DC9E-E681-4FBC-A5B1-278F66BDF9A3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38D-50D6-4D07-BFBF-30919599FD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046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DC9E-E681-4FBC-A5B1-278F66BDF9A3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38D-50D6-4D07-BFBF-30919599FD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626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DC9E-E681-4FBC-A5B1-278F66BDF9A3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38D-50D6-4D07-BFBF-30919599FD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96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DC9E-E681-4FBC-A5B1-278F66BDF9A3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38D-50D6-4D07-BFBF-30919599FD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502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DC9E-E681-4FBC-A5B1-278F66BDF9A3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38D-50D6-4D07-BFBF-30919599FD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96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DC9E-E681-4FBC-A5B1-278F66BDF9A3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38D-50D6-4D07-BFBF-30919599FD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75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DC9E-E681-4FBC-A5B1-278F66BDF9A3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38D-50D6-4D07-BFBF-30919599FD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810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DC9E-E681-4FBC-A5B1-278F66BDF9A3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38D-50D6-4D07-BFBF-30919599FD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456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DC9E-E681-4FBC-A5B1-278F66BDF9A3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38D-50D6-4D07-BFBF-30919599FD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685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0DC9E-E681-4FBC-A5B1-278F66BDF9A3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5C38D-50D6-4D07-BFBF-30919599FD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633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Lekcja 14.</a:t>
            </a:r>
            <a:br>
              <a:rPr lang="pl-PL" dirty="0" smtClean="0"/>
            </a:br>
            <a:r>
              <a:rPr lang="pl-PL" b="1" dirty="0" smtClean="0">
                <a:solidFill>
                  <a:srgbClr val="C00000"/>
                </a:solidFill>
              </a:rPr>
              <a:t>Dom Studenta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i="1" dirty="0" err="1" smtClean="0">
                <a:solidFill>
                  <a:schemeClr val="accent1">
                    <a:lumMod val="75000"/>
                  </a:schemeClr>
                </a:solidFill>
              </a:rPr>
              <a:t>Lesson</a:t>
            </a: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 14.</a:t>
            </a:r>
          </a:p>
          <a:p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Student </a:t>
            </a:r>
            <a:r>
              <a:rPr lang="pl-PL" i="1" dirty="0" err="1" smtClean="0">
                <a:solidFill>
                  <a:schemeClr val="accent1">
                    <a:lumMod val="75000"/>
                  </a:schemeClr>
                </a:solidFill>
              </a:rPr>
              <a:t>dormitory</a:t>
            </a:r>
            <a:endParaRPr lang="pl-PL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16FA19EB-7DF0-49BE-862C-C66D1E4771C1}"/>
              </a:ext>
            </a:extLst>
          </p:cNvPr>
          <p:cNvGrpSpPr/>
          <p:nvPr/>
        </p:nvGrpSpPr>
        <p:grpSpPr>
          <a:xfrm>
            <a:off x="647713" y="560439"/>
            <a:ext cx="1469844" cy="1312830"/>
            <a:chOff x="617204" y="568877"/>
            <a:chExt cx="1069974" cy="955675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C1280639-C6BC-4507-87E7-72BF2F951552}"/>
                </a:ext>
              </a:extLst>
            </p:cNvPr>
            <p:cNvSpPr/>
            <p:nvPr/>
          </p:nvSpPr>
          <p:spPr>
            <a:xfrm>
              <a:off x="617204" y="568877"/>
              <a:ext cx="1069974" cy="955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71500" dist="279400" dir="1500000" sx="94000" sy="94000" algn="ctr" rotWithShape="0">
                <a:schemeClr val="accent1">
                  <a:lumMod val="75000"/>
                  <a:alpha val="1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0857B8E2-6594-486F-ABAA-BCB428D06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684838" y="569412"/>
              <a:ext cx="954605" cy="954604"/>
            </a:xfrm>
            <a:prstGeom prst="rect">
              <a:avLst/>
            </a:prstGeom>
          </p:spPr>
        </p:pic>
      </p:grpSp>
      <p:sp>
        <p:nvSpPr>
          <p:cNvPr id="7" name="Rectangle: Rounded Corners 41">
            <a:extLst>
              <a:ext uri="{FF2B5EF4-FFF2-40B4-BE49-F238E27FC236}">
                <a16:creationId xmlns:a16="http://schemas.microsoft.com/office/drawing/2014/main" id="{C598F511-91CC-9BB3-7B7C-4544B3E8DDE5}"/>
              </a:ext>
            </a:extLst>
          </p:cNvPr>
          <p:cNvSpPr/>
          <p:nvPr/>
        </p:nvSpPr>
        <p:spPr>
          <a:xfrm>
            <a:off x="7077456" y="794436"/>
            <a:ext cx="4191047" cy="3016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D40F268B-7F62-2070-0AC1-6FE362918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300163" y="860825"/>
            <a:ext cx="183008" cy="18300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3113E6-6A18-4280-B9A1-588C97E1EC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2015" y="558904"/>
            <a:ext cx="3213230" cy="1314200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EED06717-E2F1-B62D-65AD-D688FF6AE469}"/>
              </a:ext>
            </a:extLst>
          </p:cNvPr>
          <p:cNvSpPr txBox="1"/>
          <p:nvPr/>
        </p:nvSpPr>
        <p:spPr>
          <a:xfrm>
            <a:off x="8967851" y="817503"/>
            <a:ext cx="2438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www.ubb.edu.pl/en</a:t>
            </a:r>
            <a:endParaRPr lang="en-ID" sz="1050" b="1" dirty="0">
              <a:solidFill>
                <a:srgbClr val="223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64F0AFD-59CB-59DF-9C6C-57606344CB90}"/>
              </a:ext>
            </a:extLst>
          </p:cNvPr>
          <p:cNvSpPr/>
          <p:nvPr/>
        </p:nvSpPr>
        <p:spPr>
          <a:xfrm>
            <a:off x="11242608" y="804670"/>
            <a:ext cx="301679" cy="291445"/>
          </a:xfrm>
          <a:prstGeom prst="rect">
            <a:avLst/>
          </a:prstGeom>
          <a:solidFill>
            <a:srgbClr val="223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a 7">
            <a:extLst>
              <a:ext uri="{FF2B5EF4-FFF2-40B4-BE49-F238E27FC236}">
                <a16:creationId xmlns:a16="http://schemas.microsoft.com/office/drawing/2014/main" id="{D40F268B-7F62-2070-0AC1-6FE362918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300941" y="844132"/>
            <a:ext cx="183008" cy="183008"/>
          </a:xfrm>
          <a:prstGeom prst="rect">
            <a:avLst/>
          </a:prstGeom>
        </p:spPr>
      </p:pic>
      <p:pic>
        <p:nvPicPr>
          <p:cNvPr id="13" name="Obraz 12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115" y="4947686"/>
            <a:ext cx="5279673" cy="1599741"/>
          </a:xfrm>
          <a:prstGeom prst="rect">
            <a:avLst/>
          </a:prstGeom>
        </p:spPr>
      </p:pic>
      <p:sp>
        <p:nvSpPr>
          <p:cNvPr id="14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-20739" y="6244606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74" y="2400300"/>
            <a:ext cx="3185026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Szybka powtórka</a:t>
            </a:r>
            <a:r>
              <a:rPr lang="pl-PL" b="1" dirty="0">
                <a:solidFill>
                  <a:srgbClr val="C00000"/>
                </a:solidFill>
              </a:rPr>
              <a:t/>
            </a:r>
            <a:br>
              <a:rPr lang="pl-PL" b="1" dirty="0">
                <a:solidFill>
                  <a:srgbClr val="C00000"/>
                </a:solidFill>
              </a:rPr>
            </a:br>
            <a:r>
              <a:rPr lang="pl-PL" sz="2400" i="1" dirty="0" err="1">
                <a:solidFill>
                  <a:srgbClr val="0070C0"/>
                </a:solidFill>
              </a:rPr>
              <a:t>Quick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review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Dom Studenta to inaczej akademik.  </a:t>
            </a:r>
          </a:p>
          <a:p>
            <a:r>
              <a:rPr lang="pl-PL" dirty="0" smtClean="0"/>
              <a:t>Co to jest?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 smtClean="0"/>
              <a:t>garnek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 smtClean="0"/>
              <a:t>kaucja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 smtClean="0"/>
              <a:t>czynsz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 smtClean="0"/>
              <a:t>krzesło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 smtClean="0"/>
              <a:t>kuchnia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 smtClean="0"/>
              <a:t>portiernia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10" name="Obraz 9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11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4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14. Dom Studenta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94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74" y="2400300"/>
            <a:ext cx="3185026" cy="44577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4000" b="1" dirty="0" smtClean="0"/>
          </a:p>
          <a:p>
            <a:pPr marL="0" indent="0" algn="ctr">
              <a:buNone/>
            </a:pPr>
            <a:r>
              <a:rPr lang="pl-PL" sz="4000" b="1" dirty="0" smtClean="0"/>
              <a:t>Dziękuję za wspólną lekcję!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rgbClr val="0070C0"/>
                </a:solidFill>
              </a:rPr>
              <a:t>Thank you for the lesson together</a:t>
            </a:r>
            <a:r>
              <a:rPr lang="en-US" sz="2400" i="1" dirty="0" smtClean="0">
                <a:solidFill>
                  <a:srgbClr val="0070C0"/>
                </a:solidFill>
              </a:rPr>
              <a:t>!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l-PL" sz="3200" b="1" dirty="0" smtClean="0"/>
          </a:p>
          <a:p>
            <a:pPr marL="0" indent="0" algn="ctr">
              <a:buNone/>
            </a:pPr>
            <a:r>
              <a:rPr lang="pl-PL" sz="2000" dirty="0" smtClean="0"/>
              <a:t>Wszystkie zdjęcia i ilustracje </a:t>
            </a:r>
            <a:r>
              <a:rPr lang="pl-PL" sz="2000" dirty="0"/>
              <a:t>pochodzą z &lt;a </a:t>
            </a:r>
            <a:r>
              <a:rPr lang="pl-PL" sz="2000" dirty="0" err="1"/>
              <a:t>href</a:t>
            </a:r>
            <a:r>
              <a:rPr lang="pl-PL" sz="2000" dirty="0"/>
              <a:t>="http://www.freepik.com</a:t>
            </a:r>
            <a:r>
              <a:rPr lang="pl-PL" sz="2000" dirty="0" smtClean="0"/>
              <a:t>"&gt;. </a:t>
            </a:r>
            <a:endParaRPr lang="pl-PL" sz="2000" dirty="0"/>
          </a:p>
          <a:p>
            <a:pPr marL="0" indent="0" algn="ctr">
              <a:buNone/>
            </a:pPr>
            <a:r>
              <a:rPr lang="pl-PL" sz="2000" dirty="0" smtClean="0"/>
              <a:t>Dokładny spis dostępny jest </a:t>
            </a:r>
            <a:r>
              <a:rPr lang="pl-PL" sz="2000" dirty="0"/>
              <a:t>na stronie: </a:t>
            </a:r>
            <a:r>
              <a:rPr lang="pl-PL" sz="2000" dirty="0" smtClean="0"/>
              <a:t>www.ubb.edu.pl/en.</a:t>
            </a:r>
          </a:p>
          <a:p>
            <a:pPr marL="0" indent="0" algn="ctr">
              <a:buNone/>
            </a:pPr>
            <a:r>
              <a:rPr lang="pl-PL" sz="1600" i="1" dirty="0" err="1" smtClean="0">
                <a:solidFill>
                  <a:srgbClr val="0070C0"/>
                </a:solidFill>
              </a:rPr>
              <a:t>All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 err="1" smtClean="0">
                <a:solidFill>
                  <a:srgbClr val="0070C0"/>
                </a:solidFill>
              </a:rPr>
              <a:t>pictures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>
                <a:solidFill>
                  <a:srgbClr val="0070C0"/>
                </a:solidFill>
              </a:rPr>
              <a:t>and </a:t>
            </a:r>
            <a:r>
              <a:rPr lang="pl-PL" sz="1600" i="1" dirty="0" err="1" smtClean="0">
                <a:solidFill>
                  <a:srgbClr val="0070C0"/>
                </a:solidFill>
              </a:rPr>
              <a:t>illustrations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 err="1" smtClean="0">
                <a:solidFill>
                  <a:srgbClr val="0070C0"/>
                </a:solidFill>
              </a:rPr>
              <a:t>come</a:t>
            </a:r>
            <a:r>
              <a:rPr lang="pl-PL" sz="1600" i="1" dirty="0" smtClean="0">
                <a:solidFill>
                  <a:srgbClr val="0070C0"/>
                </a:solidFill>
              </a:rPr>
              <a:t> from &lt;a </a:t>
            </a:r>
            <a:r>
              <a:rPr lang="pl-PL" sz="1600" i="1" dirty="0" err="1">
                <a:solidFill>
                  <a:srgbClr val="0070C0"/>
                </a:solidFill>
              </a:rPr>
              <a:t>href</a:t>
            </a:r>
            <a:r>
              <a:rPr lang="pl-PL" sz="1600" i="1" dirty="0">
                <a:solidFill>
                  <a:srgbClr val="0070C0"/>
                </a:solidFill>
              </a:rPr>
              <a:t>="http://www.freepik.com</a:t>
            </a:r>
            <a:r>
              <a:rPr lang="pl-PL" sz="1600" i="1" dirty="0" smtClean="0">
                <a:solidFill>
                  <a:srgbClr val="0070C0"/>
                </a:solidFill>
              </a:rPr>
              <a:t>"&gt;.</a:t>
            </a:r>
          </a:p>
          <a:p>
            <a:pPr marL="0" indent="0" algn="ctr">
              <a:buNone/>
            </a:pP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>
                <a:solidFill>
                  <a:srgbClr val="0070C0"/>
                </a:solidFill>
              </a:rPr>
              <a:t>T</a:t>
            </a:r>
            <a:r>
              <a:rPr lang="pl-PL" sz="1600" i="1" dirty="0" smtClean="0">
                <a:solidFill>
                  <a:srgbClr val="0070C0"/>
                </a:solidFill>
              </a:rPr>
              <a:t>he </a:t>
            </a:r>
            <a:r>
              <a:rPr lang="pl-PL" sz="1600" i="1" dirty="0" err="1" smtClean="0">
                <a:solidFill>
                  <a:srgbClr val="0070C0"/>
                </a:solidFill>
              </a:rPr>
              <a:t>detailed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en-US" sz="1600" i="1" dirty="0" smtClean="0">
                <a:solidFill>
                  <a:srgbClr val="0070C0"/>
                </a:solidFill>
              </a:rPr>
              <a:t>list </a:t>
            </a:r>
            <a:r>
              <a:rPr lang="en-US" sz="1600" i="1" dirty="0">
                <a:solidFill>
                  <a:srgbClr val="0070C0"/>
                </a:solidFill>
              </a:rPr>
              <a:t>available on the </a:t>
            </a:r>
            <a:r>
              <a:rPr lang="en-US" sz="1600" i="1" dirty="0" smtClean="0">
                <a:solidFill>
                  <a:srgbClr val="0070C0"/>
                </a:solidFill>
              </a:rPr>
              <a:t>website</a:t>
            </a:r>
            <a:r>
              <a:rPr lang="pl-PL" sz="1600" i="1" dirty="0" smtClean="0">
                <a:solidFill>
                  <a:srgbClr val="0070C0"/>
                </a:solidFill>
              </a:rPr>
              <a:t>: www.ubb.edu.pl/en.</a:t>
            </a:r>
            <a:endParaRPr lang="pl-PL" sz="1600" i="1" dirty="0">
              <a:solidFill>
                <a:srgbClr val="0070C0"/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35366" y="411378"/>
            <a:ext cx="963109" cy="963109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465" y="411378"/>
            <a:ext cx="2309200" cy="94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0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Spis treści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i="1" dirty="0" err="1">
                <a:solidFill>
                  <a:srgbClr val="0070C0"/>
                </a:solidFill>
              </a:rPr>
              <a:t>Table</a:t>
            </a:r>
            <a:r>
              <a:rPr lang="pl-PL" sz="2400" i="1" dirty="0">
                <a:solidFill>
                  <a:srgbClr val="0070C0"/>
                </a:solidFill>
              </a:rPr>
              <a:t> of </a:t>
            </a:r>
            <a:r>
              <a:rPr lang="pl-PL" sz="2400" i="1" dirty="0" err="1">
                <a:solidFill>
                  <a:srgbClr val="0070C0"/>
                </a:solidFill>
              </a:rPr>
              <a:t>Contents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1982586"/>
            <a:ext cx="9033974" cy="3979175"/>
          </a:xfrm>
        </p:spPr>
        <p:txBody>
          <a:bodyPr>
            <a:normAutofit/>
          </a:bodyPr>
          <a:lstStyle/>
          <a:p>
            <a:r>
              <a:rPr lang="pl-PL" sz="3600" dirty="0" smtClean="0"/>
              <a:t>Dom Studenta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Student </a:t>
            </a:r>
            <a:r>
              <a:rPr lang="pl-PL" sz="2400" i="1" dirty="0" err="1" smtClean="0">
                <a:solidFill>
                  <a:srgbClr val="0070C0"/>
                </a:solidFill>
              </a:rPr>
              <a:t>dormitory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r>
              <a:rPr lang="pl-PL" sz="3600" dirty="0" smtClean="0"/>
              <a:t>przydatne słowa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</a:t>
            </a:r>
            <a:r>
              <a:rPr lang="pl-PL" sz="2400" i="1" dirty="0" err="1" smtClean="0">
                <a:solidFill>
                  <a:srgbClr val="0070C0"/>
                </a:solidFill>
              </a:rPr>
              <a:t>useful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words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pl-PL" sz="3600" dirty="0" smtClean="0"/>
              <a:t>przydatne zwroty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</a:t>
            </a:r>
            <a:r>
              <a:rPr lang="pl-PL" sz="2400" i="1" dirty="0" err="1" smtClean="0">
                <a:solidFill>
                  <a:srgbClr val="0070C0"/>
                </a:solidFill>
              </a:rPr>
              <a:t>useful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phrases</a:t>
            </a:r>
            <a:endParaRPr lang="pl-PL" sz="2400" i="1" dirty="0">
              <a:solidFill>
                <a:srgbClr val="0070C0"/>
              </a:solidFill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13" name="Obraz 12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14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14. Dom Studenta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76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Dom Studenta UBB</a:t>
            </a:r>
            <a:br>
              <a:rPr lang="pl-PL" b="1" dirty="0" smtClean="0"/>
            </a:br>
            <a:r>
              <a:rPr lang="pl-PL" sz="2400" i="1" dirty="0" err="1" smtClean="0">
                <a:solidFill>
                  <a:srgbClr val="0070C0"/>
                </a:solidFill>
              </a:rPr>
              <a:t>UBB</a:t>
            </a:r>
            <a:r>
              <a:rPr lang="pl-PL" sz="2400" i="1" dirty="0" smtClean="0">
                <a:solidFill>
                  <a:srgbClr val="0070C0"/>
                </a:solidFill>
              </a:rPr>
              <a:t> student </a:t>
            </a:r>
            <a:r>
              <a:rPr lang="pl-PL" sz="2400" i="1" dirty="0" err="1" smtClean="0">
                <a:solidFill>
                  <a:srgbClr val="0070C0"/>
                </a:solidFill>
              </a:rPr>
              <a:t>dormitory</a:t>
            </a:r>
            <a:endParaRPr lang="pl-PL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42007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C00000"/>
                </a:solidFill>
              </a:rPr>
              <a:t>znajduje się przy ulicy Spółdzielców 11</a:t>
            </a:r>
          </a:p>
          <a:p>
            <a:pPr marL="0" indent="0">
              <a:buNone/>
            </a:pPr>
            <a:r>
              <a:rPr lang="pl-PL" sz="2400" i="1" dirty="0" err="1" smtClean="0">
                <a:solidFill>
                  <a:srgbClr val="0070C0"/>
                </a:solidFill>
              </a:rPr>
              <a:t>is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</a:rPr>
              <a:t>located at 11 </a:t>
            </a:r>
            <a:r>
              <a:rPr lang="en-US" sz="2400" i="1" dirty="0" err="1" smtClean="0">
                <a:solidFill>
                  <a:srgbClr val="0070C0"/>
                </a:solidFill>
              </a:rPr>
              <a:t>Spółdzielców</a:t>
            </a:r>
            <a:r>
              <a:rPr lang="en-US" sz="2400" i="1" dirty="0" smtClean="0">
                <a:solidFill>
                  <a:srgbClr val="0070C0"/>
                </a:solidFill>
              </a:rPr>
              <a:t> Street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r>
              <a:rPr lang="pl-PL" sz="3200" dirty="0" smtClean="0"/>
              <a:t>posiada </a:t>
            </a:r>
            <a:r>
              <a:rPr lang="pl-PL" sz="3200" b="1" dirty="0" smtClean="0"/>
              <a:t>pokoje jednoosobowe, dwuosobowe i trzyosobowe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70C0"/>
                </a:solidFill>
              </a:rPr>
              <a:t>has single, double and triple rooms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r>
              <a:rPr lang="pl-PL" sz="3200" dirty="0" smtClean="0"/>
              <a:t>posiada </a:t>
            </a:r>
            <a:r>
              <a:rPr lang="pl-PL" sz="3200" b="1" dirty="0" smtClean="0"/>
              <a:t>2 kuchnie </a:t>
            </a:r>
            <a:r>
              <a:rPr lang="pl-PL" sz="3200" dirty="0"/>
              <a:t>na każdym piętrze </a:t>
            </a:r>
            <a:endParaRPr lang="pl-PL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70C0"/>
                </a:solidFill>
              </a:rPr>
              <a:t>has 2 kitchens on each floor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r>
              <a:rPr lang="pl-PL" sz="3200" dirty="0" smtClean="0"/>
              <a:t>posiada </a:t>
            </a:r>
            <a:r>
              <a:rPr lang="pl-PL" sz="3200" b="1" dirty="0" smtClean="0">
                <a:solidFill>
                  <a:srgbClr val="C00000"/>
                </a:solidFill>
              </a:rPr>
              <a:t>pralnię</a:t>
            </a:r>
            <a:r>
              <a:rPr lang="pl-PL" sz="3200" dirty="0" smtClean="0"/>
              <a:t>, </a:t>
            </a:r>
            <a:r>
              <a:rPr lang="pl-PL" sz="3200" b="1" dirty="0" smtClean="0">
                <a:solidFill>
                  <a:srgbClr val="C00000"/>
                </a:solidFill>
              </a:rPr>
              <a:t>salę telewizyjną </a:t>
            </a:r>
            <a:r>
              <a:rPr lang="pl-PL" sz="3200" dirty="0" smtClean="0"/>
              <a:t>oraz </a:t>
            </a:r>
            <a:r>
              <a:rPr lang="pl-PL" sz="3200" b="1" dirty="0" smtClean="0">
                <a:solidFill>
                  <a:srgbClr val="C00000"/>
                </a:solidFill>
              </a:rPr>
              <a:t>Klub Studenta 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70C0"/>
                </a:solidFill>
              </a:rPr>
              <a:t>has a laundry room, a TV room and a Student Club</a:t>
            </a:r>
            <a:endParaRPr lang="pl-PL" sz="2400" i="1" dirty="0" smtClean="0">
              <a:solidFill>
                <a:srgbClr val="0070C0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12" name="Obraz 11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13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14. Dom Studenta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00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Niedaleko Domu Studenta UBB znajdują się:</a:t>
            </a:r>
            <a:br>
              <a:rPr lang="pl-PL" b="1" dirty="0" smtClean="0"/>
            </a:br>
            <a:r>
              <a:rPr lang="pl-PL" sz="2400" i="1" dirty="0">
                <a:solidFill>
                  <a:srgbClr val="0070C0"/>
                </a:solidFill>
              </a:rPr>
              <a:t>N</a:t>
            </a:r>
            <a:r>
              <a:rPr lang="en-US" sz="2400" i="1" dirty="0" smtClean="0">
                <a:solidFill>
                  <a:srgbClr val="0070C0"/>
                </a:solidFill>
              </a:rPr>
              <a:t>ear </a:t>
            </a:r>
            <a:r>
              <a:rPr lang="en-US" sz="2400" i="1" dirty="0">
                <a:solidFill>
                  <a:srgbClr val="0070C0"/>
                </a:solidFill>
              </a:rPr>
              <a:t>the UBB </a:t>
            </a:r>
            <a:r>
              <a:rPr lang="pl-PL" sz="2400" i="1" dirty="0" smtClean="0">
                <a:solidFill>
                  <a:srgbClr val="0070C0"/>
                </a:solidFill>
              </a:rPr>
              <a:t>s</a:t>
            </a:r>
            <a:r>
              <a:rPr lang="en-US" sz="2400" i="1" dirty="0" err="1" smtClean="0">
                <a:solidFill>
                  <a:srgbClr val="0070C0"/>
                </a:solidFill>
              </a:rPr>
              <a:t>tudent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dormitory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</a:rPr>
              <a:t>locate</a:t>
            </a:r>
            <a:r>
              <a:rPr lang="pl-PL" sz="2400" i="1" dirty="0" smtClean="0">
                <a:solidFill>
                  <a:srgbClr val="0070C0"/>
                </a:solidFill>
              </a:rPr>
              <a:t>d </a:t>
            </a:r>
            <a:r>
              <a:rPr lang="pl-PL" sz="2400" i="1" dirty="0" err="1" smtClean="0">
                <a:solidFill>
                  <a:srgbClr val="0070C0"/>
                </a:solidFill>
              </a:rPr>
              <a:t>are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b="1" dirty="0" smtClean="0"/>
              <a:t>sklepy spożywcze i supermarkety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70C0"/>
                </a:solidFill>
              </a:rPr>
              <a:t>grocery stores and supermarkets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r>
              <a:rPr lang="pl-PL" sz="3200" b="1" dirty="0" smtClean="0"/>
              <a:t>pizzerie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p</a:t>
            </a:r>
            <a:r>
              <a:rPr lang="en-US" sz="2400" i="1" dirty="0" err="1" smtClean="0">
                <a:solidFill>
                  <a:srgbClr val="0070C0"/>
                </a:solidFill>
              </a:rPr>
              <a:t>izzerias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r>
              <a:rPr lang="pl-PL" sz="3200" b="1" dirty="0" smtClean="0"/>
              <a:t>bankomat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70C0"/>
                </a:solidFill>
              </a:rPr>
              <a:t>cash machine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r>
              <a:rPr lang="pl-PL" sz="3200" b="1" dirty="0" smtClean="0"/>
              <a:t>przystanek autobusowy linii 21 </a:t>
            </a:r>
            <a:r>
              <a:rPr lang="pl-PL" sz="3200" b="1" dirty="0" smtClean="0">
                <a:solidFill>
                  <a:srgbClr val="C00000"/>
                </a:solidFill>
              </a:rPr>
              <a:t>w kierunku UBB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70C0"/>
                </a:solidFill>
              </a:rPr>
              <a:t>bus stop line 21 towards the </a:t>
            </a:r>
            <a:r>
              <a:rPr lang="pl-PL" sz="2400" i="1" dirty="0" smtClean="0">
                <a:solidFill>
                  <a:srgbClr val="0070C0"/>
                </a:solidFill>
              </a:rPr>
              <a:t>UBB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14. Dom Studenta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68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Przydatne słowa w DS UBB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sz="2400" i="1" dirty="0">
                <a:solidFill>
                  <a:srgbClr val="0070C0"/>
                </a:solidFill>
              </a:rPr>
              <a:t>Useful words in DS UBB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czynsz</a:t>
            </a:r>
            <a:r>
              <a:rPr lang="pl-PL" sz="4400" dirty="0" smtClean="0"/>
              <a:t> </a:t>
            </a:r>
            <a:r>
              <a:rPr lang="pl-PL" sz="2400" i="1" dirty="0" smtClean="0">
                <a:solidFill>
                  <a:srgbClr val="0070C0"/>
                </a:solidFill>
              </a:rPr>
              <a:t>rent</a:t>
            </a:r>
            <a:r>
              <a:rPr lang="pl-PL" sz="4400" dirty="0" smtClean="0"/>
              <a:t> </a:t>
            </a:r>
          </a:p>
          <a:p>
            <a:r>
              <a:rPr lang="pl-PL" sz="3600" dirty="0"/>
              <a:t>k</a:t>
            </a:r>
            <a:r>
              <a:rPr lang="pl-PL" sz="3600" dirty="0" smtClean="0"/>
              <a:t>aucja</a:t>
            </a:r>
            <a:r>
              <a:rPr lang="pl-PL" sz="4400" dirty="0" smtClean="0"/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deposit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r>
              <a:rPr lang="pl-PL" sz="3600" dirty="0" smtClean="0"/>
              <a:t>łazienka</a:t>
            </a:r>
            <a:r>
              <a:rPr lang="pl-PL" sz="4400" dirty="0" smtClean="0"/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bathroom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r>
              <a:rPr lang="pl-PL" sz="3600" dirty="0" smtClean="0"/>
              <a:t>portiernia</a:t>
            </a:r>
            <a:r>
              <a:rPr lang="pl-PL" sz="4400" dirty="0" smtClean="0"/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lodge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r>
              <a:rPr lang="pl-PL" sz="3600" dirty="0" smtClean="0"/>
              <a:t>regulamin</a:t>
            </a:r>
            <a:r>
              <a:rPr lang="pl-PL" sz="4400" dirty="0" smtClean="0"/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statute</a:t>
            </a:r>
            <a:endParaRPr lang="pl-PL" sz="2400" i="1" dirty="0">
              <a:solidFill>
                <a:srgbClr val="0070C0"/>
              </a:solidFill>
            </a:endParaRPr>
          </a:p>
          <a:p>
            <a:endParaRPr lang="pl-PL" sz="4400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14. Dom Studenta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91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Przydatne słowa w DS UBB </a:t>
            </a:r>
            <a:r>
              <a:rPr lang="pl-PL" b="1" dirty="0" smtClean="0"/>
              <a:t>– pokój  </a:t>
            </a:r>
            <a:r>
              <a:rPr lang="pl-PL" dirty="0"/>
              <a:t/>
            </a:r>
            <a:br>
              <a:rPr lang="pl-PL" dirty="0"/>
            </a:br>
            <a:r>
              <a:rPr lang="en-US" sz="2400" i="1" dirty="0">
                <a:solidFill>
                  <a:srgbClr val="0070C0"/>
                </a:solidFill>
              </a:rPr>
              <a:t>Useful words in DS UBB</a:t>
            </a:r>
            <a:r>
              <a:rPr lang="pl-PL" sz="2400" i="1" dirty="0">
                <a:solidFill>
                  <a:srgbClr val="0070C0"/>
                </a:solidFill>
              </a:rPr>
              <a:t> – </a:t>
            </a:r>
            <a:r>
              <a:rPr lang="pl-PL" sz="2400" i="1" dirty="0" err="1" smtClean="0">
                <a:solidFill>
                  <a:srgbClr val="0070C0"/>
                </a:solidFill>
              </a:rPr>
              <a:t>room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600" dirty="0" smtClean="0"/>
              <a:t>biurko</a:t>
            </a:r>
            <a:r>
              <a:rPr lang="pl-PL" dirty="0" smtClean="0"/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desk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pl-PL" sz="3600" dirty="0" smtClean="0"/>
              <a:t>firanka </a:t>
            </a:r>
            <a:r>
              <a:rPr lang="pl-PL" sz="2400" i="1" dirty="0" err="1" smtClean="0">
                <a:solidFill>
                  <a:srgbClr val="0070C0"/>
                </a:solidFill>
              </a:rPr>
              <a:t>curtain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pl-PL" sz="3600" dirty="0" smtClean="0"/>
              <a:t>krzesło</a:t>
            </a:r>
            <a:r>
              <a:rPr lang="pl-PL" sz="3200" dirty="0" smtClean="0"/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chair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r>
              <a:rPr lang="pl-PL" sz="3600" dirty="0" smtClean="0"/>
              <a:t>łóżko</a:t>
            </a:r>
            <a:r>
              <a:rPr lang="pl-PL" dirty="0" smtClean="0"/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bed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pl-PL" sz="3600" dirty="0" smtClean="0"/>
              <a:t>pościel</a:t>
            </a:r>
            <a:r>
              <a:rPr lang="pl-PL" sz="3200" dirty="0" smtClean="0"/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linen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r>
              <a:rPr lang="pl-PL" sz="3600" dirty="0" smtClean="0"/>
              <a:t>szafka</a:t>
            </a:r>
            <a:r>
              <a:rPr lang="pl-PL" dirty="0" smtClean="0"/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cabinet</a:t>
            </a:r>
            <a:r>
              <a:rPr lang="pl-PL" dirty="0" smtClean="0"/>
              <a:t> </a:t>
            </a:r>
          </a:p>
          <a:p>
            <a:r>
              <a:rPr lang="pl-PL" sz="3600" dirty="0" smtClean="0"/>
              <a:t>wieszak</a:t>
            </a:r>
            <a:r>
              <a:rPr lang="pl-PL" dirty="0" smtClean="0"/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hanger</a:t>
            </a:r>
            <a:endParaRPr lang="pl-PL" sz="2400" i="1" dirty="0" smtClean="0">
              <a:solidFill>
                <a:srgbClr val="0070C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14. Dom Studenta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896" y="1825626"/>
            <a:ext cx="5504144" cy="4351338"/>
          </a:xfrm>
          <a:prstGeom prst="rect">
            <a:avLst/>
          </a:prstGeom>
        </p:spPr>
      </p:pic>
      <p:sp>
        <p:nvSpPr>
          <p:cNvPr id="11" name="Strzałka w dół 10"/>
          <p:cNvSpPr/>
          <p:nvPr/>
        </p:nvSpPr>
        <p:spPr>
          <a:xfrm rot="1444181">
            <a:off x="10625305" y="3267363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12" name="Strzałka w dół 11"/>
          <p:cNvSpPr/>
          <p:nvPr/>
        </p:nvSpPr>
        <p:spPr>
          <a:xfrm rot="21152925">
            <a:off x="9569930" y="1481769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13" name="Strzałka w dół 12"/>
          <p:cNvSpPr/>
          <p:nvPr/>
        </p:nvSpPr>
        <p:spPr>
          <a:xfrm rot="13216776">
            <a:off x="9053351" y="4736716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14" name="Strzałka w dół 13"/>
          <p:cNvSpPr/>
          <p:nvPr/>
        </p:nvSpPr>
        <p:spPr>
          <a:xfrm rot="18515768">
            <a:off x="5317638" y="2661546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15" name="Strzałka w dół 14"/>
          <p:cNvSpPr/>
          <p:nvPr/>
        </p:nvSpPr>
        <p:spPr>
          <a:xfrm rot="21152925">
            <a:off x="7018626" y="2354800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16" name="Strzałka w dół 15"/>
          <p:cNvSpPr/>
          <p:nvPr/>
        </p:nvSpPr>
        <p:spPr>
          <a:xfrm rot="21152925">
            <a:off x="8719615" y="3065441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0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Przydatne słowa w DS </a:t>
            </a:r>
            <a:r>
              <a:rPr lang="pl-PL" b="1" dirty="0" smtClean="0"/>
              <a:t>UBB – kuchnia </a:t>
            </a:r>
            <a:r>
              <a:rPr lang="pl-PL" dirty="0"/>
              <a:t/>
            </a:r>
            <a:br>
              <a:rPr lang="pl-PL" dirty="0"/>
            </a:br>
            <a:r>
              <a:rPr lang="en-US" sz="2400" i="1" dirty="0">
                <a:solidFill>
                  <a:srgbClr val="0070C0"/>
                </a:solidFill>
              </a:rPr>
              <a:t>Useful words in DS </a:t>
            </a:r>
            <a:r>
              <a:rPr lang="en-US" sz="2400" i="1" dirty="0" smtClean="0">
                <a:solidFill>
                  <a:srgbClr val="0070C0"/>
                </a:solidFill>
              </a:rPr>
              <a:t>UBB</a:t>
            </a:r>
            <a:r>
              <a:rPr lang="pl-PL" sz="2400" i="1" dirty="0" smtClean="0">
                <a:solidFill>
                  <a:srgbClr val="0070C0"/>
                </a:solidFill>
              </a:rPr>
              <a:t> – </a:t>
            </a:r>
            <a:r>
              <a:rPr lang="pl-PL" sz="2400" i="1" dirty="0" err="1" smtClean="0">
                <a:solidFill>
                  <a:srgbClr val="0070C0"/>
                </a:solidFill>
              </a:rPr>
              <a:t>kitchen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38200" y="1644747"/>
            <a:ext cx="895553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600" dirty="0" smtClean="0"/>
              <a:t>czajnik</a:t>
            </a:r>
            <a:r>
              <a:rPr lang="pl-PL" sz="4000" dirty="0" smtClean="0"/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kettle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600" dirty="0" smtClean="0"/>
              <a:t>garnek</a:t>
            </a:r>
            <a:r>
              <a:rPr lang="pl-PL" sz="4000" dirty="0" smtClean="0"/>
              <a:t> </a:t>
            </a:r>
            <a:r>
              <a:rPr lang="pl-PL" sz="2400" i="1" dirty="0" smtClean="0">
                <a:solidFill>
                  <a:srgbClr val="0070C0"/>
                </a:solidFill>
              </a:rPr>
              <a:t>pot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600" dirty="0" smtClean="0"/>
              <a:t>lodówk</a:t>
            </a:r>
            <a:r>
              <a:rPr lang="pl-PL" sz="4000" dirty="0" smtClean="0"/>
              <a:t>a </a:t>
            </a:r>
            <a:r>
              <a:rPr lang="pl-PL" sz="2400" i="1" dirty="0" err="1" smtClean="0">
                <a:solidFill>
                  <a:srgbClr val="0070C0"/>
                </a:solidFill>
              </a:rPr>
              <a:t>fridge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600" dirty="0" smtClean="0"/>
              <a:t>patelnia</a:t>
            </a:r>
            <a:r>
              <a:rPr lang="pl-PL" sz="4000" dirty="0" smtClean="0"/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frying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>
                <a:solidFill>
                  <a:srgbClr val="0070C0"/>
                </a:solidFill>
              </a:rPr>
              <a:t>pan 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600" dirty="0" smtClean="0"/>
              <a:t>stół</a:t>
            </a:r>
            <a:r>
              <a:rPr lang="pl-PL" sz="4000" dirty="0" smtClean="0"/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table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600" dirty="0" smtClean="0"/>
              <a:t>sztućce</a:t>
            </a:r>
            <a:r>
              <a:rPr lang="pl-PL" sz="4000" dirty="0" smtClean="0"/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cutlery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600" dirty="0"/>
              <a:t>talerz</a:t>
            </a:r>
            <a:r>
              <a:rPr lang="pl-PL" sz="4000" dirty="0"/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plate</a:t>
            </a:r>
            <a:endParaRPr lang="pl-PL" sz="2400" i="1" dirty="0">
              <a:solidFill>
                <a:srgbClr val="0070C0"/>
              </a:solidFill>
            </a:endParaRP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7" name="Obraz 6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8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1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14. Dom Studenta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23" y="2438177"/>
            <a:ext cx="7266489" cy="2711216"/>
          </a:xfrm>
          <a:prstGeom prst="rect">
            <a:avLst/>
          </a:prstGeom>
        </p:spPr>
      </p:pic>
      <p:sp>
        <p:nvSpPr>
          <p:cNvPr id="12" name="Strzałka w dół 11"/>
          <p:cNvSpPr/>
          <p:nvPr/>
        </p:nvSpPr>
        <p:spPr>
          <a:xfrm rot="9028069">
            <a:off x="7106678" y="3806057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13" name="Strzałka w dół 12"/>
          <p:cNvSpPr/>
          <p:nvPr/>
        </p:nvSpPr>
        <p:spPr>
          <a:xfrm rot="11896514">
            <a:off x="5998927" y="3921737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14" name="Strzałka w dół 13"/>
          <p:cNvSpPr/>
          <p:nvPr/>
        </p:nvSpPr>
        <p:spPr>
          <a:xfrm rot="19396401">
            <a:off x="8014451" y="2211564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15" name="Strzałka w dół 14"/>
          <p:cNvSpPr/>
          <p:nvPr/>
        </p:nvSpPr>
        <p:spPr>
          <a:xfrm rot="2059922">
            <a:off x="10496528" y="3061895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3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Przydatne słowa w DS UBB – Klub Studenta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sz="2400" i="1" dirty="0">
                <a:solidFill>
                  <a:srgbClr val="0070C0"/>
                </a:solidFill>
              </a:rPr>
              <a:t>Useful words in DS </a:t>
            </a:r>
            <a:r>
              <a:rPr lang="en-US" sz="2400" i="1" dirty="0" smtClean="0">
                <a:solidFill>
                  <a:srgbClr val="0070C0"/>
                </a:solidFill>
              </a:rPr>
              <a:t>UBB</a:t>
            </a:r>
            <a:r>
              <a:rPr lang="pl-PL" sz="2400" i="1" dirty="0" smtClean="0">
                <a:solidFill>
                  <a:srgbClr val="0070C0"/>
                </a:solidFill>
              </a:rPr>
              <a:t> – Student Club 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b="1" dirty="0" smtClean="0"/>
              <a:t>W Klubie Studenta można zagrać w: 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70C0"/>
                </a:solidFill>
              </a:rPr>
              <a:t>In the Student Club you can play:</a:t>
            </a:r>
            <a:endParaRPr lang="pl-PL" sz="2400" i="1" dirty="0">
              <a:solidFill>
                <a:srgbClr val="0070C0"/>
              </a:solidFill>
            </a:endParaRPr>
          </a:p>
          <a:p>
            <a:endParaRPr lang="pl-PL" sz="800" dirty="0" smtClean="0"/>
          </a:p>
          <a:p>
            <a:r>
              <a:rPr lang="pl-PL" sz="4000" dirty="0" err="1" smtClean="0"/>
              <a:t>piłkarzyki</a:t>
            </a:r>
            <a:endParaRPr lang="pl-PL" sz="4000" dirty="0" smtClean="0"/>
          </a:p>
          <a:p>
            <a:pPr marL="0" indent="0">
              <a:buNone/>
            </a:pPr>
            <a:endParaRPr lang="pl-PL" sz="1400" dirty="0" smtClean="0"/>
          </a:p>
          <a:p>
            <a:r>
              <a:rPr lang="pl-PL" sz="4400" dirty="0"/>
              <a:t>tenis stołowy </a:t>
            </a:r>
          </a:p>
          <a:p>
            <a:endParaRPr lang="pl-PL" sz="2000" dirty="0" smtClean="0"/>
          </a:p>
          <a:p>
            <a:r>
              <a:rPr lang="pl-PL" sz="4000" dirty="0"/>
              <a:t>bilard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14. Dom Studenta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918" y="2744514"/>
            <a:ext cx="4998428" cy="333228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49" y="2902776"/>
            <a:ext cx="4761035" cy="317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0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Kilka </a:t>
            </a:r>
            <a:r>
              <a:rPr lang="pl-PL" b="1" dirty="0"/>
              <a:t>przydatnych zwrotów</a:t>
            </a:r>
            <a:r>
              <a:rPr lang="pl-PL" dirty="0"/>
              <a:t/>
            </a:r>
            <a:br>
              <a:rPr lang="pl-PL" dirty="0"/>
            </a:br>
            <a:r>
              <a:rPr lang="pl-PL" sz="2400" i="1" dirty="0" err="1">
                <a:solidFill>
                  <a:srgbClr val="0070C0"/>
                </a:solidFill>
              </a:rPr>
              <a:t>Some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useful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phrases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1825624"/>
            <a:ext cx="10772113" cy="4442007"/>
          </a:xfrm>
        </p:spPr>
        <p:txBody>
          <a:bodyPr>
            <a:normAutofit fontScale="92500" lnSpcReduction="10000"/>
          </a:bodyPr>
          <a:lstStyle/>
          <a:p>
            <a:r>
              <a:rPr lang="pl-PL" sz="3600" b="1" dirty="0">
                <a:solidFill>
                  <a:srgbClr val="C00000"/>
                </a:solidFill>
              </a:rPr>
              <a:t>Poproszę klucz </a:t>
            </a:r>
            <a:r>
              <a:rPr lang="pl-PL" sz="3600" b="1" dirty="0"/>
              <a:t>do pokoju numer 4. </a:t>
            </a:r>
            <a:r>
              <a:rPr lang="en-US" sz="2600" i="1" dirty="0" smtClean="0">
                <a:solidFill>
                  <a:srgbClr val="0070C0"/>
                </a:solidFill>
              </a:rPr>
              <a:t>I'd </a:t>
            </a:r>
            <a:r>
              <a:rPr lang="en-US" sz="2600" i="1" dirty="0">
                <a:solidFill>
                  <a:srgbClr val="0070C0"/>
                </a:solidFill>
              </a:rPr>
              <a:t>like the key to room </a:t>
            </a:r>
            <a:r>
              <a:rPr lang="pl-PL" sz="2600" i="1" dirty="0" smtClean="0">
                <a:solidFill>
                  <a:srgbClr val="0070C0"/>
                </a:solidFill>
              </a:rPr>
              <a:t>No.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>
                <a:solidFill>
                  <a:srgbClr val="0070C0"/>
                </a:solidFill>
              </a:rPr>
              <a:t>4, please</a:t>
            </a:r>
            <a:r>
              <a:rPr lang="en-US" sz="2600" i="1" dirty="0" smtClean="0">
                <a:solidFill>
                  <a:srgbClr val="0070C0"/>
                </a:solidFill>
              </a:rPr>
              <a:t>.</a:t>
            </a:r>
            <a:endParaRPr lang="pl-PL" sz="2600" i="1" dirty="0" smtClean="0">
              <a:solidFill>
                <a:srgbClr val="0070C0"/>
              </a:solidFill>
            </a:endParaRPr>
          </a:p>
          <a:p>
            <a:endParaRPr lang="pl-PL" sz="1100" i="1" dirty="0">
              <a:solidFill>
                <a:srgbClr val="0070C0"/>
              </a:solidFill>
            </a:endParaRPr>
          </a:p>
          <a:p>
            <a:r>
              <a:rPr lang="pl-PL" sz="3600" b="1" dirty="0" smtClean="0">
                <a:solidFill>
                  <a:srgbClr val="C00000"/>
                </a:solidFill>
              </a:rPr>
              <a:t>Mam problem! </a:t>
            </a:r>
            <a:r>
              <a:rPr lang="en-US" sz="2600" i="1" dirty="0">
                <a:solidFill>
                  <a:srgbClr val="0070C0"/>
                </a:solidFill>
              </a:rPr>
              <a:t>I have a problem!</a:t>
            </a:r>
            <a:r>
              <a:rPr lang="pl-PL" sz="2600" i="1" dirty="0">
                <a:solidFill>
                  <a:srgbClr val="0070C0"/>
                </a:solidFill>
              </a:rPr>
              <a:t> </a:t>
            </a:r>
            <a:endParaRPr lang="pl-PL" sz="2600" i="1" dirty="0" smtClean="0">
              <a:solidFill>
                <a:srgbClr val="0070C0"/>
              </a:solidFill>
            </a:endParaRPr>
          </a:p>
          <a:p>
            <a:r>
              <a:rPr lang="pl-PL" sz="3600" dirty="0" smtClean="0"/>
              <a:t>Proszę o pomoc! </a:t>
            </a:r>
            <a:r>
              <a:rPr lang="en-US" sz="2600" i="1" dirty="0">
                <a:solidFill>
                  <a:srgbClr val="0070C0"/>
                </a:solidFill>
              </a:rPr>
              <a:t>Please help</a:t>
            </a:r>
            <a:r>
              <a:rPr lang="pl-PL" sz="2600" i="1" dirty="0">
                <a:solidFill>
                  <a:srgbClr val="0070C0"/>
                </a:solidFill>
              </a:rPr>
              <a:t> me</a:t>
            </a:r>
            <a:r>
              <a:rPr lang="en-US" sz="2600" i="1" dirty="0">
                <a:solidFill>
                  <a:srgbClr val="0070C0"/>
                </a:solidFill>
              </a:rPr>
              <a:t>!</a:t>
            </a:r>
            <a:r>
              <a:rPr lang="pl-PL" sz="2600" i="1" dirty="0">
                <a:solidFill>
                  <a:srgbClr val="0070C0"/>
                </a:solidFill>
              </a:rPr>
              <a:t> </a:t>
            </a:r>
            <a:endParaRPr lang="pl-PL" sz="2600" i="1" dirty="0" smtClean="0">
              <a:solidFill>
                <a:srgbClr val="0070C0"/>
              </a:solidFill>
            </a:endParaRPr>
          </a:p>
          <a:p>
            <a:endParaRPr lang="pl-PL" sz="1300" i="1" dirty="0" smtClean="0">
              <a:solidFill>
                <a:srgbClr val="0070C0"/>
              </a:solidFill>
            </a:endParaRPr>
          </a:p>
          <a:p>
            <a:r>
              <a:rPr lang="pl-PL" sz="3600" b="1" dirty="0"/>
              <a:t>Zepsuło </a:t>
            </a:r>
            <a:r>
              <a:rPr lang="pl-PL" sz="3600" b="1" dirty="0" smtClean="0"/>
              <a:t>się</a:t>
            </a:r>
            <a:r>
              <a:rPr lang="pl-PL" sz="3600" dirty="0" smtClean="0"/>
              <a:t> krzesło.</a:t>
            </a:r>
            <a:r>
              <a:rPr lang="en-US" sz="3600" dirty="0"/>
              <a:t> </a:t>
            </a:r>
            <a:r>
              <a:rPr lang="en-US" sz="2600" i="1" dirty="0">
                <a:solidFill>
                  <a:srgbClr val="0070C0"/>
                </a:solidFill>
              </a:rPr>
              <a:t>The chair is broken</a:t>
            </a:r>
            <a:r>
              <a:rPr lang="en-US" sz="2600" dirty="0">
                <a:solidFill>
                  <a:srgbClr val="0070C0"/>
                </a:solidFill>
              </a:rPr>
              <a:t>.</a:t>
            </a:r>
            <a:r>
              <a:rPr lang="pl-PL" sz="2600" dirty="0">
                <a:solidFill>
                  <a:srgbClr val="0070C0"/>
                </a:solidFill>
              </a:rPr>
              <a:t> </a:t>
            </a:r>
            <a:endParaRPr lang="pl-PL" sz="2600" dirty="0" smtClean="0">
              <a:solidFill>
                <a:srgbClr val="0070C0"/>
              </a:solidFill>
            </a:endParaRPr>
          </a:p>
          <a:p>
            <a:r>
              <a:rPr lang="pl-PL" sz="3600" dirty="0" smtClean="0"/>
              <a:t>Zepsuł się </a:t>
            </a:r>
            <a:r>
              <a:rPr lang="pl-PL" sz="3600" b="1" dirty="0" smtClean="0"/>
              <a:t>zamek w drzwiach</a:t>
            </a:r>
            <a:r>
              <a:rPr lang="pl-PL" sz="3600" dirty="0" smtClean="0"/>
              <a:t>. </a:t>
            </a:r>
            <a:r>
              <a:rPr lang="en-US" sz="2600" i="1" dirty="0">
                <a:solidFill>
                  <a:srgbClr val="0070C0"/>
                </a:solidFill>
              </a:rPr>
              <a:t>The lock on the door is broken.</a:t>
            </a:r>
            <a:r>
              <a:rPr lang="pl-PL" sz="2600" i="1" dirty="0">
                <a:solidFill>
                  <a:srgbClr val="0070C0"/>
                </a:solidFill>
              </a:rPr>
              <a:t> </a:t>
            </a:r>
            <a:endParaRPr lang="pl-PL" sz="2600" i="1" dirty="0" smtClean="0">
              <a:solidFill>
                <a:srgbClr val="0070C0"/>
              </a:solidFill>
            </a:endParaRPr>
          </a:p>
          <a:p>
            <a:endParaRPr lang="pl-PL" sz="1300" i="1" dirty="0">
              <a:solidFill>
                <a:srgbClr val="0070C0"/>
              </a:solidFill>
            </a:endParaRPr>
          </a:p>
          <a:p>
            <a:r>
              <a:rPr lang="pl-PL" sz="3600" dirty="0" smtClean="0"/>
              <a:t>Czy mogę </a:t>
            </a:r>
            <a:r>
              <a:rPr lang="pl-PL" sz="3600" b="1" dirty="0" smtClean="0">
                <a:solidFill>
                  <a:srgbClr val="C00000"/>
                </a:solidFill>
              </a:rPr>
              <a:t>pożyczyć</a:t>
            </a:r>
            <a:r>
              <a:rPr lang="pl-PL" sz="3600" b="1" dirty="0" smtClean="0"/>
              <a:t> </a:t>
            </a:r>
            <a:r>
              <a:rPr lang="pl-PL" sz="3600" dirty="0" smtClean="0"/>
              <a:t>patelnię?</a:t>
            </a:r>
            <a:r>
              <a:rPr lang="en-US" sz="3600" dirty="0"/>
              <a:t> </a:t>
            </a:r>
            <a:r>
              <a:rPr lang="en-US" sz="2600" i="1" dirty="0">
                <a:solidFill>
                  <a:srgbClr val="0070C0"/>
                </a:solidFill>
              </a:rPr>
              <a:t>Can I borrow a frying pan</a:t>
            </a:r>
            <a:r>
              <a:rPr lang="en-US" sz="2600" i="1" dirty="0" smtClean="0">
                <a:solidFill>
                  <a:srgbClr val="0070C0"/>
                </a:solidFill>
              </a:rPr>
              <a:t>?</a:t>
            </a:r>
            <a:endParaRPr lang="pl-PL" sz="2600" i="1" dirty="0" smtClean="0">
              <a:solidFill>
                <a:srgbClr val="0070C0"/>
              </a:solidFill>
            </a:endParaRPr>
          </a:p>
          <a:p>
            <a:endParaRPr lang="pl-PL" dirty="0" smtClean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14. Dom Studenta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37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413</Words>
  <Application>Microsoft Office PowerPoint</Application>
  <PresentationFormat>Panoramiczny</PresentationFormat>
  <Paragraphs>108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Lekcja 14. Dom Studenta</vt:lpstr>
      <vt:lpstr>Spis treści Table of Contents</vt:lpstr>
      <vt:lpstr>Dom Studenta UBB UBB student dormitory</vt:lpstr>
      <vt:lpstr>Niedaleko Domu Studenta UBB znajdują się: Near the UBB student dormitory located are</vt:lpstr>
      <vt:lpstr>Przydatne słowa w DS UBB Useful words in DS UBB</vt:lpstr>
      <vt:lpstr>Przydatne słowa w DS UBB – pokój   Useful words in DS UBB – room</vt:lpstr>
      <vt:lpstr>Przydatne słowa w DS UBB – kuchnia  Useful words in DS UBB – kitchen </vt:lpstr>
      <vt:lpstr>Przydatne słowa w DS UBB – Klub Studenta  Useful words in DS UBB – Student Club </vt:lpstr>
      <vt:lpstr>Kilka przydatnych zwrotów Some useful phrases</vt:lpstr>
      <vt:lpstr>Szybka powtórka Quick review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 Studenta UBB Lekcja 14.</dc:title>
  <dc:creator>HP</dc:creator>
  <cp:lastModifiedBy>HP</cp:lastModifiedBy>
  <cp:revision>30</cp:revision>
  <dcterms:created xsi:type="dcterms:W3CDTF">2023-12-05T22:38:03Z</dcterms:created>
  <dcterms:modified xsi:type="dcterms:W3CDTF">2023-12-13T21:32:44Z</dcterms:modified>
</cp:coreProperties>
</file>