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D308-7198-4F2F-B604-DE545FCBE266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FC12-9973-4BA5-B7D9-4B017BFFD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87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D308-7198-4F2F-B604-DE545FCBE266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FC12-9973-4BA5-B7D9-4B017BFFD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33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D308-7198-4F2F-B604-DE545FCBE266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FC12-9973-4BA5-B7D9-4B017BFFD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23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D308-7198-4F2F-B604-DE545FCBE266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FC12-9973-4BA5-B7D9-4B017BFFD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575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D308-7198-4F2F-B604-DE545FCBE266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FC12-9973-4BA5-B7D9-4B017BFFD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7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D308-7198-4F2F-B604-DE545FCBE266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FC12-9973-4BA5-B7D9-4B017BFFD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572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D308-7198-4F2F-B604-DE545FCBE266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FC12-9973-4BA5-B7D9-4B017BFFD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16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D308-7198-4F2F-B604-DE545FCBE266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FC12-9973-4BA5-B7D9-4B017BFFD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258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D308-7198-4F2F-B604-DE545FCBE266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FC12-9973-4BA5-B7D9-4B017BFFD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11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D308-7198-4F2F-B604-DE545FCBE266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FC12-9973-4BA5-B7D9-4B017BFFD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219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D308-7198-4F2F-B604-DE545FCBE266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FC12-9973-4BA5-B7D9-4B017BFFD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73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9D308-7198-4F2F-B604-DE545FCBE266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6FC12-9973-4BA5-B7D9-4B017BFFDF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15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Lekcja 13.</a:t>
            </a:r>
            <a:br>
              <a:rPr lang="pl-PL" dirty="0" smtClean="0"/>
            </a:br>
            <a:r>
              <a:rPr lang="pl-PL" b="1" dirty="0" smtClean="0">
                <a:solidFill>
                  <a:srgbClr val="C00000"/>
                </a:solidFill>
              </a:rPr>
              <a:t>Stołówka UBB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Lesson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13.</a:t>
            </a:r>
          </a:p>
          <a:p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UBB </a:t>
            </a:r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canteen</a:t>
            </a:r>
            <a:endParaRPr lang="pl-PL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6FA19EB-7DF0-49BE-862C-C66D1E4771C1}"/>
              </a:ext>
            </a:extLst>
          </p:cNvPr>
          <p:cNvGrpSpPr/>
          <p:nvPr/>
        </p:nvGrpSpPr>
        <p:grpSpPr>
          <a:xfrm>
            <a:off x="647713" y="560439"/>
            <a:ext cx="1469844" cy="1312830"/>
            <a:chOff x="617204" y="568877"/>
            <a:chExt cx="1069974" cy="955675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C1280639-C6BC-4507-87E7-72BF2F951552}"/>
                </a:ext>
              </a:extLst>
            </p:cNvPr>
            <p:cNvSpPr/>
            <p:nvPr/>
          </p:nvSpPr>
          <p:spPr>
            <a:xfrm>
              <a:off x="617204" y="568877"/>
              <a:ext cx="1069974" cy="955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1500" dist="279400" dir="1500000" sx="94000" sy="94000" algn="ctr" rotWithShape="0">
                <a:schemeClr val="accent1">
                  <a:lumMod val="75000"/>
                  <a:alpha val="1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0857B8E2-6594-486F-ABAA-BCB428D06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84838" y="569412"/>
              <a:ext cx="954605" cy="954604"/>
            </a:xfrm>
            <a:prstGeom prst="rect">
              <a:avLst/>
            </a:prstGeom>
          </p:spPr>
        </p:pic>
      </p:grpSp>
      <p:sp>
        <p:nvSpPr>
          <p:cNvPr id="7" name="Rectangle: Rounded Corners 41">
            <a:extLst>
              <a:ext uri="{FF2B5EF4-FFF2-40B4-BE49-F238E27FC236}">
                <a16:creationId xmlns:a16="http://schemas.microsoft.com/office/drawing/2014/main" id="{C598F511-91CC-9BB3-7B7C-4544B3E8DDE5}"/>
              </a:ext>
            </a:extLst>
          </p:cNvPr>
          <p:cNvSpPr/>
          <p:nvPr/>
        </p:nvSpPr>
        <p:spPr>
          <a:xfrm>
            <a:off x="7077456" y="794436"/>
            <a:ext cx="4191047" cy="301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0163" y="860825"/>
            <a:ext cx="183008" cy="1830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3113E6-6A18-4280-B9A1-588C97E1E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2015" y="558904"/>
            <a:ext cx="3213230" cy="1314200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EED06717-E2F1-B62D-65AD-D688FF6AE469}"/>
              </a:ext>
            </a:extLst>
          </p:cNvPr>
          <p:cNvSpPr txBox="1"/>
          <p:nvPr/>
        </p:nvSpPr>
        <p:spPr>
          <a:xfrm>
            <a:off x="8967851" y="817503"/>
            <a:ext cx="2438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www.ubb.edu.pl/en</a:t>
            </a:r>
            <a:endParaRPr lang="en-ID" sz="1050" b="1" dirty="0">
              <a:solidFill>
                <a:srgbClr val="223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64F0AFD-59CB-59DF-9C6C-57606344CB90}"/>
              </a:ext>
            </a:extLst>
          </p:cNvPr>
          <p:cNvSpPr/>
          <p:nvPr/>
        </p:nvSpPr>
        <p:spPr>
          <a:xfrm>
            <a:off x="11242608" y="804670"/>
            <a:ext cx="301679" cy="291445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0941" y="844132"/>
            <a:ext cx="183008" cy="183008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115" y="4947686"/>
            <a:ext cx="5279673" cy="1599741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-20739" y="6244606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Desery i napoje</a:t>
            </a:r>
            <a:r>
              <a:rPr lang="pl-PL" b="1" dirty="0"/>
              <a:t/>
            </a:r>
            <a:br>
              <a:rPr lang="pl-PL" b="1" dirty="0"/>
            </a:br>
            <a:r>
              <a:rPr lang="pl-PL" sz="2400" i="1" dirty="0" err="1">
                <a:solidFill>
                  <a:srgbClr val="0070C0"/>
                </a:solidFill>
              </a:rPr>
              <a:t>Desserts</a:t>
            </a:r>
            <a:r>
              <a:rPr lang="pl-PL" sz="2400" i="1" dirty="0">
                <a:solidFill>
                  <a:srgbClr val="0070C0"/>
                </a:solidFill>
              </a:rPr>
              <a:t> and </a:t>
            </a:r>
            <a:r>
              <a:rPr lang="pl-PL" sz="2400" i="1" dirty="0" err="1">
                <a:solidFill>
                  <a:srgbClr val="0070C0"/>
                </a:solidFill>
              </a:rPr>
              <a:t>drinks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lody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ice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cream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pl-PL" sz="3200" b="1" dirty="0" smtClean="0"/>
              <a:t>ciasto </a:t>
            </a:r>
            <a:r>
              <a:rPr lang="pl-PL" sz="2400" i="1" dirty="0" err="1" smtClean="0">
                <a:solidFill>
                  <a:srgbClr val="0070C0"/>
                </a:solidFill>
              </a:rPr>
              <a:t>cake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or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pie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endParaRPr lang="pl-PL" sz="1100" dirty="0"/>
          </a:p>
          <a:p>
            <a:r>
              <a:rPr lang="pl-PL" sz="3200" b="1" dirty="0" smtClean="0">
                <a:solidFill>
                  <a:srgbClr val="C00000"/>
                </a:solidFill>
              </a:rPr>
              <a:t>napoje zimne </a:t>
            </a:r>
            <a:r>
              <a:rPr lang="pl-PL" sz="2400" i="1" dirty="0" err="1" smtClean="0">
                <a:solidFill>
                  <a:srgbClr val="0070C0"/>
                </a:solidFill>
              </a:rPr>
              <a:t>cold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drinks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lvl="1"/>
            <a:r>
              <a:rPr lang="pl-PL" sz="2800" b="1" dirty="0" smtClean="0"/>
              <a:t>woda mineralna </a:t>
            </a:r>
            <a:r>
              <a:rPr lang="pl-PL" sz="2800" dirty="0" smtClean="0"/>
              <a:t>gazowana / niegazowana, </a:t>
            </a:r>
            <a:r>
              <a:rPr lang="pl-PL" sz="2800" b="1" dirty="0" smtClean="0"/>
              <a:t>sok</a:t>
            </a:r>
          </a:p>
          <a:p>
            <a:pPr lvl="1"/>
            <a:r>
              <a:rPr lang="pl-PL" i="1" dirty="0" err="1" smtClean="0">
                <a:solidFill>
                  <a:srgbClr val="0070C0"/>
                </a:solidFill>
              </a:rPr>
              <a:t>sparkling</a:t>
            </a:r>
            <a:r>
              <a:rPr lang="pl-PL" i="1" dirty="0" smtClean="0">
                <a:solidFill>
                  <a:srgbClr val="0070C0"/>
                </a:solidFill>
              </a:rPr>
              <a:t> / </a:t>
            </a:r>
            <a:r>
              <a:rPr lang="pl-PL" i="1" dirty="0" err="1" smtClean="0">
                <a:solidFill>
                  <a:srgbClr val="0070C0"/>
                </a:solidFill>
              </a:rPr>
              <a:t>still</a:t>
            </a:r>
            <a:r>
              <a:rPr lang="pl-PL" i="1" dirty="0" smtClean="0">
                <a:solidFill>
                  <a:srgbClr val="0070C0"/>
                </a:solidFill>
              </a:rPr>
              <a:t> </a:t>
            </a:r>
            <a:r>
              <a:rPr lang="pl-PL" i="1" dirty="0" err="1">
                <a:solidFill>
                  <a:srgbClr val="0070C0"/>
                </a:solidFill>
              </a:rPr>
              <a:t>mineral</a:t>
            </a:r>
            <a:r>
              <a:rPr lang="pl-PL" i="1" dirty="0">
                <a:solidFill>
                  <a:srgbClr val="0070C0"/>
                </a:solidFill>
              </a:rPr>
              <a:t> </a:t>
            </a:r>
            <a:r>
              <a:rPr lang="pl-PL" i="1" dirty="0" err="1">
                <a:solidFill>
                  <a:srgbClr val="0070C0"/>
                </a:solidFill>
              </a:rPr>
              <a:t>water</a:t>
            </a:r>
            <a:r>
              <a:rPr lang="pl-PL" i="1" dirty="0">
                <a:solidFill>
                  <a:srgbClr val="0070C0"/>
                </a:solidFill>
              </a:rPr>
              <a:t>, </a:t>
            </a:r>
            <a:r>
              <a:rPr lang="pl-PL" i="1" dirty="0" err="1">
                <a:solidFill>
                  <a:srgbClr val="0070C0"/>
                </a:solidFill>
              </a:rPr>
              <a:t>juice</a:t>
            </a:r>
            <a:endParaRPr lang="pl-PL" i="1" dirty="0" smtClean="0">
              <a:solidFill>
                <a:srgbClr val="0070C0"/>
              </a:solidFill>
            </a:endParaRPr>
          </a:p>
          <a:p>
            <a:r>
              <a:rPr lang="pl-PL" sz="3200" b="1" dirty="0" smtClean="0">
                <a:solidFill>
                  <a:srgbClr val="C00000"/>
                </a:solidFill>
              </a:rPr>
              <a:t>napoje ciepłe</a:t>
            </a:r>
            <a:r>
              <a:rPr lang="pl-PL" sz="3200" b="1" dirty="0">
                <a:solidFill>
                  <a:srgbClr val="C00000"/>
                </a:solidFill>
              </a:rPr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hot </a:t>
            </a:r>
            <a:r>
              <a:rPr lang="pl-PL" sz="2400" i="1" dirty="0" err="1" smtClean="0">
                <a:solidFill>
                  <a:srgbClr val="0070C0"/>
                </a:solidFill>
              </a:rPr>
              <a:t>drinks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lvl="1"/>
            <a:r>
              <a:rPr lang="pl-PL" sz="2800" b="1" dirty="0" smtClean="0"/>
              <a:t>kawa</a:t>
            </a:r>
            <a:r>
              <a:rPr lang="pl-PL" sz="2800" dirty="0" smtClean="0"/>
              <a:t> czarna, kawa z mlekiem, </a:t>
            </a:r>
            <a:r>
              <a:rPr lang="pl-PL" sz="2800" b="1" dirty="0" smtClean="0"/>
              <a:t>herbata</a:t>
            </a:r>
            <a:r>
              <a:rPr lang="pl-PL" sz="2800" dirty="0" smtClean="0"/>
              <a:t> z </a:t>
            </a:r>
            <a:r>
              <a:rPr lang="pl-PL" sz="2800" dirty="0"/>
              <a:t>cytryną </a:t>
            </a:r>
            <a:endParaRPr lang="pl-PL" sz="2800" dirty="0" smtClean="0"/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black coffee, coffee with milk, tea with </a:t>
            </a:r>
            <a:r>
              <a:rPr lang="en-US" i="1" dirty="0" smtClean="0">
                <a:solidFill>
                  <a:srgbClr val="0070C0"/>
                </a:solidFill>
              </a:rPr>
              <a:t>lemon</a:t>
            </a:r>
            <a:endParaRPr lang="pl-PL" i="1" dirty="0">
              <a:solidFill>
                <a:srgbClr val="0070C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13. Stołówka UBB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2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Kilka przydatnych zwrotów 1 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 err="1">
                <a:solidFill>
                  <a:srgbClr val="0070C0"/>
                </a:solidFill>
              </a:rPr>
              <a:t>Some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useful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phrases</a:t>
            </a:r>
            <a:r>
              <a:rPr lang="pl-PL" sz="2400" i="1" dirty="0" smtClean="0">
                <a:solidFill>
                  <a:srgbClr val="0070C0"/>
                </a:solidFill>
              </a:rPr>
              <a:t> 1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rgbClr val="C00000"/>
                </a:solidFill>
              </a:rPr>
              <a:t>Na miejscu </a:t>
            </a:r>
            <a:r>
              <a:rPr lang="pl-PL" sz="3600" dirty="0"/>
              <a:t>czy </a:t>
            </a:r>
            <a:r>
              <a:rPr lang="pl-PL" sz="3600" dirty="0">
                <a:solidFill>
                  <a:srgbClr val="C00000"/>
                </a:solidFill>
              </a:rPr>
              <a:t>na wynos</a:t>
            </a:r>
            <a:r>
              <a:rPr lang="pl-PL" sz="3600" dirty="0" smtClean="0"/>
              <a:t>?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</a:t>
            </a:r>
            <a:r>
              <a:rPr lang="en-US" sz="2400" i="1" dirty="0" smtClean="0">
                <a:solidFill>
                  <a:srgbClr val="0070C0"/>
                </a:solidFill>
              </a:rPr>
              <a:t>On-site </a:t>
            </a:r>
            <a:r>
              <a:rPr lang="en-US" sz="2400" i="1" dirty="0">
                <a:solidFill>
                  <a:srgbClr val="0070C0"/>
                </a:solidFill>
              </a:rPr>
              <a:t>or takeaway?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</a:p>
          <a:p>
            <a:r>
              <a:rPr lang="pl-PL" sz="3600" dirty="0" smtClean="0">
                <a:solidFill>
                  <a:srgbClr val="C00000"/>
                </a:solidFill>
              </a:rPr>
              <a:t>Płatność </a:t>
            </a:r>
            <a:r>
              <a:rPr lang="pl-PL" sz="3600" dirty="0">
                <a:solidFill>
                  <a:srgbClr val="C00000"/>
                </a:solidFill>
              </a:rPr>
              <a:t>kartą </a:t>
            </a:r>
            <a:r>
              <a:rPr lang="pl-PL" sz="3600" dirty="0"/>
              <a:t>czy</a:t>
            </a:r>
            <a:r>
              <a:rPr lang="pl-PL" sz="3600" dirty="0">
                <a:solidFill>
                  <a:srgbClr val="C00000"/>
                </a:solidFill>
              </a:rPr>
              <a:t> gotówką</a:t>
            </a:r>
            <a:r>
              <a:rPr lang="pl-PL" sz="3600" dirty="0" smtClean="0"/>
              <a:t>?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</a:t>
            </a:r>
            <a:r>
              <a:rPr lang="en-US" sz="2400" i="1" dirty="0" smtClean="0">
                <a:solidFill>
                  <a:srgbClr val="0070C0"/>
                </a:solidFill>
              </a:rPr>
              <a:t>Payment </a:t>
            </a:r>
            <a:r>
              <a:rPr lang="en-US" sz="2400" i="1" dirty="0">
                <a:solidFill>
                  <a:srgbClr val="0070C0"/>
                </a:solidFill>
              </a:rPr>
              <a:t>with card or cash?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Czy </a:t>
            </a:r>
            <a:r>
              <a:rPr lang="pl-PL" sz="3600" dirty="0"/>
              <a:t>coś jeszcze? </a:t>
            </a:r>
            <a:endParaRPr lang="pl-PL" sz="3600" dirty="0" smtClean="0"/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</a:t>
            </a:r>
            <a:r>
              <a:rPr lang="en-US" sz="2400" i="1" dirty="0" smtClean="0">
                <a:solidFill>
                  <a:srgbClr val="0070C0"/>
                </a:solidFill>
              </a:rPr>
              <a:t>Anything </a:t>
            </a:r>
            <a:r>
              <a:rPr lang="en-US" sz="2400" i="1" dirty="0">
                <a:solidFill>
                  <a:srgbClr val="0070C0"/>
                </a:solidFill>
              </a:rPr>
              <a:t>else?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Czy </a:t>
            </a:r>
            <a:r>
              <a:rPr lang="pl-PL" sz="3600" dirty="0"/>
              <a:t>to wszystko</a:t>
            </a:r>
            <a:r>
              <a:rPr lang="pl-PL" sz="3600" dirty="0" smtClean="0"/>
              <a:t>?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</a:t>
            </a:r>
            <a:r>
              <a:rPr lang="en-US" sz="2400" i="1" dirty="0" smtClean="0">
                <a:solidFill>
                  <a:srgbClr val="0070C0"/>
                </a:solidFill>
              </a:rPr>
              <a:t>Is </a:t>
            </a:r>
            <a:r>
              <a:rPr lang="en-US" sz="2400" i="1" dirty="0">
                <a:solidFill>
                  <a:srgbClr val="0070C0"/>
                </a:solidFill>
              </a:rPr>
              <a:t>that all?</a:t>
            </a:r>
            <a:endParaRPr lang="pl-PL" sz="2400" i="1" dirty="0" smtClean="0">
              <a:solidFill>
                <a:srgbClr val="0070C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13. Stołówka UBB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8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Kilka przydatnych zwrotów </a:t>
            </a:r>
            <a:r>
              <a:rPr lang="pl-PL" b="1" dirty="0" smtClean="0"/>
              <a:t>2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 err="1">
                <a:solidFill>
                  <a:srgbClr val="0070C0"/>
                </a:solidFill>
              </a:rPr>
              <a:t>Some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useful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phrases</a:t>
            </a:r>
            <a:r>
              <a:rPr lang="pl-PL" sz="2400" i="1" dirty="0" smtClean="0">
                <a:solidFill>
                  <a:srgbClr val="0070C0"/>
                </a:solidFill>
              </a:rPr>
              <a:t> 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600" b="1" dirty="0">
                <a:solidFill>
                  <a:srgbClr val="C00000"/>
                </a:solidFill>
              </a:rPr>
              <a:t>Czy coś do picia</a:t>
            </a:r>
            <a:r>
              <a:rPr lang="pl-PL" sz="3600" b="1" dirty="0" smtClean="0">
                <a:solidFill>
                  <a:srgbClr val="C00000"/>
                </a:solidFill>
              </a:rPr>
              <a:t>?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S</a:t>
            </a:r>
            <a:r>
              <a:rPr lang="en-US" sz="2400" i="1" dirty="0" err="1" smtClean="0">
                <a:solidFill>
                  <a:srgbClr val="0070C0"/>
                </a:solidFill>
              </a:rPr>
              <a:t>omething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to drink?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</a:p>
          <a:p>
            <a:r>
              <a:rPr lang="pl-PL" sz="3600" b="1" dirty="0" smtClean="0">
                <a:solidFill>
                  <a:srgbClr val="C00000"/>
                </a:solidFill>
              </a:rPr>
              <a:t>Poproszę: </a:t>
            </a:r>
            <a:r>
              <a:rPr lang="pl-PL" sz="2400" i="1" dirty="0" smtClean="0">
                <a:solidFill>
                  <a:srgbClr val="0070C0"/>
                </a:solidFill>
              </a:rPr>
              <a:t>I </a:t>
            </a:r>
            <a:r>
              <a:rPr lang="pl-PL" sz="2400" i="1" dirty="0" err="1" smtClean="0">
                <a:solidFill>
                  <a:srgbClr val="0070C0"/>
                </a:solidFill>
              </a:rPr>
              <a:t>would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like</a:t>
            </a:r>
            <a:r>
              <a:rPr lang="en-US" sz="2400" i="1" dirty="0" smtClean="0">
                <a:solidFill>
                  <a:srgbClr val="0070C0"/>
                </a:solidFill>
              </a:rPr>
              <a:t>: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lvl="2"/>
            <a:r>
              <a:rPr lang="pl-PL" sz="2800" dirty="0" smtClean="0"/>
              <a:t>czarn</a:t>
            </a:r>
            <a:r>
              <a:rPr lang="pl-PL" sz="2800" b="1" dirty="0" smtClean="0"/>
              <a:t>ą</a:t>
            </a:r>
            <a:r>
              <a:rPr lang="pl-PL" sz="2800" dirty="0" smtClean="0"/>
              <a:t> </a:t>
            </a:r>
            <a:r>
              <a:rPr lang="pl-PL" sz="2800" dirty="0"/>
              <a:t>kaw</a:t>
            </a:r>
            <a:r>
              <a:rPr lang="pl-PL" sz="2800" b="1" dirty="0"/>
              <a:t>ę</a:t>
            </a:r>
            <a:r>
              <a:rPr lang="pl-PL" sz="2800" dirty="0"/>
              <a:t> </a:t>
            </a:r>
            <a:r>
              <a:rPr lang="en-US" sz="2400" i="1" dirty="0">
                <a:solidFill>
                  <a:srgbClr val="0070C0"/>
                </a:solidFill>
              </a:rPr>
              <a:t>black </a:t>
            </a:r>
            <a:r>
              <a:rPr lang="en-US" sz="2400" i="1" dirty="0" smtClean="0">
                <a:solidFill>
                  <a:srgbClr val="0070C0"/>
                </a:solidFill>
              </a:rPr>
              <a:t>coffee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lvl="2"/>
            <a:r>
              <a:rPr lang="pl-PL" sz="2800" dirty="0" smtClean="0"/>
              <a:t>kaw</a:t>
            </a:r>
            <a:r>
              <a:rPr lang="pl-PL" sz="2800" b="1" dirty="0" smtClean="0"/>
              <a:t>ę</a:t>
            </a:r>
            <a:r>
              <a:rPr lang="pl-PL" sz="2800" dirty="0" smtClean="0"/>
              <a:t> </a:t>
            </a:r>
            <a:r>
              <a:rPr lang="pl-PL" sz="2800" dirty="0"/>
              <a:t>z mlekiem </a:t>
            </a:r>
            <a:r>
              <a:rPr lang="en-US" sz="2400" i="1" dirty="0">
                <a:solidFill>
                  <a:srgbClr val="0070C0"/>
                </a:solidFill>
              </a:rPr>
              <a:t>coffee with milk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lvl="2"/>
            <a:r>
              <a:rPr lang="pl-PL" sz="2800" dirty="0" smtClean="0"/>
              <a:t>herbat</a:t>
            </a:r>
            <a:r>
              <a:rPr lang="pl-PL" sz="2800" b="1" dirty="0" smtClean="0"/>
              <a:t>ę</a:t>
            </a:r>
            <a:r>
              <a:rPr lang="pl-PL" sz="2800" dirty="0" smtClean="0"/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tea</a:t>
            </a:r>
            <a:endParaRPr lang="pl-PL" sz="2400" dirty="0" smtClean="0"/>
          </a:p>
          <a:p>
            <a:pPr lvl="2"/>
            <a:r>
              <a:rPr lang="pl-PL" sz="2800" dirty="0" smtClean="0"/>
              <a:t>wod</a:t>
            </a:r>
            <a:r>
              <a:rPr lang="pl-PL" sz="2800" b="1" dirty="0" smtClean="0"/>
              <a:t>ę</a:t>
            </a:r>
            <a:r>
              <a:rPr lang="pl-PL" sz="2800" dirty="0" smtClean="0"/>
              <a:t> mineraln</a:t>
            </a:r>
            <a:r>
              <a:rPr lang="pl-PL" sz="2800" b="1" dirty="0" smtClean="0"/>
              <a:t>ą</a:t>
            </a:r>
            <a:r>
              <a:rPr lang="pl-PL" sz="2800" dirty="0" smtClean="0"/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mineral </a:t>
            </a:r>
            <a:r>
              <a:rPr lang="en-US" sz="2400" i="1" dirty="0">
                <a:solidFill>
                  <a:srgbClr val="0070C0"/>
                </a:solidFill>
              </a:rPr>
              <a:t>water</a:t>
            </a:r>
            <a:endParaRPr lang="pl-PL" sz="2400" i="1" dirty="0">
              <a:solidFill>
                <a:srgbClr val="0070C0"/>
              </a:solidFill>
            </a:endParaRPr>
          </a:p>
          <a:p>
            <a:pPr lvl="2"/>
            <a:endParaRPr lang="pl-PL" sz="1300" dirty="0" smtClean="0"/>
          </a:p>
          <a:p>
            <a:r>
              <a:rPr lang="pl-PL" sz="3600" dirty="0" smtClean="0"/>
              <a:t>Poproszę… </a:t>
            </a:r>
            <a:r>
              <a:rPr lang="pl-PL" sz="3900" b="1" dirty="0" smtClean="0"/>
              <a:t>zestaw dnia</a:t>
            </a:r>
            <a:r>
              <a:rPr lang="pl-PL" sz="3600" dirty="0" smtClean="0"/>
              <a:t>, czyli zupa + danie + napój 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I'd like... the set of the day, i.e. soup + dish + drink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13. Stołówka UBB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Szybka powtórka</a:t>
            </a:r>
            <a:r>
              <a:rPr lang="pl-PL" b="1" dirty="0">
                <a:solidFill>
                  <a:srgbClr val="C00000"/>
                </a:solidFill>
              </a:rPr>
              <a:t/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sz="2400" i="1" dirty="0" err="1">
                <a:solidFill>
                  <a:srgbClr val="0070C0"/>
                </a:solidFill>
              </a:rPr>
              <a:t>Quick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review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838200" y="1570647"/>
            <a:ext cx="10515600" cy="4566383"/>
          </a:xfrm>
        </p:spPr>
        <p:txBody>
          <a:bodyPr>
            <a:normAutofit/>
          </a:bodyPr>
          <a:lstStyle/>
          <a:p>
            <a:r>
              <a:rPr lang="pl-PL" dirty="0" smtClean="0"/>
              <a:t>Zupa</a:t>
            </a:r>
          </a:p>
          <a:p>
            <a:r>
              <a:rPr lang="pl-PL" dirty="0" smtClean="0"/>
              <a:t>Dodatki</a:t>
            </a:r>
          </a:p>
          <a:p>
            <a:r>
              <a:rPr lang="pl-PL" dirty="0" smtClean="0"/>
              <a:t>Dania mięsne </a:t>
            </a:r>
          </a:p>
          <a:p>
            <a:r>
              <a:rPr lang="pl-PL" dirty="0" smtClean="0"/>
              <a:t>Dania bezmięsne </a:t>
            </a:r>
          </a:p>
          <a:p>
            <a:r>
              <a:rPr lang="pl-PL" dirty="0" smtClean="0"/>
              <a:t>Napoje zimne i ciepłe</a:t>
            </a:r>
          </a:p>
          <a:p>
            <a:pPr fontAlgn="t"/>
            <a:r>
              <a:rPr lang="pl-PL" dirty="0" smtClean="0"/>
              <a:t>Na miejscu czy na wynos?</a:t>
            </a:r>
          </a:p>
          <a:p>
            <a:pPr fontAlgn="t"/>
            <a:r>
              <a:rPr lang="pl-PL" dirty="0" smtClean="0"/>
              <a:t>Płatność kartą czy gotówką?</a:t>
            </a:r>
          </a:p>
          <a:p>
            <a:pPr fontAlgn="t"/>
            <a:r>
              <a:rPr lang="pl-PL" dirty="0" smtClean="0"/>
              <a:t>Czy coś jeszcze? Poproszę… czarną kawę / herbatę / sok.</a:t>
            </a:r>
            <a:endParaRPr lang="pl-PL" sz="2400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13. Stołówka UBB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8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b="1" dirty="0" smtClean="0"/>
          </a:p>
          <a:p>
            <a:pPr marL="0" indent="0" algn="ctr">
              <a:buNone/>
            </a:pPr>
            <a:r>
              <a:rPr lang="pl-PL" sz="4000" b="1" dirty="0" smtClean="0"/>
              <a:t>Dziękuję za wspólną lekcję!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0070C0"/>
                </a:solidFill>
              </a:rPr>
              <a:t>Thank you for the lesson together</a:t>
            </a:r>
            <a:r>
              <a:rPr lang="en-US" sz="2400" i="1" dirty="0" smtClean="0">
                <a:solidFill>
                  <a:srgbClr val="0070C0"/>
                </a:solidFill>
              </a:rPr>
              <a:t>!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3200" b="1" dirty="0" smtClean="0"/>
          </a:p>
          <a:p>
            <a:pPr marL="0" indent="0" algn="ctr">
              <a:buNone/>
            </a:pPr>
            <a:r>
              <a:rPr lang="pl-PL" sz="2000" dirty="0" smtClean="0"/>
              <a:t>Wszystkie zdjęcia i ilustracje </a:t>
            </a:r>
            <a:r>
              <a:rPr lang="pl-PL" sz="2000" dirty="0"/>
              <a:t>pochodzą z &lt;a </a:t>
            </a:r>
            <a:r>
              <a:rPr lang="pl-PL" sz="2000" dirty="0" err="1"/>
              <a:t>href</a:t>
            </a:r>
            <a:r>
              <a:rPr lang="pl-PL" sz="2000" dirty="0"/>
              <a:t>="http://www.freepik.com</a:t>
            </a:r>
            <a:r>
              <a:rPr lang="pl-PL" sz="2000" dirty="0" smtClean="0"/>
              <a:t>"&gt;. 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dirty="0" smtClean="0"/>
              <a:t>Dokładny spis dostępny jest </a:t>
            </a:r>
            <a:r>
              <a:rPr lang="pl-PL" sz="2000" dirty="0"/>
              <a:t>na stronie: </a:t>
            </a:r>
            <a:r>
              <a:rPr lang="pl-PL" sz="2000" dirty="0" smtClean="0"/>
              <a:t>www.ubb.edu.pl/en.</a:t>
            </a:r>
          </a:p>
          <a:p>
            <a:pPr marL="0" indent="0" algn="ctr">
              <a:buNone/>
            </a:pPr>
            <a:r>
              <a:rPr lang="pl-PL" sz="1600" i="1" dirty="0" err="1" smtClean="0">
                <a:solidFill>
                  <a:srgbClr val="0070C0"/>
                </a:solidFill>
              </a:rPr>
              <a:t>All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pictures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and </a:t>
            </a:r>
            <a:r>
              <a:rPr lang="pl-PL" sz="1600" i="1" dirty="0" err="1" smtClean="0">
                <a:solidFill>
                  <a:srgbClr val="0070C0"/>
                </a:solidFill>
              </a:rPr>
              <a:t>illustrations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come</a:t>
            </a:r>
            <a:r>
              <a:rPr lang="pl-PL" sz="1600" i="1" dirty="0" smtClean="0">
                <a:solidFill>
                  <a:srgbClr val="0070C0"/>
                </a:solidFill>
              </a:rPr>
              <a:t> from &lt;a </a:t>
            </a:r>
            <a:r>
              <a:rPr lang="pl-PL" sz="1600" i="1" dirty="0" err="1">
                <a:solidFill>
                  <a:srgbClr val="0070C0"/>
                </a:solidFill>
              </a:rPr>
              <a:t>href</a:t>
            </a:r>
            <a:r>
              <a:rPr lang="pl-PL" sz="1600" i="1" dirty="0">
                <a:solidFill>
                  <a:srgbClr val="0070C0"/>
                </a:solidFill>
              </a:rPr>
              <a:t>="http://www.freepik.com</a:t>
            </a:r>
            <a:r>
              <a:rPr lang="pl-PL" sz="1600" i="1" dirty="0" smtClean="0">
                <a:solidFill>
                  <a:srgbClr val="0070C0"/>
                </a:solidFill>
              </a:rPr>
              <a:t>"&gt;.</a:t>
            </a:r>
          </a:p>
          <a:p>
            <a:pPr marL="0" indent="0" algn="ctr">
              <a:buNone/>
            </a:pP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T</a:t>
            </a:r>
            <a:r>
              <a:rPr lang="pl-PL" sz="1600" i="1" dirty="0" smtClean="0">
                <a:solidFill>
                  <a:srgbClr val="0070C0"/>
                </a:solidFill>
              </a:rPr>
              <a:t>he </a:t>
            </a:r>
            <a:r>
              <a:rPr lang="pl-PL" sz="1600" i="1" dirty="0" err="1" smtClean="0">
                <a:solidFill>
                  <a:srgbClr val="0070C0"/>
                </a:solidFill>
              </a:rPr>
              <a:t>detailed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list </a:t>
            </a:r>
            <a:r>
              <a:rPr lang="en-US" sz="1600" i="1" dirty="0">
                <a:solidFill>
                  <a:srgbClr val="0070C0"/>
                </a:solidFill>
              </a:rPr>
              <a:t>available on the </a:t>
            </a:r>
            <a:r>
              <a:rPr lang="en-US" sz="1600" i="1" dirty="0" smtClean="0">
                <a:solidFill>
                  <a:srgbClr val="0070C0"/>
                </a:solidFill>
              </a:rPr>
              <a:t>website</a:t>
            </a:r>
            <a:r>
              <a:rPr lang="pl-PL" sz="1600" i="1" dirty="0" smtClean="0">
                <a:solidFill>
                  <a:srgbClr val="0070C0"/>
                </a:solidFill>
              </a:rPr>
              <a:t>: www.ubb.edu.pl/en.</a:t>
            </a:r>
            <a:endParaRPr lang="pl-PL" sz="1600" i="1" dirty="0">
              <a:solidFill>
                <a:srgbClr val="0070C0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35366" y="411378"/>
            <a:ext cx="963109" cy="96310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465" y="411378"/>
            <a:ext cx="2309200" cy="9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Spis treści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>
                <a:solidFill>
                  <a:srgbClr val="0070C0"/>
                </a:solidFill>
              </a:rPr>
              <a:t>Table</a:t>
            </a:r>
            <a:r>
              <a:rPr lang="pl-PL" sz="2400" i="1" dirty="0">
                <a:solidFill>
                  <a:srgbClr val="0070C0"/>
                </a:solidFill>
              </a:rPr>
              <a:t> of </a:t>
            </a:r>
            <a:r>
              <a:rPr lang="pl-PL" sz="2400" i="1" dirty="0" err="1">
                <a:solidFill>
                  <a:srgbClr val="0070C0"/>
                </a:solidFill>
              </a:rPr>
              <a:t>Contents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1982586"/>
            <a:ext cx="9033974" cy="3979175"/>
          </a:xfrm>
        </p:spPr>
        <p:txBody>
          <a:bodyPr>
            <a:normAutofit/>
          </a:bodyPr>
          <a:lstStyle/>
          <a:p>
            <a:r>
              <a:rPr lang="pl-PL" sz="3200" dirty="0"/>
              <a:t>Co można </a:t>
            </a:r>
            <a:r>
              <a:rPr lang="pl-PL" sz="3200" dirty="0" smtClean="0"/>
              <a:t>zjeść </a:t>
            </a:r>
            <a:r>
              <a:rPr lang="pl-PL" sz="3200" dirty="0"/>
              <a:t>w stołówce UBB?</a:t>
            </a:r>
            <a:r>
              <a:rPr lang="pl-PL" sz="3600" b="1" dirty="0"/>
              <a:t/>
            </a:r>
            <a:br>
              <a:rPr lang="pl-PL" sz="3600" b="1" dirty="0"/>
            </a:br>
            <a:r>
              <a:rPr lang="en-US" sz="2400" i="1" dirty="0">
                <a:solidFill>
                  <a:srgbClr val="0070C0"/>
                </a:solidFill>
              </a:rPr>
              <a:t>What can you </a:t>
            </a:r>
            <a:r>
              <a:rPr lang="pl-PL" sz="2400" i="1" dirty="0" err="1" smtClean="0">
                <a:solidFill>
                  <a:srgbClr val="0070C0"/>
                </a:solidFill>
              </a:rPr>
              <a:t>eat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in the UBB </a:t>
            </a:r>
            <a:r>
              <a:rPr lang="pl-PL" sz="2400" i="1" dirty="0">
                <a:solidFill>
                  <a:srgbClr val="0070C0"/>
                </a:solidFill>
              </a:rPr>
              <a:t>c</a:t>
            </a:r>
            <a:r>
              <a:rPr lang="en-US" sz="2400" i="1" dirty="0" err="1">
                <a:solidFill>
                  <a:srgbClr val="0070C0"/>
                </a:solidFill>
              </a:rPr>
              <a:t>anteen</a:t>
            </a:r>
            <a:r>
              <a:rPr lang="en-US" sz="2400" i="1" dirty="0" smtClean="0">
                <a:solidFill>
                  <a:srgbClr val="0070C0"/>
                </a:solidFill>
              </a:rPr>
              <a:t>?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200" dirty="0"/>
              <a:t>Kilka przydatnych zwrotów 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2400" i="1" dirty="0" err="1">
                <a:solidFill>
                  <a:srgbClr val="0070C0"/>
                </a:solidFill>
              </a:rPr>
              <a:t>Some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useful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phrases</a:t>
            </a:r>
            <a:endParaRPr lang="pl-PL" sz="4400" dirty="0" smtClean="0"/>
          </a:p>
          <a:p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13. Stołówka UBB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5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Co można zjeść w stołówce UBB?</a:t>
            </a:r>
            <a:br>
              <a:rPr lang="pl-PL" b="1" dirty="0" smtClean="0"/>
            </a:br>
            <a:r>
              <a:rPr lang="en-US" sz="2400" i="1" dirty="0">
                <a:solidFill>
                  <a:srgbClr val="0070C0"/>
                </a:solidFill>
              </a:rPr>
              <a:t>What can you </a:t>
            </a:r>
            <a:r>
              <a:rPr lang="pl-PL" sz="2400" i="1" dirty="0" err="1" smtClean="0">
                <a:solidFill>
                  <a:srgbClr val="0070C0"/>
                </a:solidFill>
              </a:rPr>
              <a:t>eat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in the UBB </a:t>
            </a:r>
            <a:r>
              <a:rPr lang="pl-PL" sz="2400" i="1" dirty="0" smtClean="0">
                <a:solidFill>
                  <a:srgbClr val="0070C0"/>
                </a:solidFill>
              </a:rPr>
              <a:t>c</a:t>
            </a:r>
            <a:r>
              <a:rPr lang="en-US" sz="2400" i="1" dirty="0" err="1" smtClean="0">
                <a:solidFill>
                  <a:srgbClr val="0070C0"/>
                </a:solidFill>
              </a:rPr>
              <a:t>anteen</a:t>
            </a:r>
            <a:r>
              <a:rPr lang="en-US" sz="2400" i="1" dirty="0">
                <a:solidFill>
                  <a:srgbClr val="0070C0"/>
                </a:solidFill>
              </a:rPr>
              <a:t>?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b="1" dirty="0" smtClean="0">
                <a:solidFill>
                  <a:srgbClr val="C00000"/>
                </a:solidFill>
              </a:rPr>
              <a:t>zupa: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600" dirty="0" smtClean="0"/>
              <a:t>pomidorowa </a:t>
            </a:r>
            <a:r>
              <a:rPr lang="pl-PL" sz="2400" i="1" dirty="0" err="1" smtClean="0">
                <a:solidFill>
                  <a:srgbClr val="0070C0"/>
                </a:solidFill>
              </a:rPr>
              <a:t>tomato</a:t>
            </a:r>
            <a:r>
              <a:rPr lang="pl-PL" sz="2400" i="1" dirty="0" smtClean="0">
                <a:solidFill>
                  <a:srgbClr val="0070C0"/>
                </a:solidFill>
              </a:rPr>
              <a:t> soup</a:t>
            </a:r>
            <a:endParaRPr lang="pl-PL" sz="3600" i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600" dirty="0" smtClean="0"/>
              <a:t>ogórkowa </a:t>
            </a:r>
            <a:r>
              <a:rPr lang="pl-PL" sz="2400" i="1" dirty="0" err="1" smtClean="0">
                <a:solidFill>
                  <a:srgbClr val="0070C0"/>
                </a:solidFill>
              </a:rPr>
              <a:t>cucumber</a:t>
            </a:r>
            <a:r>
              <a:rPr lang="pl-PL" sz="2400" i="1" dirty="0" smtClean="0">
                <a:solidFill>
                  <a:srgbClr val="0070C0"/>
                </a:solidFill>
              </a:rPr>
              <a:t> soup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600" dirty="0"/>
              <a:t>jarzynowa </a:t>
            </a:r>
            <a:r>
              <a:rPr lang="pl-PL" sz="2400" i="1" dirty="0" err="1">
                <a:solidFill>
                  <a:srgbClr val="0070C0"/>
                </a:solidFill>
              </a:rPr>
              <a:t>vegetable</a:t>
            </a:r>
            <a:r>
              <a:rPr lang="pl-PL" sz="2400" i="1" dirty="0">
                <a:solidFill>
                  <a:srgbClr val="0070C0"/>
                </a:solidFill>
              </a:rPr>
              <a:t> soup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600" dirty="0" smtClean="0"/>
              <a:t>rosół </a:t>
            </a:r>
            <a:r>
              <a:rPr lang="pl-PL" sz="2400" i="1" dirty="0" err="1" smtClean="0">
                <a:solidFill>
                  <a:srgbClr val="0070C0"/>
                </a:solidFill>
              </a:rPr>
              <a:t>chicken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broth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endParaRPr lang="pl-PL" sz="3600" i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600" dirty="0" smtClean="0"/>
              <a:t>barszcz </a:t>
            </a:r>
            <a:r>
              <a:rPr lang="pl-PL" sz="2400" i="1" dirty="0" err="1" smtClean="0">
                <a:solidFill>
                  <a:srgbClr val="0070C0"/>
                </a:solidFill>
              </a:rPr>
              <a:t>borscht</a:t>
            </a:r>
            <a:endParaRPr lang="pl-PL" sz="2400" i="1" dirty="0" smtClean="0">
              <a:solidFill>
                <a:srgbClr val="0070C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13. Stołówka UBB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429" y="2414894"/>
            <a:ext cx="6183924" cy="30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6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Co można </a:t>
            </a:r>
            <a:r>
              <a:rPr lang="pl-PL" b="1" dirty="0" smtClean="0"/>
              <a:t>zjeść </a:t>
            </a:r>
            <a:r>
              <a:rPr lang="pl-PL" b="1" dirty="0"/>
              <a:t>w stołówce UBB?</a:t>
            </a:r>
            <a:br>
              <a:rPr lang="pl-PL" b="1" dirty="0"/>
            </a:br>
            <a:r>
              <a:rPr lang="en-US" sz="2400" i="1" dirty="0">
                <a:solidFill>
                  <a:srgbClr val="0070C0"/>
                </a:solidFill>
              </a:rPr>
              <a:t>What can you </a:t>
            </a:r>
            <a:r>
              <a:rPr lang="pl-PL" sz="2400" i="1" dirty="0" err="1" smtClean="0">
                <a:solidFill>
                  <a:srgbClr val="0070C0"/>
                </a:solidFill>
              </a:rPr>
              <a:t>eat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in the UBB </a:t>
            </a:r>
            <a:r>
              <a:rPr lang="pl-PL" sz="2400" i="1" dirty="0">
                <a:solidFill>
                  <a:srgbClr val="0070C0"/>
                </a:solidFill>
              </a:rPr>
              <a:t>c</a:t>
            </a:r>
            <a:r>
              <a:rPr lang="en-US" sz="2400" i="1" dirty="0" err="1">
                <a:solidFill>
                  <a:srgbClr val="0070C0"/>
                </a:solidFill>
              </a:rPr>
              <a:t>anteen</a:t>
            </a:r>
            <a:r>
              <a:rPr lang="en-US" sz="2400" i="1" dirty="0">
                <a:solidFill>
                  <a:srgbClr val="0070C0"/>
                </a:solidFill>
              </a:rPr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b="1" dirty="0" smtClean="0">
                <a:solidFill>
                  <a:srgbClr val="C00000"/>
                </a:solidFill>
              </a:rPr>
              <a:t>sałatki </a:t>
            </a:r>
            <a:r>
              <a:rPr lang="pl-PL" sz="4400" b="1" dirty="0" smtClean="0"/>
              <a:t>i</a:t>
            </a:r>
            <a:r>
              <a:rPr lang="pl-PL" sz="4400" b="1" dirty="0" smtClean="0">
                <a:solidFill>
                  <a:srgbClr val="C00000"/>
                </a:solidFill>
              </a:rPr>
              <a:t> surówki </a:t>
            </a:r>
          </a:p>
          <a:p>
            <a:pPr marL="0" indent="0"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salads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>
                <a:solidFill>
                  <a:srgbClr val="0070C0"/>
                </a:solidFill>
              </a:rPr>
              <a:t>and </a:t>
            </a:r>
            <a:r>
              <a:rPr lang="pl-PL" sz="2400" i="1" dirty="0" err="1">
                <a:solidFill>
                  <a:srgbClr val="0070C0"/>
                </a:solidFill>
              </a:rPr>
              <a:t>raw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salads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13. Stołówka UBB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57" y="1929283"/>
            <a:ext cx="4271119" cy="427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D</a:t>
            </a:r>
            <a:r>
              <a:rPr lang="pl-PL" b="1" dirty="0" smtClean="0">
                <a:solidFill>
                  <a:srgbClr val="C00000"/>
                </a:solidFill>
              </a:rPr>
              <a:t>odatki</a:t>
            </a:r>
            <a:r>
              <a:rPr lang="pl-PL" b="1" dirty="0">
                <a:solidFill>
                  <a:srgbClr val="C00000"/>
                </a:solidFill>
              </a:rPr>
              <a:t/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sz="2400" i="1" dirty="0" err="1" smtClean="0">
                <a:solidFill>
                  <a:srgbClr val="0070C0"/>
                </a:solidFill>
              </a:rPr>
              <a:t>Sides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ziemniaki opiekane </a:t>
            </a:r>
            <a:r>
              <a:rPr lang="pl-PL" sz="2400" i="1" dirty="0" smtClean="0">
                <a:solidFill>
                  <a:srgbClr val="0070C0"/>
                </a:solidFill>
              </a:rPr>
              <a:t>b</a:t>
            </a:r>
            <a:r>
              <a:rPr lang="en-US" sz="2400" i="1" dirty="0" err="1" smtClean="0">
                <a:solidFill>
                  <a:srgbClr val="0070C0"/>
                </a:solidFill>
              </a:rPr>
              <a:t>aked</a:t>
            </a:r>
            <a:r>
              <a:rPr lang="en-US" sz="2400" i="1" dirty="0" smtClean="0">
                <a:solidFill>
                  <a:srgbClr val="0070C0"/>
                </a:solidFill>
              </a:rPr>
              <a:t> potatoes</a:t>
            </a:r>
            <a:endParaRPr lang="pl-PL" sz="36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ziemniaki puree </a:t>
            </a:r>
            <a:r>
              <a:rPr lang="pl-PL" sz="2400" i="1" dirty="0" smtClean="0">
                <a:solidFill>
                  <a:srgbClr val="0070C0"/>
                </a:solidFill>
              </a:rPr>
              <a:t>m</a:t>
            </a:r>
            <a:r>
              <a:rPr lang="en-US" sz="2400" i="1" dirty="0" err="1" smtClean="0">
                <a:solidFill>
                  <a:srgbClr val="0070C0"/>
                </a:solidFill>
              </a:rPr>
              <a:t>ashed</a:t>
            </a:r>
            <a:r>
              <a:rPr lang="en-US" sz="2400" i="1" dirty="0" smtClean="0">
                <a:solidFill>
                  <a:srgbClr val="0070C0"/>
                </a:solidFill>
              </a:rPr>
              <a:t> potatoes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frytki </a:t>
            </a:r>
            <a:r>
              <a:rPr lang="pl-PL" sz="2400" i="1" dirty="0" smtClean="0">
                <a:solidFill>
                  <a:srgbClr val="0070C0"/>
                </a:solidFill>
              </a:rPr>
              <a:t>f</a:t>
            </a:r>
            <a:r>
              <a:rPr lang="en-US" sz="2400" i="1" dirty="0" err="1" smtClean="0">
                <a:solidFill>
                  <a:srgbClr val="0070C0"/>
                </a:solidFill>
              </a:rPr>
              <a:t>ries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kasza </a:t>
            </a:r>
            <a:r>
              <a:rPr lang="pl-PL" sz="2400" i="1" dirty="0" smtClean="0">
                <a:solidFill>
                  <a:srgbClr val="0070C0"/>
                </a:solidFill>
              </a:rPr>
              <a:t>g</a:t>
            </a:r>
            <a:r>
              <a:rPr lang="en-US" sz="2400" i="1" dirty="0" err="1" smtClean="0">
                <a:solidFill>
                  <a:srgbClr val="0070C0"/>
                </a:solidFill>
              </a:rPr>
              <a:t>roats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ryż </a:t>
            </a:r>
            <a:r>
              <a:rPr lang="pl-PL" sz="2400" i="1" dirty="0" smtClean="0">
                <a:solidFill>
                  <a:srgbClr val="0070C0"/>
                </a:solidFill>
              </a:rPr>
              <a:t>r</a:t>
            </a:r>
            <a:r>
              <a:rPr lang="en-US" sz="2400" i="1" dirty="0" smtClean="0">
                <a:solidFill>
                  <a:srgbClr val="0070C0"/>
                </a:solidFill>
              </a:rPr>
              <a:t>ice</a:t>
            </a:r>
            <a:endParaRPr lang="pl-PL" sz="2400" i="1" dirty="0">
              <a:solidFill>
                <a:srgbClr val="0070C0"/>
              </a:solidFill>
            </a:endParaRPr>
          </a:p>
          <a:p>
            <a:endParaRPr lang="pl-PL" dirty="0" smtClean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13. Stołówka UBB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59" y="2950257"/>
            <a:ext cx="4548422" cy="3032281"/>
          </a:xfrm>
          <a:prstGeom prst="rect">
            <a:avLst/>
          </a:prstGeom>
        </p:spPr>
      </p:pic>
      <p:sp>
        <p:nvSpPr>
          <p:cNvPr id="11" name="Strzałka w dół 10"/>
          <p:cNvSpPr/>
          <p:nvPr/>
        </p:nvSpPr>
        <p:spPr>
          <a:xfrm rot="21152925">
            <a:off x="7985543" y="2501893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2" name="Strzałka w dół 11"/>
          <p:cNvSpPr/>
          <p:nvPr/>
        </p:nvSpPr>
        <p:spPr>
          <a:xfrm rot="5400000">
            <a:off x="10029187" y="4508915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Dania </a:t>
            </a:r>
            <a:r>
              <a:rPr lang="pl-PL" b="1" dirty="0">
                <a:solidFill>
                  <a:srgbClr val="C00000"/>
                </a:solidFill>
              </a:rPr>
              <a:t>mięsne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400" i="1" dirty="0" err="1" smtClean="0">
                <a:solidFill>
                  <a:srgbClr val="0070C0"/>
                </a:solidFill>
              </a:rPr>
              <a:t>Meat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dishes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 smtClean="0"/>
              <a:t>Rodzaje mięs:</a:t>
            </a:r>
          </a:p>
          <a:p>
            <a:pPr marL="0" indent="0">
              <a:buNone/>
            </a:pPr>
            <a:r>
              <a:rPr lang="pl-PL" sz="2400" i="1" dirty="0" err="1">
                <a:solidFill>
                  <a:srgbClr val="0070C0"/>
                </a:solidFill>
              </a:rPr>
              <a:t>Types</a:t>
            </a:r>
            <a:r>
              <a:rPr lang="pl-PL" sz="2400" i="1" dirty="0">
                <a:solidFill>
                  <a:srgbClr val="0070C0"/>
                </a:solidFill>
              </a:rPr>
              <a:t> of </a:t>
            </a:r>
            <a:r>
              <a:rPr lang="pl-PL" sz="2400" i="1" dirty="0" err="1">
                <a:solidFill>
                  <a:srgbClr val="0070C0"/>
                </a:solidFill>
              </a:rPr>
              <a:t>meat</a:t>
            </a:r>
            <a:r>
              <a:rPr lang="pl-PL" sz="2400" i="1" dirty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endParaRPr lang="pl-PL" sz="2000" dirty="0" smtClean="0"/>
          </a:p>
          <a:p>
            <a:r>
              <a:rPr lang="pl-PL" sz="3600" dirty="0"/>
              <a:t>wołowina </a:t>
            </a:r>
            <a:r>
              <a:rPr lang="pl-PL" sz="2400" i="1" dirty="0" err="1">
                <a:solidFill>
                  <a:srgbClr val="0070C0"/>
                </a:solidFill>
              </a:rPr>
              <a:t>beef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wieprzowina </a:t>
            </a:r>
            <a:r>
              <a:rPr lang="pl-PL" sz="2400" i="1" dirty="0" err="1" smtClean="0">
                <a:solidFill>
                  <a:srgbClr val="0070C0"/>
                </a:solidFill>
              </a:rPr>
              <a:t>pork</a:t>
            </a:r>
            <a:endParaRPr lang="pl-PL" sz="3600" i="1" dirty="0" smtClean="0">
              <a:solidFill>
                <a:srgbClr val="0070C0"/>
              </a:solidFill>
            </a:endParaRPr>
          </a:p>
          <a:p>
            <a:r>
              <a:rPr lang="pl-PL" sz="3600" dirty="0"/>
              <a:t>drób </a:t>
            </a:r>
            <a:r>
              <a:rPr lang="pl-PL" sz="2400" i="1" dirty="0" err="1" smtClean="0">
                <a:solidFill>
                  <a:srgbClr val="0070C0"/>
                </a:solidFill>
              </a:rPr>
              <a:t>poultry</a:t>
            </a:r>
            <a:endParaRPr lang="pl-PL" sz="2400" i="1" dirty="0" smtClean="0">
              <a:solidFill>
                <a:srgbClr val="0070C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13. Stołówka UBB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Dania mięsne – przykłady 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 err="1">
                <a:solidFill>
                  <a:srgbClr val="0070C0"/>
                </a:solidFill>
              </a:rPr>
              <a:t>Meat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dishes</a:t>
            </a:r>
            <a:r>
              <a:rPr lang="pl-PL" sz="2400" i="1" dirty="0">
                <a:solidFill>
                  <a:srgbClr val="0070C0"/>
                </a:solidFill>
              </a:rPr>
              <a:t> – </a:t>
            </a:r>
            <a:r>
              <a:rPr lang="pl-PL" sz="2400" i="1" dirty="0" err="1">
                <a:solidFill>
                  <a:srgbClr val="0070C0"/>
                </a:solidFill>
              </a:rPr>
              <a:t>examples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• </a:t>
            </a:r>
            <a:r>
              <a:rPr lang="pl-PL" sz="3600" b="1" dirty="0" smtClean="0"/>
              <a:t>danie z wieprzowiny: </a:t>
            </a:r>
          </a:p>
          <a:p>
            <a:pPr marL="0" indent="0">
              <a:buNone/>
            </a:pPr>
            <a:r>
              <a:rPr lang="pl-PL" dirty="0" smtClean="0"/>
              <a:t>kotlet schabowy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• </a:t>
            </a:r>
            <a:r>
              <a:rPr lang="pl-PL" sz="3600" b="1" dirty="0" smtClean="0"/>
              <a:t>danie z wołowiny: </a:t>
            </a:r>
          </a:p>
          <a:p>
            <a:pPr marL="0" indent="0">
              <a:buNone/>
            </a:pPr>
            <a:r>
              <a:rPr lang="pl-PL" dirty="0" err="1" smtClean="0"/>
              <a:t>burger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dirty="0" smtClean="0"/>
              <a:t>• </a:t>
            </a:r>
            <a:r>
              <a:rPr lang="pl-PL" sz="3600" b="1" dirty="0" smtClean="0"/>
              <a:t>danie z drobiu: </a:t>
            </a:r>
          </a:p>
          <a:p>
            <a:pPr marL="0" indent="0">
              <a:buNone/>
            </a:pPr>
            <a:r>
              <a:rPr lang="pl-PL" dirty="0" err="1" smtClean="0"/>
              <a:t>stripsy</a:t>
            </a:r>
            <a:r>
              <a:rPr lang="pl-PL" dirty="0" smtClean="0"/>
              <a:t> z kurczaka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13. Stołówka UBB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58" y="1945736"/>
            <a:ext cx="5644662" cy="37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9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Dania bezmięsne </a:t>
            </a:r>
            <a:r>
              <a:rPr lang="pl-PL" b="1" dirty="0" smtClean="0"/>
              <a:t>– przykłady 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 err="1">
                <a:solidFill>
                  <a:srgbClr val="0070C0"/>
                </a:solidFill>
              </a:rPr>
              <a:t>Meatless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dishes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>
                <a:solidFill>
                  <a:srgbClr val="0070C0"/>
                </a:solidFill>
              </a:rPr>
              <a:t>– </a:t>
            </a:r>
            <a:r>
              <a:rPr lang="pl-PL" sz="2400" i="1" dirty="0" err="1">
                <a:solidFill>
                  <a:srgbClr val="0070C0"/>
                </a:solidFill>
              </a:rPr>
              <a:t>examples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pierogi ruskie </a:t>
            </a:r>
            <a:r>
              <a:rPr lang="en-US" sz="2400" i="1" dirty="0">
                <a:solidFill>
                  <a:srgbClr val="0070C0"/>
                </a:solidFill>
              </a:rPr>
              <a:t>dumplings with potato and cottage cheese stuffing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naleśniki z serem / z dżemem </a:t>
            </a:r>
            <a:r>
              <a:rPr lang="pl-PL" sz="2400" i="1" dirty="0" err="1" smtClean="0">
                <a:solidFill>
                  <a:srgbClr val="0070C0"/>
                </a:solidFill>
              </a:rPr>
              <a:t>pancakes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>
                <a:solidFill>
                  <a:srgbClr val="0070C0"/>
                </a:solidFill>
              </a:rPr>
              <a:t>with </a:t>
            </a:r>
            <a:r>
              <a:rPr lang="pl-PL" sz="2400" i="1" dirty="0" err="1">
                <a:solidFill>
                  <a:srgbClr val="0070C0"/>
                </a:solidFill>
              </a:rPr>
              <a:t>cheese</a:t>
            </a:r>
            <a:r>
              <a:rPr lang="pl-PL" sz="2400" i="1" dirty="0">
                <a:solidFill>
                  <a:srgbClr val="0070C0"/>
                </a:solidFill>
              </a:rPr>
              <a:t> / with jam 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makaron ze szpinakiem </a:t>
            </a:r>
            <a:r>
              <a:rPr lang="pl-PL" sz="2400" i="1" dirty="0" smtClean="0">
                <a:solidFill>
                  <a:srgbClr val="0070C0"/>
                </a:solidFill>
              </a:rPr>
              <a:t>pasta </a:t>
            </a:r>
            <a:r>
              <a:rPr lang="pl-PL" sz="2400" i="1" dirty="0">
                <a:solidFill>
                  <a:srgbClr val="0070C0"/>
                </a:solidFill>
              </a:rPr>
              <a:t>with spinach </a:t>
            </a:r>
            <a:endParaRPr lang="pl-PL" sz="32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placki ziemniaczane </a:t>
            </a:r>
            <a:r>
              <a:rPr lang="pl-PL" sz="2400" i="1" dirty="0" err="1" smtClean="0">
                <a:solidFill>
                  <a:srgbClr val="0070C0"/>
                </a:solidFill>
              </a:rPr>
              <a:t>potato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pancakes</a:t>
            </a:r>
            <a:endParaRPr lang="pl-PL" sz="32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kotlety warzywne </a:t>
            </a:r>
            <a:r>
              <a:rPr lang="pl-PL" sz="2400" i="1" dirty="0" err="1" smtClean="0">
                <a:solidFill>
                  <a:srgbClr val="0070C0"/>
                </a:solidFill>
              </a:rPr>
              <a:t>vegetable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cutlets</a:t>
            </a:r>
            <a:endParaRPr lang="pl-PL" sz="3200" i="1" dirty="0">
              <a:solidFill>
                <a:srgbClr val="0070C0"/>
              </a:solidFill>
            </a:endParaRPr>
          </a:p>
          <a:p>
            <a:endParaRPr lang="pl-PL" dirty="0" smtClean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13. Stołówka UBB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5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Inne dania </a:t>
            </a:r>
            <a:r>
              <a:rPr lang="pl-PL" b="1" dirty="0" smtClean="0"/>
              <a:t>– przykłady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 smtClean="0">
                <a:solidFill>
                  <a:srgbClr val="0070C0"/>
                </a:solidFill>
              </a:rPr>
              <a:t>Other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dishes</a:t>
            </a:r>
            <a:r>
              <a:rPr lang="pl-PL" sz="2400" i="1" dirty="0" smtClean="0">
                <a:solidFill>
                  <a:srgbClr val="0070C0"/>
                </a:solidFill>
              </a:rPr>
              <a:t> – </a:t>
            </a:r>
            <a:r>
              <a:rPr lang="pl-PL" sz="2400" i="1" dirty="0" err="1">
                <a:solidFill>
                  <a:srgbClr val="0070C0"/>
                </a:solidFill>
              </a:rPr>
              <a:t>examples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</a:rPr>
              <a:t>bigos</a:t>
            </a:r>
            <a:r>
              <a:rPr lang="pl-PL" sz="36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sauerkraut</a:t>
            </a:r>
            <a:r>
              <a:rPr lang="pl-PL" sz="2400" i="1" dirty="0" smtClean="0">
                <a:solidFill>
                  <a:srgbClr val="0070C0"/>
                </a:solidFill>
              </a:rPr>
              <a:t>-and-</a:t>
            </a:r>
            <a:r>
              <a:rPr lang="pl-PL" sz="2400" i="1" dirty="0" err="1" smtClean="0">
                <a:solidFill>
                  <a:srgbClr val="0070C0"/>
                </a:solidFill>
              </a:rPr>
              <a:t>meat</a:t>
            </a:r>
            <a:r>
              <a:rPr lang="pl-PL" sz="2400" i="1" dirty="0" smtClean="0">
                <a:solidFill>
                  <a:srgbClr val="0070C0"/>
                </a:solidFill>
              </a:rPr>
              <a:t> stew </a:t>
            </a:r>
            <a:endParaRPr lang="pl-PL" sz="3600" i="1" dirty="0" smtClean="0">
              <a:solidFill>
                <a:srgbClr val="0070C0"/>
              </a:solidFill>
            </a:endParaRPr>
          </a:p>
          <a:p>
            <a:r>
              <a:rPr lang="pl-PL" sz="3600" b="1" dirty="0" smtClean="0"/>
              <a:t>zapiekanka</a:t>
            </a:r>
            <a:r>
              <a:rPr lang="pl-PL" sz="3600" dirty="0" smtClean="0"/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open-</a:t>
            </a:r>
            <a:r>
              <a:rPr lang="pl-PL" sz="2400" i="1" dirty="0" err="1" smtClean="0">
                <a:solidFill>
                  <a:srgbClr val="0070C0"/>
                </a:solidFill>
              </a:rPr>
              <a:t>faced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toasted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cheese</a:t>
            </a:r>
            <a:r>
              <a:rPr lang="pl-PL" sz="2400" i="1" dirty="0" smtClean="0">
                <a:solidFill>
                  <a:srgbClr val="0070C0"/>
                </a:solidFill>
              </a:rPr>
              <a:t> sandwich</a:t>
            </a:r>
            <a:endParaRPr lang="pl-PL" sz="3600" i="1" dirty="0" smtClean="0">
              <a:solidFill>
                <a:srgbClr val="0070C0"/>
              </a:solidFill>
            </a:endParaRPr>
          </a:p>
          <a:p>
            <a:r>
              <a:rPr lang="pl-PL" sz="3600" b="1" dirty="0" smtClean="0"/>
              <a:t>smażona kiełbasa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fried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sausage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pl-PL" sz="3600" b="1" dirty="0" smtClean="0"/>
              <a:t>szaszłyk</a:t>
            </a:r>
            <a:r>
              <a:rPr lang="pl-PL" sz="36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shish</a:t>
            </a:r>
            <a:r>
              <a:rPr lang="pl-PL" sz="2400" i="1" dirty="0" smtClean="0">
                <a:solidFill>
                  <a:srgbClr val="0070C0"/>
                </a:solidFill>
              </a:rPr>
              <a:t> kebab with </a:t>
            </a:r>
            <a:r>
              <a:rPr lang="pl-PL" sz="2400" i="1" dirty="0" err="1" smtClean="0">
                <a:solidFill>
                  <a:srgbClr val="0070C0"/>
                </a:solidFill>
              </a:rPr>
              <a:t>vegetables</a:t>
            </a:r>
            <a:endParaRPr lang="pl-PL" sz="3600" i="1" dirty="0">
              <a:solidFill>
                <a:srgbClr val="0070C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13. Stołówka UBB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611" y="3100520"/>
            <a:ext cx="4217519" cy="281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6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2817</TotalTime>
  <Words>503</Words>
  <Application>Microsoft Office PowerPoint</Application>
  <PresentationFormat>Panoramiczny</PresentationFormat>
  <Paragraphs>120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Motyw pakietu Office</vt:lpstr>
      <vt:lpstr>Lekcja 13. Stołówka UBB</vt:lpstr>
      <vt:lpstr>Spis treści Table of Contents</vt:lpstr>
      <vt:lpstr>Co można zjeść w stołówce UBB? What can you eat in the UBB canteen?</vt:lpstr>
      <vt:lpstr>Co można zjeść w stołówce UBB? What can you eat in the UBB canteen?</vt:lpstr>
      <vt:lpstr>Dodatki Sides</vt:lpstr>
      <vt:lpstr>Dania mięsne Meat dishes</vt:lpstr>
      <vt:lpstr>Dania mięsne – przykłady  Meat dishes – examples</vt:lpstr>
      <vt:lpstr>Dania bezmięsne – przykłady  Meatless dishes – examples</vt:lpstr>
      <vt:lpstr>Inne dania – przykłady  Other dishes – examples</vt:lpstr>
      <vt:lpstr>Desery i napoje Desserts and drinks</vt:lpstr>
      <vt:lpstr>Kilka przydatnych zwrotów 1  Some useful phrases 1</vt:lpstr>
      <vt:lpstr>Kilka przydatnych zwrotów 2 Some useful phrases 2</vt:lpstr>
      <vt:lpstr>Szybka powtórka Quick review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Stołówka UBB Lekcja 13.</dc:title>
  <dc:creator>HP</dc:creator>
  <cp:lastModifiedBy>HP</cp:lastModifiedBy>
  <cp:revision>36</cp:revision>
  <dcterms:created xsi:type="dcterms:W3CDTF">2023-12-06T22:08:02Z</dcterms:created>
  <dcterms:modified xsi:type="dcterms:W3CDTF">2023-12-13T21:29:49Z</dcterms:modified>
</cp:coreProperties>
</file>