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0" r:id="rId2"/>
    <p:sldId id="271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73" r:id="rId15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7" d="100"/>
          <a:sy n="87" d="100"/>
        </p:scale>
        <p:origin x="528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59D308-7198-4F2F-B604-DE545FCBE266}" type="datetimeFigureOut">
              <a:rPr lang="pl-PL" smtClean="0"/>
              <a:t>14.12.2023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76FC12-9973-4BA5-B7D9-4B017BFFDF8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718744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59D308-7198-4F2F-B604-DE545FCBE266}" type="datetimeFigureOut">
              <a:rPr lang="pl-PL" smtClean="0"/>
              <a:t>14.12.2023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76FC12-9973-4BA5-B7D9-4B017BFFDF8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713367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59D308-7198-4F2F-B604-DE545FCBE266}" type="datetimeFigureOut">
              <a:rPr lang="pl-PL" smtClean="0"/>
              <a:t>14.12.2023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76FC12-9973-4BA5-B7D9-4B017BFFDF8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482333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59D308-7198-4F2F-B604-DE545FCBE266}" type="datetimeFigureOut">
              <a:rPr lang="pl-PL" smtClean="0"/>
              <a:t>14.12.2023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76FC12-9973-4BA5-B7D9-4B017BFFDF8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457548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59D308-7198-4F2F-B604-DE545FCBE266}" type="datetimeFigureOut">
              <a:rPr lang="pl-PL" smtClean="0"/>
              <a:t>14.12.2023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76FC12-9973-4BA5-B7D9-4B017BFFDF8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05738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59D308-7198-4F2F-B604-DE545FCBE266}" type="datetimeFigureOut">
              <a:rPr lang="pl-PL" smtClean="0"/>
              <a:t>14.12.2023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76FC12-9973-4BA5-B7D9-4B017BFFDF8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457239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59D308-7198-4F2F-B604-DE545FCBE266}" type="datetimeFigureOut">
              <a:rPr lang="pl-PL" smtClean="0"/>
              <a:t>14.12.2023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76FC12-9973-4BA5-B7D9-4B017BFFDF8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591608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59D308-7198-4F2F-B604-DE545FCBE266}" type="datetimeFigureOut">
              <a:rPr lang="pl-PL" smtClean="0"/>
              <a:t>14.12.2023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76FC12-9973-4BA5-B7D9-4B017BFFDF8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725870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59D308-7198-4F2F-B604-DE545FCBE266}" type="datetimeFigureOut">
              <a:rPr lang="pl-PL" smtClean="0"/>
              <a:t>14.12.2023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76FC12-9973-4BA5-B7D9-4B017BFFDF8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441196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59D308-7198-4F2F-B604-DE545FCBE266}" type="datetimeFigureOut">
              <a:rPr lang="pl-PL" smtClean="0"/>
              <a:t>14.12.2023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76FC12-9973-4BA5-B7D9-4B017BFFDF8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321977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59D308-7198-4F2F-B604-DE545FCBE266}" type="datetimeFigureOut">
              <a:rPr lang="pl-PL" smtClean="0"/>
              <a:t>14.12.2023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76FC12-9973-4BA5-B7D9-4B017BFFDF8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807332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59D308-7198-4F2F-B604-DE545FCBE266}" type="datetimeFigureOut">
              <a:rPr lang="pl-PL" smtClean="0"/>
              <a:t>14.12.2023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76FC12-9973-4BA5-B7D9-4B017BFFDF8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431592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g"/><Relationship Id="rId3" Type="http://schemas.openxmlformats.org/officeDocument/2006/relationships/audio" Target="../media/media1.m4a"/><Relationship Id="rId7" Type="http://schemas.openxmlformats.org/officeDocument/2006/relationships/image" Target="NULL"/><Relationship Id="rId2" Type="http://schemas.microsoft.com/office/2007/relationships/media" Target="../media/media1.m4a"/><Relationship Id="rId1" Type="http://schemas.openxmlformats.org/officeDocument/2006/relationships/tags" Target="../tags/tag1.xml"/><Relationship Id="rId6" Type="http://schemas.openxmlformats.org/officeDocument/2006/relationships/image" Target="../media/image2.png"/><Relationship Id="rId11" Type="http://schemas.openxmlformats.org/officeDocument/2006/relationships/image" Target="../media/image6.png"/><Relationship Id="rId5" Type="http://schemas.openxmlformats.org/officeDocument/2006/relationships/image" Target="../media/image1.jpg"/><Relationship Id="rId10" Type="http://schemas.openxmlformats.org/officeDocument/2006/relationships/image" Target="../media/image5.jpe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audio" Target="../media/media10.m4a"/><Relationship Id="rId7" Type="http://schemas.openxmlformats.org/officeDocument/2006/relationships/image" Target="../media/image3.jpg"/><Relationship Id="rId2" Type="http://schemas.microsoft.com/office/2007/relationships/media" Target="../media/media10.m4a"/><Relationship Id="rId1" Type="http://schemas.openxmlformats.org/officeDocument/2006/relationships/tags" Target="../tags/tag9.xml"/><Relationship Id="rId6" Type="http://schemas.openxmlformats.org/officeDocument/2006/relationships/image" Target="../media/image4.png"/><Relationship Id="rId5" Type="http://schemas.openxmlformats.org/officeDocument/2006/relationships/image" Target="../media/image1.jp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audio" Target="../media/media11.m4a"/><Relationship Id="rId7" Type="http://schemas.openxmlformats.org/officeDocument/2006/relationships/image" Target="../media/image3.jpg"/><Relationship Id="rId2" Type="http://schemas.microsoft.com/office/2007/relationships/media" Target="../media/media11.m4a"/><Relationship Id="rId1" Type="http://schemas.openxmlformats.org/officeDocument/2006/relationships/tags" Target="../tags/tag10.xml"/><Relationship Id="rId6" Type="http://schemas.openxmlformats.org/officeDocument/2006/relationships/image" Target="../media/image4.png"/><Relationship Id="rId5" Type="http://schemas.openxmlformats.org/officeDocument/2006/relationships/image" Target="../media/image1.jp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audio" Target="../media/media12.m4a"/><Relationship Id="rId7" Type="http://schemas.openxmlformats.org/officeDocument/2006/relationships/image" Target="../media/image3.jpg"/><Relationship Id="rId2" Type="http://schemas.microsoft.com/office/2007/relationships/media" Target="../media/media12.m4a"/><Relationship Id="rId1" Type="http://schemas.openxmlformats.org/officeDocument/2006/relationships/tags" Target="../tags/tag11.xml"/><Relationship Id="rId6" Type="http://schemas.openxmlformats.org/officeDocument/2006/relationships/image" Target="../media/image4.png"/><Relationship Id="rId5" Type="http://schemas.openxmlformats.org/officeDocument/2006/relationships/image" Target="../media/image1.jp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audio" Target="../media/media13.m4a"/><Relationship Id="rId7" Type="http://schemas.openxmlformats.org/officeDocument/2006/relationships/image" Target="../media/image3.jpg"/><Relationship Id="rId2" Type="http://schemas.microsoft.com/office/2007/relationships/media" Target="../media/media13.m4a"/><Relationship Id="rId1" Type="http://schemas.openxmlformats.org/officeDocument/2006/relationships/tags" Target="../tags/tag12.xml"/><Relationship Id="rId6" Type="http://schemas.openxmlformats.org/officeDocument/2006/relationships/image" Target="../media/image4.png"/><Relationship Id="rId5" Type="http://schemas.openxmlformats.org/officeDocument/2006/relationships/image" Target="../media/image1.jp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media14.m4a"/><Relationship Id="rId7" Type="http://schemas.openxmlformats.org/officeDocument/2006/relationships/image" Target="../media/image3.jpg"/><Relationship Id="rId2" Type="http://schemas.microsoft.com/office/2007/relationships/media" Target="../media/media14.m4a"/><Relationship Id="rId1" Type="http://schemas.openxmlformats.org/officeDocument/2006/relationships/tags" Target="../tags/tag13.xml"/><Relationship Id="rId6" Type="http://schemas.openxmlformats.org/officeDocument/2006/relationships/image" Target="../media/image1.jpg"/><Relationship Id="rId5" Type="http://schemas.openxmlformats.org/officeDocument/2006/relationships/image" Target="../media/image5.jpeg"/><Relationship Id="rId4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audio" Target="../media/media2.m4a"/><Relationship Id="rId7" Type="http://schemas.openxmlformats.org/officeDocument/2006/relationships/image" Target="../media/image3.jpg"/><Relationship Id="rId2" Type="http://schemas.microsoft.com/office/2007/relationships/media" Target="../media/media2.m4a"/><Relationship Id="rId1" Type="http://schemas.openxmlformats.org/officeDocument/2006/relationships/tags" Target="../tags/tag2.xml"/><Relationship Id="rId6" Type="http://schemas.openxmlformats.org/officeDocument/2006/relationships/image" Target="../media/image4.png"/><Relationship Id="rId5" Type="http://schemas.openxmlformats.org/officeDocument/2006/relationships/image" Target="../media/image1.jpg"/><Relationship Id="rId4" Type="http://schemas.openxmlformats.org/officeDocument/2006/relationships/slideLayout" Target="../slideLayouts/slideLayout5.xml"/><Relationship Id="rId9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audio" Target="../media/media3.m4a"/><Relationship Id="rId7" Type="http://schemas.openxmlformats.org/officeDocument/2006/relationships/image" Target="../media/image3.jpg"/><Relationship Id="rId2" Type="http://schemas.microsoft.com/office/2007/relationships/media" Target="../media/media3.m4a"/><Relationship Id="rId1" Type="http://schemas.openxmlformats.org/officeDocument/2006/relationships/tags" Target="../tags/tag3.xml"/><Relationship Id="rId6" Type="http://schemas.openxmlformats.org/officeDocument/2006/relationships/image" Target="../media/image4.png"/><Relationship Id="rId5" Type="http://schemas.openxmlformats.org/officeDocument/2006/relationships/image" Target="../media/image1.jpg"/><Relationship Id="rId10" Type="http://schemas.openxmlformats.org/officeDocument/2006/relationships/image" Target="../media/image6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jpe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3.jpg"/><Relationship Id="rId5" Type="http://schemas.openxmlformats.org/officeDocument/2006/relationships/image" Target="../media/image4.png"/><Relationship Id="rId4" Type="http://schemas.openxmlformats.org/officeDocument/2006/relationships/image" Target="../media/image1.jpg"/><Relationship Id="rId9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audio" Target="../media/media5.m4a"/><Relationship Id="rId7" Type="http://schemas.openxmlformats.org/officeDocument/2006/relationships/image" Target="../media/image3.jpg"/><Relationship Id="rId2" Type="http://schemas.microsoft.com/office/2007/relationships/media" Target="../media/media5.m4a"/><Relationship Id="rId1" Type="http://schemas.openxmlformats.org/officeDocument/2006/relationships/tags" Target="../tags/tag4.xml"/><Relationship Id="rId6" Type="http://schemas.openxmlformats.org/officeDocument/2006/relationships/image" Target="../media/image4.png"/><Relationship Id="rId5" Type="http://schemas.openxmlformats.org/officeDocument/2006/relationships/image" Target="../media/image1.jpg"/><Relationship Id="rId10" Type="http://schemas.openxmlformats.org/officeDocument/2006/relationships/image" Target="../media/image6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audio" Target="../media/media6.m4a"/><Relationship Id="rId7" Type="http://schemas.openxmlformats.org/officeDocument/2006/relationships/image" Target="../media/image3.jpg"/><Relationship Id="rId2" Type="http://schemas.microsoft.com/office/2007/relationships/media" Target="../media/media6.m4a"/><Relationship Id="rId1" Type="http://schemas.openxmlformats.org/officeDocument/2006/relationships/tags" Target="../tags/tag5.xml"/><Relationship Id="rId6" Type="http://schemas.openxmlformats.org/officeDocument/2006/relationships/image" Target="../media/image4.png"/><Relationship Id="rId5" Type="http://schemas.openxmlformats.org/officeDocument/2006/relationships/image" Target="../media/image1.jp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audio" Target="../media/media7.m4a"/><Relationship Id="rId7" Type="http://schemas.openxmlformats.org/officeDocument/2006/relationships/image" Target="../media/image3.jpg"/><Relationship Id="rId2" Type="http://schemas.microsoft.com/office/2007/relationships/media" Target="../media/media7.m4a"/><Relationship Id="rId1" Type="http://schemas.openxmlformats.org/officeDocument/2006/relationships/tags" Target="../tags/tag6.xml"/><Relationship Id="rId6" Type="http://schemas.openxmlformats.org/officeDocument/2006/relationships/image" Target="../media/image4.png"/><Relationship Id="rId5" Type="http://schemas.openxmlformats.org/officeDocument/2006/relationships/image" Target="../media/image1.jpg"/><Relationship Id="rId10" Type="http://schemas.openxmlformats.org/officeDocument/2006/relationships/image" Target="../media/image6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audio" Target="../media/media8.m4a"/><Relationship Id="rId7" Type="http://schemas.openxmlformats.org/officeDocument/2006/relationships/image" Target="../media/image3.jpg"/><Relationship Id="rId2" Type="http://schemas.microsoft.com/office/2007/relationships/media" Target="../media/media8.m4a"/><Relationship Id="rId1" Type="http://schemas.openxmlformats.org/officeDocument/2006/relationships/tags" Target="../tags/tag7.xml"/><Relationship Id="rId6" Type="http://schemas.openxmlformats.org/officeDocument/2006/relationships/image" Target="../media/image4.png"/><Relationship Id="rId5" Type="http://schemas.openxmlformats.org/officeDocument/2006/relationships/image" Target="../media/image1.jp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audio" Target="../media/media9.m4a"/><Relationship Id="rId7" Type="http://schemas.openxmlformats.org/officeDocument/2006/relationships/image" Target="../media/image3.jpg"/><Relationship Id="rId2" Type="http://schemas.microsoft.com/office/2007/relationships/media" Target="../media/media9.m4a"/><Relationship Id="rId1" Type="http://schemas.openxmlformats.org/officeDocument/2006/relationships/tags" Target="../tags/tag8.xml"/><Relationship Id="rId6" Type="http://schemas.openxmlformats.org/officeDocument/2006/relationships/image" Target="../media/image4.png"/><Relationship Id="rId5" Type="http://schemas.openxmlformats.org/officeDocument/2006/relationships/image" Target="../media/image1.jpg"/><Relationship Id="rId10" Type="http://schemas.openxmlformats.org/officeDocument/2006/relationships/image" Target="../media/image6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l-PL" dirty="0" smtClean="0"/>
              <a:t>Lekcja 13.</a:t>
            </a:r>
            <a:br>
              <a:rPr lang="pl-PL" dirty="0" smtClean="0"/>
            </a:br>
            <a:r>
              <a:rPr lang="pl-PL" b="1" dirty="0" smtClean="0">
                <a:solidFill>
                  <a:srgbClr val="C00000"/>
                </a:solidFill>
              </a:rPr>
              <a:t>Stołówka UBB</a:t>
            </a:r>
            <a:endParaRPr lang="pl-PL" b="1" dirty="0">
              <a:solidFill>
                <a:srgbClr val="C00000"/>
              </a:solidFill>
            </a:endParaRP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pl-PL" i="1" dirty="0" err="1" smtClean="0">
                <a:solidFill>
                  <a:schemeClr val="accent1">
                    <a:lumMod val="75000"/>
                  </a:schemeClr>
                </a:solidFill>
              </a:rPr>
              <a:t>Lesson</a:t>
            </a:r>
            <a:r>
              <a:rPr lang="pl-PL" i="1" dirty="0" smtClean="0">
                <a:solidFill>
                  <a:schemeClr val="accent1">
                    <a:lumMod val="75000"/>
                  </a:schemeClr>
                </a:solidFill>
              </a:rPr>
              <a:t> 13.</a:t>
            </a:r>
          </a:p>
          <a:p>
            <a:r>
              <a:rPr lang="pl-PL" i="1" dirty="0" smtClean="0">
                <a:solidFill>
                  <a:schemeClr val="accent1">
                    <a:lumMod val="75000"/>
                  </a:schemeClr>
                </a:solidFill>
              </a:rPr>
              <a:t>UBB </a:t>
            </a:r>
            <a:r>
              <a:rPr lang="pl-PL" i="1" dirty="0" err="1" smtClean="0">
                <a:solidFill>
                  <a:schemeClr val="accent1">
                    <a:lumMod val="75000"/>
                  </a:schemeClr>
                </a:solidFill>
              </a:rPr>
              <a:t>canteen</a:t>
            </a:r>
            <a:endParaRPr lang="pl-PL" i="1" dirty="0">
              <a:solidFill>
                <a:schemeClr val="accent1">
                  <a:lumMod val="75000"/>
                </a:schemeClr>
              </a:solidFill>
            </a:endParaRPr>
          </a:p>
        </p:txBody>
      </p:sp>
      <p:grpSp>
        <p:nvGrpSpPr>
          <p:cNvPr id="4" name="Grupa 3">
            <a:extLst>
              <a:ext uri="{FF2B5EF4-FFF2-40B4-BE49-F238E27FC236}">
                <a16:creationId xmlns:a16="http://schemas.microsoft.com/office/drawing/2014/main" id="{16FA19EB-7DF0-49BE-862C-C66D1E4771C1}"/>
              </a:ext>
            </a:extLst>
          </p:cNvPr>
          <p:cNvGrpSpPr/>
          <p:nvPr/>
        </p:nvGrpSpPr>
        <p:grpSpPr>
          <a:xfrm>
            <a:off x="647713" y="560439"/>
            <a:ext cx="1469844" cy="1312830"/>
            <a:chOff x="617204" y="568877"/>
            <a:chExt cx="1069974" cy="955675"/>
          </a:xfrm>
        </p:grpSpPr>
        <p:sp>
          <p:nvSpPr>
            <p:cNvPr id="5" name="Prostokąt 4">
              <a:extLst>
                <a:ext uri="{FF2B5EF4-FFF2-40B4-BE49-F238E27FC236}">
                  <a16:creationId xmlns:a16="http://schemas.microsoft.com/office/drawing/2014/main" id="{C1280639-C6BC-4507-87E7-72BF2F951552}"/>
                </a:ext>
              </a:extLst>
            </p:cNvPr>
            <p:cNvSpPr/>
            <p:nvPr/>
          </p:nvSpPr>
          <p:spPr>
            <a:xfrm>
              <a:off x="617204" y="568877"/>
              <a:ext cx="1069974" cy="9556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71500" dist="279400" dir="1500000" sx="94000" sy="94000" algn="ctr" rotWithShape="0">
                <a:schemeClr val="accent1">
                  <a:lumMod val="75000"/>
                  <a:alpha val="17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pic>
          <p:nvPicPr>
            <p:cNvPr id="6" name="Obraz 5">
              <a:extLst>
                <a:ext uri="{FF2B5EF4-FFF2-40B4-BE49-F238E27FC236}">
                  <a16:creationId xmlns:a16="http://schemas.microsoft.com/office/drawing/2014/main" id="{0857B8E2-6594-486F-ABAA-BCB428D06B5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/>
          </p:blipFill>
          <p:spPr>
            <a:xfrm>
              <a:off x="684838" y="569412"/>
              <a:ext cx="954605" cy="954604"/>
            </a:xfrm>
            <a:prstGeom prst="rect">
              <a:avLst/>
            </a:prstGeom>
          </p:spPr>
        </p:pic>
      </p:grpSp>
      <p:sp>
        <p:nvSpPr>
          <p:cNvPr id="7" name="Rectangle: Rounded Corners 41">
            <a:extLst>
              <a:ext uri="{FF2B5EF4-FFF2-40B4-BE49-F238E27FC236}">
                <a16:creationId xmlns:a16="http://schemas.microsoft.com/office/drawing/2014/main" id="{C598F511-91CC-9BB3-7B7C-4544B3E8DDE5}"/>
              </a:ext>
            </a:extLst>
          </p:cNvPr>
          <p:cNvSpPr/>
          <p:nvPr/>
        </p:nvSpPr>
        <p:spPr>
          <a:xfrm>
            <a:off x="7077456" y="794436"/>
            <a:ext cx="4191047" cy="301679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15875">
            <a:noFill/>
          </a:ln>
          <a:effectLst>
            <a:outerShdw blurRad="571500" dist="279400" dir="1500000" sx="98000" sy="98000" algn="ctr" rotWithShape="0">
              <a:srgbClr val="2F5597">
                <a:alpha val="1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Grafika 7">
            <a:extLst>
              <a:ext uri="{FF2B5EF4-FFF2-40B4-BE49-F238E27FC236}">
                <a16:creationId xmlns:a16="http://schemas.microsoft.com/office/drawing/2014/main" id="{D40F268B-7F62-2070-0AC1-6FE3629189D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11300163" y="860825"/>
            <a:ext cx="183008" cy="183008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8E3113E6-6A18-4280-B9A1-588C97E1ECB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92015" y="558904"/>
            <a:ext cx="3213230" cy="1314200"/>
          </a:xfrm>
          <a:prstGeom prst="rect">
            <a:avLst/>
          </a:prstGeom>
        </p:spPr>
      </p:pic>
      <p:sp>
        <p:nvSpPr>
          <p:cNvPr id="10" name="TextBox 42">
            <a:extLst>
              <a:ext uri="{FF2B5EF4-FFF2-40B4-BE49-F238E27FC236}">
                <a16:creationId xmlns:a16="http://schemas.microsoft.com/office/drawing/2014/main" id="{EED06717-E2F1-B62D-65AD-D688FF6AE469}"/>
              </a:ext>
            </a:extLst>
          </p:cNvPr>
          <p:cNvSpPr txBox="1"/>
          <p:nvPr/>
        </p:nvSpPr>
        <p:spPr>
          <a:xfrm>
            <a:off x="8967851" y="817503"/>
            <a:ext cx="243854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050" b="1" dirty="0">
                <a:solidFill>
                  <a:srgbClr val="22398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www.ubb.edu.pl/en</a:t>
            </a:r>
            <a:endParaRPr lang="en-ID" sz="1050" b="1" dirty="0">
              <a:solidFill>
                <a:srgbClr val="22398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Prostokąt 10">
            <a:extLst>
              <a:ext uri="{FF2B5EF4-FFF2-40B4-BE49-F238E27FC236}">
                <a16:creationId xmlns:a16="http://schemas.microsoft.com/office/drawing/2014/main" id="{564F0AFD-59CB-59DF-9C6C-57606344CB90}"/>
              </a:ext>
            </a:extLst>
          </p:cNvPr>
          <p:cNvSpPr/>
          <p:nvPr/>
        </p:nvSpPr>
        <p:spPr>
          <a:xfrm>
            <a:off x="11242608" y="804670"/>
            <a:ext cx="301679" cy="291445"/>
          </a:xfrm>
          <a:prstGeom prst="rect">
            <a:avLst/>
          </a:prstGeom>
          <a:solidFill>
            <a:srgbClr val="2239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Grafika 7">
            <a:extLst>
              <a:ext uri="{FF2B5EF4-FFF2-40B4-BE49-F238E27FC236}">
                <a16:creationId xmlns:a16="http://schemas.microsoft.com/office/drawing/2014/main" id="{D40F268B-7F62-2070-0AC1-6FE3629189D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11300941" y="844132"/>
            <a:ext cx="183008" cy="183008"/>
          </a:xfrm>
          <a:prstGeom prst="rect">
            <a:avLst/>
          </a:prstGeom>
        </p:spPr>
      </p:pic>
      <p:pic>
        <p:nvPicPr>
          <p:cNvPr id="13" name="Obraz 12" descr="Obraz zawierający szkic, rysowanie, sztuka&#10;&#10;Opis wygenerowany automatycznie">
            <a:extLst>
              <a:ext uri="{FF2B5EF4-FFF2-40B4-BE49-F238E27FC236}">
                <a16:creationId xmlns:a16="http://schemas.microsoft.com/office/drawing/2014/main" id="{1A999812-91C5-6CAA-FBAB-9377CACD1B3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51115" y="4947686"/>
            <a:ext cx="5279673" cy="1599741"/>
          </a:xfrm>
          <a:prstGeom prst="rect">
            <a:avLst/>
          </a:prstGeom>
        </p:spPr>
      </p:pic>
      <p:sp>
        <p:nvSpPr>
          <p:cNvPr id="14" name="TextBox 42">
            <a:extLst>
              <a:ext uri="{FF2B5EF4-FFF2-40B4-BE49-F238E27FC236}">
                <a16:creationId xmlns:a16="http://schemas.microsoft.com/office/drawing/2014/main" id="{357712B7-3651-544C-7712-992C5CC71E20}"/>
              </a:ext>
            </a:extLst>
          </p:cNvPr>
          <p:cNvSpPr txBox="1"/>
          <p:nvPr/>
        </p:nvSpPr>
        <p:spPr>
          <a:xfrm>
            <a:off x="-20739" y="6244606"/>
            <a:ext cx="166061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900" b="1" dirty="0">
                <a:solidFill>
                  <a:srgbClr val="365AA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www.ubb.edu.pl</a:t>
            </a:r>
            <a:endParaRPr lang="en-ID" sz="900" b="1" dirty="0">
              <a:solidFill>
                <a:srgbClr val="365AA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Obraz 1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6974" y="2400300"/>
            <a:ext cx="3185026" cy="4457700"/>
          </a:xfrm>
          <a:prstGeom prst="rect">
            <a:avLst/>
          </a:prstGeom>
        </p:spPr>
      </p:pic>
      <p:pic>
        <p:nvPicPr>
          <p:cNvPr id="16" name="Dźwięk 1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653234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627"/>
    </mc:Choice>
    <mc:Fallback>
      <p:transition spd="slow" advTm="106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 smtClean="0">
                <a:solidFill>
                  <a:srgbClr val="C00000"/>
                </a:solidFill>
              </a:rPr>
              <a:t>Desery i napoje</a:t>
            </a:r>
            <a:r>
              <a:rPr lang="pl-PL" b="1" dirty="0"/>
              <a:t/>
            </a:r>
            <a:br>
              <a:rPr lang="pl-PL" b="1" dirty="0"/>
            </a:br>
            <a:r>
              <a:rPr lang="pl-PL" sz="2400" i="1" dirty="0" err="1">
                <a:solidFill>
                  <a:srgbClr val="0070C0"/>
                </a:solidFill>
              </a:rPr>
              <a:t>Desserts</a:t>
            </a:r>
            <a:r>
              <a:rPr lang="pl-PL" sz="2400" i="1" dirty="0">
                <a:solidFill>
                  <a:srgbClr val="0070C0"/>
                </a:solidFill>
              </a:rPr>
              <a:t> and </a:t>
            </a:r>
            <a:r>
              <a:rPr lang="pl-PL" sz="2400" i="1" dirty="0" err="1">
                <a:solidFill>
                  <a:srgbClr val="0070C0"/>
                </a:solidFill>
              </a:rPr>
              <a:t>drinks</a:t>
            </a:r>
            <a:endParaRPr lang="pl-PL" i="1" dirty="0">
              <a:solidFill>
                <a:srgbClr val="0070C0"/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l-PL" sz="3200" b="1" dirty="0" smtClean="0"/>
              <a:t>lody</a:t>
            </a:r>
            <a:r>
              <a:rPr lang="pl-PL" sz="2400" i="1" dirty="0" smtClean="0">
                <a:solidFill>
                  <a:srgbClr val="0070C0"/>
                </a:solidFill>
              </a:rPr>
              <a:t> </a:t>
            </a:r>
            <a:r>
              <a:rPr lang="pl-PL" sz="2400" i="1" dirty="0" err="1" smtClean="0">
                <a:solidFill>
                  <a:srgbClr val="0070C0"/>
                </a:solidFill>
              </a:rPr>
              <a:t>ice</a:t>
            </a:r>
            <a:r>
              <a:rPr lang="pl-PL" sz="2400" i="1" dirty="0" smtClean="0">
                <a:solidFill>
                  <a:srgbClr val="0070C0"/>
                </a:solidFill>
              </a:rPr>
              <a:t> </a:t>
            </a:r>
            <a:r>
              <a:rPr lang="pl-PL" sz="2400" i="1" dirty="0" err="1" smtClean="0">
                <a:solidFill>
                  <a:srgbClr val="0070C0"/>
                </a:solidFill>
              </a:rPr>
              <a:t>cream</a:t>
            </a:r>
            <a:r>
              <a:rPr lang="pl-PL" sz="2400" i="1" dirty="0" smtClean="0">
                <a:solidFill>
                  <a:srgbClr val="0070C0"/>
                </a:solidFill>
              </a:rPr>
              <a:t> </a:t>
            </a:r>
          </a:p>
          <a:p>
            <a:r>
              <a:rPr lang="pl-PL" sz="3200" b="1" dirty="0" smtClean="0"/>
              <a:t>ciasto </a:t>
            </a:r>
            <a:r>
              <a:rPr lang="pl-PL" sz="2400" i="1" dirty="0" err="1" smtClean="0">
                <a:solidFill>
                  <a:srgbClr val="0070C0"/>
                </a:solidFill>
              </a:rPr>
              <a:t>cake</a:t>
            </a:r>
            <a:r>
              <a:rPr lang="pl-PL" sz="2400" i="1" dirty="0" smtClean="0">
                <a:solidFill>
                  <a:srgbClr val="0070C0"/>
                </a:solidFill>
              </a:rPr>
              <a:t> </a:t>
            </a:r>
            <a:r>
              <a:rPr lang="pl-PL" sz="2400" i="1" dirty="0" err="1" smtClean="0">
                <a:solidFill>
                  <a:srgbClr val="0070C0"/>
                </a:solidFill>
              </a:rPr>
              <a:t>or</a:t>
            </a:r>
            <a:r>
              <a:rPr lang="pl-PL" sz="2400" i="1" dirty="0" smtClean="0">
                <a:solidFill>
                  <a:srgbClr val="0070C0"/>
                </a:solidFill>
              </a:rPr>
              <a:t> </a:t>
            </a:r>
            <a:r>
              <a:rPr lang="pl-PL" sz="2400" i="1" dirty="0" err="1" smtClean="0">
                <a:solidFill>
                  <a:srgbClr val="0070C0"/>
                </a:solidFill>
              </a:rPr>
              <a:t>pie</a:t>
            </a:r>
            <a:endParaRPr lang="pl-PL" sz="2400" i="1" dirty="0" smtClean="0">
              <a:solidFill>
                <a:srgbClr val="0070C0"/>
              </a:solidFill>
            </a:endParaRPr>
          </a:p>
          <a:p>
            <a:endParaRPr lang="pl-PL" sz="1100" dirty="0"/>
          </a:p>
          <a:p>
            <a:r>
              <a:rPr lang="pl-PL" sz="3200" b="1" dirty="0" smtClean="0">
                <a:solidFill>
                  <a:srgbClr val="C00000"/>
                </a:solidFill>
              </a:rPr>
              <a:t>napoje zimne </a:t>
            </a:r>
            <a:r>
              <a:rPr lang="pl-PL" sz="2400" i="1" dirty="0" err="1" smtClean="0">
                <a:solidFill>
                  <a:srgbClr val="0070C0"/>
                </a:solidFill>
              </a:rPr>
              <a:t>cold</a:t>
            </a:r>
            <a:r>
              <a:rPr lang="pl-PL" sz="2400" i="1" dirty="0" smtClean="0">
                <a:solidFill>
                  <a:srgbClr val="0070C0"/>
                </a:solidFill>
              </a:rPr>
              <a:t> </a:t>
            </a:r>
            <a:r>
              <a:rPr lang="pl-PL" sz="2400" i="1" dirty="0" err="1" smtClean="0">
                <a:solidFill>
                  <a:srgbClr val="0070C0"/>
                </a:solidFill>
              </a:rPr>
              <a:t>drinks</a:t>
            </a:r>
            <a:endParaRPr lang="pl-PL" sz="2400" i="1" dirty="0" smtClean="0">
              <a:solidFill>
                <a:srgbClr val="0070C0"/>
              </a:solidFill>
            </a:endParaRPr>
          </a:p>
          <a:p>
            <a:pPr lvl="1"/>
            <a:r>
              <a:rPr lang="pl-PL" sz="2800" b="1" dirty="0" smtClean="0"/>
              <a:t>woda mineralna </a:t>
            </a:r>
            <a:r>
              <a:rPr lang="pl-PL" sz="2800" dirty="0" smtClean="0"/>
              <a:t>gazowana / niegazowana, </a:t>
            </a:r>
            <a:r>
              <a:rPr lang="pl-PL" sz="2800" b="1" dirty="0" smtClean="0"/>
              <a:t>sok</a:t>
            </a:r>
          </a:p>
          <a:p>
            <a:pPr lvl="1"/>
            <a:r>
              <a:rPr lang="pl-PL" i="1" dirty="0" err="1" smtClean="0">
                <a:solidFill>
                  <a:srgbClr val="0070C0"/>
                </a:solidFill>
              </a:rPr>
              <a:t>sparkling</a:t>
            </a:r>
            <a:r>
              <a:rPr lang="pl-PL" i="1" dirty="0" smtClean="0">
                <a:solidFill>
                  <a:srgbClr val="0070C0"/>
                </a:solidFill>
              </a:rPr>
              <a:t> / </a:t>
            </a:r>
            <a:r>
              <a:rPr lang="pl-PL" i="1" dirty="0" err="1" smtClean="0">
                <a:solidFill>
                  <a:srgbClr val="0070C0"/>
                </a:solidFill>
              </a:rPr>
              <a:t>still</a:t>
            </a:r>
            <a:r>
              <a:rPr lang="pl-PL" i="1" dirty="0" smtClean="0">
                <a:solidFill>
                  <a:srgbClr val="0070C0"/>
                </a:solidFill>
              </a:rPr>
              <a:t> </a:t>
            </a:r>
            <a:r>
              <a:rPr lang="pl-PL" i="1" dirty="0" err="1">
                <a:solidFill>
                  <a:srgbClr val="0070C0"/>
                </a:solidFill>
              </a:rPr>
              <a:t>mineral</a:t>
            </a:r>
            <a:r>
              <a:rPr lang="pl-PL" i="1" dirty="0">
                <a:solidFill>
                  <a:srgbClr val="0070C0"/>
                </a:solidFill>
              </a:rPr>
              <a:t> </a:t>
            </a:r>
            <a:r>
              <a:rPr lang="pl-PL" i="1" dirty="0" err="1">
                <a:solidFill>
                  <a:srgbClr val="0070C0"/>
                </a:solidFill>
              </a:rPr>
              <a:t>water</a:t>
            </a:r>
            <a:r>
              <a:rPr lang="pl-PL" i="1" dirty="0">
                <a:solidFill>
                  <a:srgbClr val="0070C0"/>
                </a:solidFill>
              </a:rPr>
              <a:t>, </a:t>
            </a:r>
            <a:r>
              <a:rPr lang="pl-PL" i="1" dirty="0" err="1">
                <a:solidFill>
                  <a:srgbClr val="0070C0"/>
                </a:solidFill>
              </a:rPr>
              <a:t>juice</a:t>
            </a:r>
            <a:endParaRPr lang="pl-PL" i="1" dirty="0" smtClean="0">
              <a:solidFill>
                <a:srgbClr val="0070C0"/>
              </a:solidFill>
            </a:endParaRPr>
          </a:p>
          <a:p>
            <a:r>
              <a:rPr lang="pl-PL" sz="3200" b="1" dirty="0" smtClean="0">
                <a:solidFill>
                  <a:srgbClr val="C00000"/>
                </a:solidFill>
              </a:rPr>
              <a:t>napoje ciepłe</a:t>
            </a:r>
            <a:r>
              <a:rPr lang="pl-PL" sz="3200" b="1" dirty="0">
                <a:solidFill>
                  <a:srgbClr val="C00000"/>
                </a:solidFill>
              </a:rPr>
              <a:t> </a:t>
            </a:r>
            <a:r>
              <a:rPr lang="pl-PL" sz="2400" i="1" dirty="0" smtClean="0">
                <a:solidFill>
                  <a:srgbClr val="0070C0"/>
                </a:solidFill>
              </a:rPr>
              <a:t>hot </a:t>
            </a:r>
            <a:r>
              <a:rPr lang="pl-PL" sz="2400" i="1" dirty="0" err="1" smtClean="0">
                <a:solidFill>
                  <a:srgbClr val="0070C0"/>
                </a:solidFill>
              </a:rPr>
              <a:t>drinks</a:t>
            </a:r>
            <a:endParaRPr lang="pl-PL" sz="2400" i="1" dirty="0" smtClean="0">
              <a:solidFill>
                <a:srgbClr val="0070C0"/>
              </a:solidFill>
            </a:endParaRPr>
          </a:p>
          <a:p>
            <a:pPr lvl="1"/>
            <a:r>
              <a:rPr lang="pl-PL" sz="2800" b="1" dirty="0" smtClean="0"/>
              <a:t>kawa</a:t>
            </a:r>
            <a:r>
              <a:rPr lang="pl-PL" sz="2800" dirty="0" smtClean="0"/>
              <a:t> czarna, kawa z mlekiem, </a:t>
            </a:r>
            <a:r>
              <a:rPr lang="pl-PL" sz="2800" b="1" dirty="0" smtClean="0"/>
              <a:t>herbata</a:t>
            </a:r>
            <a:r>
              <a:rPr lang="pl-PL" sz="2800" dirty="0" smtClean="0"/>
              <a:t> z </a:t>
            </a:r>
            <a:r>
              <a:rPr lang="pl-PL" sz="2800" dirty="0"/>
              <a:t>cytryną </a:t>
            </a:r>
            <a:endParaRPr lang="pl-PL" sz="2800" dirty="0" smtClean="0"/>
          </a:p>
          <a:p>
            <a:pPr lvl="1"/>
            <a:r>
              <a:rPr lang="en-US" i="1" dirty="0">
                <a:solidFill>
                  <a:srgbClr val="0070C0"/>
                </a:solidFill>
              </a:rPr>
              <a:t>black coffee, coffee with milk, tea with </a:t>
            </a:r>
            <a:r>
              <a:rPr lang="en-US" i="1" dirty="0" smtClean="0">
                <a:solidFill>
                  <a:srgbClr val="0070C0"/>
                </a:solidFill>
              </a:rPr>
              <a:t>lemon</a:t>
            </a:r>
            <a:endParaRPr lang="pl-PL" i="1" dirty="0">
              <a:solidFill>
                <a:srgbClr val="0070C0"/>
              </a:solidFill>
            </a:endParaRP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0EC7B55D-50CC-A1C8-B9B2-96940C19751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1152690" y="708968"/>
            <a:ext cx="659422" cy="659422"/>
          </a:xfrm>
          <a:prstGeom prst="rect">
            <a:avLst/>
          </a:prstGeom>
        </p:spPr>
      </p:pic>
      <p:pic>
        <p:nvPicPr>
          <p:cNvPr id="6" name="Obraz 5" descr="Obraz zawierający szkic, rysowanie, sztuka&#10;&#10;Opis wygenerowany automatycznie">
            <a:extLst>
              <a:ext uri="{FF2B5EF4-FFF2-40B4-BE49-F238E27FC236}">
                <a16:creationId xmlns:a16="http://schemas.microsoft.com/office/drawing/2014/main" id="{1A999812-91C5-6CAA-FBAB-9377CACD1B3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8231" y="5982538"/>
            <a:ext cx="2176661" cy="659528"/>
          </a:xfrm>
          <a:prstGeom prst="rect">
            <a:avLst/>
          </a:prstGeom>
        </p:spPr>
      </p:pic>
      <p:sp>
        <p:nvSpPr>
          <p:cNvPr id="7" name="TextBox 42">
            <a:extLst>
              <a:ext uri="{FF2B5EF4-FFF2-40B4-BE49-F238E27FC236}">
                <a16:creationId xmlns:a16="http://schemas.microsoft.com/office/drawing/2014/main" id="{357712B7-3651-544C-7712-992C5CC71E20}"/>
              </a:ext>
            </a:extLst>
          </p:cNvPr>
          <p:cNvSpPr txBox="1"/>
          <p:nvPr/>
        </p:nvSpPr>
        <p:spPr>
          <a:xfrm>
            <a:off x="0" y="6432011"/>
            <a:ext cx="166061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900" b="1" dirty="0">
                <a:solidFill>
                  <a:srgbClr val="365AA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www.ubb.edu.pl</a:t>
            </a:r>
            <a:endParaRPr lang="en-ID" sz="900" b="1" dirty="0">
              <a:solidFill>
                <a:srgbClr val="365AA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1C664D05-A4C9-4C46-A17A-B81A995E1D6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97118" y="73226"/>
            <a:ext cx="1632933" cy="667864"/>
          </a:xfrm>
          <a:prstGeom prst="rect">
            <a:avLst/>
          </a:prstGeom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1720" y="5574324"/>
            <a:ext cx="917186" cy="1283676"/>
          </a:xfrm>
          <a:prstGeom prst="rect">
            <a:avLst/>
          </a:prstGeom>
        </p:spPr>
      </p:pic>
      <p:sp>
        <p:nvSpPr>
          <p:cNvPr id="10" name="TextBox 42">
            <a:extLst>
              <a:ext uri="{FF2B5EF4-FFF2-40B4-BE49-F238E27FC236}">
                <a16:creationId xmlns:a16="http://schemas.microsoft.com/office/drawing/2014/main" id="{357712B7-3651-544C-7712-992C5CC71E20}"/>
              </a:ext>
            </a:extLst>
          </p:cNvPr>
          <p:cNvSpPr txBox="1"/>
          <p:nvPr/>
        </p:nvSpPr>
        <p:spPr>
          <a:xfrm>
            <a:off x="9638312" y="6432011"/>
            <a:ext cx="197200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1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Lekcja 13. Stołówka UBB</a:t>
            </a:r>
            <a:endParaRPr lang="en-ID" sz="11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Dźwięk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479286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2781"/>
    </mc:Choice>
    <mc:Fallback>
      <p:transition spd="slow" advTm="527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 smtClean="0"/>
              <a:t>Kilka przydatnych zwrotów 1 </a:t>
            </a:r>
            <a:r>
              <a:rPr lang="pl-PL" dirty="0"/>
              <a:t/>
            </a:r>
            <a:br>
              <a:rPr lang="pl-PL" dirty="0"/>
            </a:br>
            <a:r>
              <a:rPr lang="pl-PL" sz="2400" i="1" dirty="0" err="1">
                <a:solidFill>
                  <a:srgbClr val="0070C0"/>
                </a:solidFill>
              </a:rPr>
              <a:t>Some</a:t>
            </a:r>
            <a:r>
              <a:rPr lang="pl-PL" sz="2400" i="1" dirty="0">
                <a:solidFill>
                  <a:srgbClr val="0070C0"/>
                </a:solidFill>
              </a:rPr>
              <a:t> </a:t>
            </a:r>
            <a:r>
              <a:rPr lang="pl-PL" sz="2400" i="1" dirty="0" err="1">
                <a:solidFill>
                  <a:srgbClr val="0070C0"/>
                </a:solidFill>
              </a:rPr>
              <a:t>useful</a:t>
            </a:r>
            <a:r>
              <a:rPr lang="pl-PL" sz="2400" i="1" dirty="0">
                <a:solidFill>
                  <a:srgbClr val="0070C0"/>
                </a:solidFill>
              </a:rPr>
              <a:t> </a:t>
            </a:r>
            <a:r>
              <a:rPr lang="pl-PL" sz="2400" i="1" dirty="0" err="1" smtClean="0">
                <a:solidFill>
                  <a:srgbClr val="0070C0"/>
                </a:solidFill>
              </a:rPr>
              <a:t>phrases</a:t>
            </a:r>
            <a:r>
              <a:rPr lang="pl-PL" sz="2400" i="1" dirty="0" smtClean="0">
                <a:solidFill>
                  <a:srgbClr val="0070C0"/>
                </a:solidFill>
              </a:rPr>
              <a:t> 1</a:t>
            </a:r>
            <a:endParaRPr lang="pl-PL" sz="2400" i="1" dirty="0">
              <a:solidFill>
                <a:srgbClr val="0070C0"/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l-PL" sz="3600" dirty="0">
                <a:solidFill>
                  <a:srgbClr val="C00000"/>
                </a:solidFill>
              </a:rPr>
              <a:t>Na miejscu </a:t>
            </a:r>
            <a:r>
              <a:rPr lang="pl-PL" sz="3600" dirty="0"/>
              <a:t>czy </a:t>
            </a:r>
            <a:r>
              <a:rPr lang="pl-PL" sz="3600" dirty="0">
                <a:solidFill>
                  <a:srgbClr val="C00000"/>
                </a:solidFill>
              </a:rPr>
              <a:t>na wynos</a:t>
            </a:r>
            <a:r>
              <a:rPr lang="pl-PL" sz="3600" dirty="0" smtClean="0"/>
              <a:t>?</a:t>
            </a:r>
          </a:p>
          <a:p>
            <a:pPr marL="0" indent="0">
              <a:buNone/>
            </a:pPr>
            <a:r>
              <a:rPr lang="pl-PL" sz="2400" i="1" dirty="0" smtClean="0">
                <a:solidFill>
                  <a:srgbClr val="0070C0"/>
                </a:solidFill>
              </a:rPr>
              <a:t>  </a:t>
            </a:r>
            <a:r>
              <a:rPr lang="en-US" sz="2400" i="1" dirty="0" smtClean="0">
                <a:solidFill>
                  <a:srgbClr val="0070C0"/>
                </a:solidFill>
              </a:rPr>
              <a:t>On-site </a:t>
            </a:r>
            <a:r>
              <a:rPr lang="en-US" sz="2400" i="1" dirty="0">
                <a:solidFill>
                  <a:srgbClr val="0070C0"/>
                </a:solidFill>
              </a:rPr>
              <a:t>or takeaway?</a:t>
            </a:r>
            <a:r>
              <a:rPr lang="pl-PL" sz="2400" i="1" dirty="0">
                <a:solidFill>
                  <a:srgbClr val="0070C0"/>
                </a:solidFill>
              </a:rPr>
              <a:t> </a:t>
            </a:r>
          </a:p>
          <a:p>
            <a:r>
              <a:rPr lang="pl-PL" sz="3600" dirty="0" smtClean="0">
                <a:solidFill>
                  <a:srgbClr val="C00000"/>
                </a:solidFill>
              </a:rPr>
              <a:t>Płatność </a:t>
            </a:r>
            <a:r>
              <a:rPr lang="pl-PL" sz="3600" dirty="0">
                <a:solidFill>
                  <a:srgbClr val="C00000"/>
                </a:solidFill>
              </a:rPr>
              <a:t>kartą </a:t>
            </a:r>
            <a:r>
              <a:rPr lang="pl-PL" sz="3600" dirty="0"/>
              <a:t>czy</a:t>
            </a:r>
            <a:r>
              <a:rPr lang="pl-PL" sz="3600" dirty="0">
                <a:solidFill>
                  <a:srgbClr val="C00000"/>
                </a:solidFill>
              </a:rPr>
              <a:t> gotówką</a:t>
            </a:r>
            <a:r>
              <a:rPr lang="pl-PL" sz="3600" dirty="0" smtClean="0"/>
              <a:t>?</a:t>
            </a:r>
          </a:p>
          <a:p>
            <a:pPr marL="0" indent="0">
              <a:buNone/>
            </a:pPr>
            <a:r>
              <a:rPr lang="pl-PL" sz="2400" i="1" dirty="0" smtClean="0">
                <a:solidFill>
                  <a:srgbClr val="0070C0"/>
                </a:solidFill>
              </a:rPr>
              <a:t>  </a:t>
            </a:r>
            <a:r>
              <a:rPr lang="en-US" sz="2400" i="1" dirty="0" smtClean="0">
                <a:solidFill>
                  <a:srgbClr val="0070C0"/>
                </a:solidFill>
              </a:rPr>
              <a:t>Payment </a:t>
            </a:r>
            <a:r>
              <a:rPr lang="en-US" sz="2400" i="1" dirty="0">
                <a:solidFill>
                  <a:srgbClr val="0070C0"/>
                </a:solidFill>
              </a:rPr>
              <a:t>with card or cash?</a:t>
            </a:r>
            <a:r>
              <a:rPr lang="pl-PL" sz="2400" i="1" dirty="0">
                <a:solidFill>
                  <a:srgbClr val="0070C0"/>
                </a:solidFill>
              </a:rPr>
              <a:t> </a:t>
            </a:r>
            <a:endParaRPr lang="pl-PL" sz="2400" i="1" dirty="0" smtClean="0">
              <a:solidFill>
                <a:srgbClr val="0070C0"/>
              </a:solidFill>
            </a:endParaRPr>
          </a:p>
          <a:p>
            <a:r>
              <a:rPr lang="pl-PL" sz="3600" dirty="0" smtClean="0"/>
              <a:t>Czy </a:t>
            </a:r>
            <a:r>
              <a:rPr lang="pl-PL" sz="3600" dirty="0"/>
              <a:t>coś jeszcze? </a:t>
            </a:r>
            <a:endParaRPr lang="pl-PL" sz="3600" dirty="0" smtClean="0"/>
          </a:p>
          <a:p>
            <a:pPr marL="0" indent="0">
              <a:buNone/>
            </a:pPr>
            <a:r>
              <a:rPr lang="pl-PL" sz="2400" i="1" dirty="0" smtClean="0">
                <a:solidFill>
                  <a:srgbClr val="0070C0"/>
                </a:solidFill>
              </a:rPr>
              <a:t>  </a:t>
            </a:r>
            <a:r>
              <a:rPr lang="en-US" sz="2400" i="1" dirty="0" smtClean="0">
                <a:solidFill>
                  <a:srgbClr val="0070C0"/>
                </a:solidFill>
              </a:rPr>
              <a:t>Anything </a:t>
            </a:r>
            <a:r>
              <a:rPr lang="en-US" sz="2400" i="1" dirty="0">
                <a:solidFill>
                  <a:srgbClr val="0070C0"/>
                </a:solidFill>
              </a:rPr>
              <a:t>else?</a:t>
            </a:r>
            <a:r>
              <a:rPr lang="pl-PL" sz="2400" i="1" dirty="0">
                <a:solidFill>
                  <a:srgbClr val="0070C0"/>
                </a:solidFill>
              </a:rPr>
              <a:t> </a:t>
            </a:r>
            <a:endParaRPr lang="pl-PL" sz="2400" i="1" dirty="0" smtClean="0">
              <a:solidFill>
                <a:srgbClr val="0070C0"/>
              </a:solidFill>
            </a:endParaRPr>
          </a:p>
          <a:p>
            <a:r>
              <a:rPr lang="pl-PL" sz="3600" dirty="0" smtClean="0"/>
              <a:t>Czy </a:t>
            </a:r>
            <a:r>
              <a:rPr lang="pl-PL" sz="3600" dirty="0"/>
              <a:t>to wszystko</a:t>
            </a:r>
            <a:r>
              <a:rPr lang="pl-PL" sz="3600" dirty="0" smtClean="0"/>
              <a:t>?</a:t>
            </a:r>
          </a:p>
          <a:p>
            <a:pPr marL="0" indent="0">
              <a:buNone/>
            </a:pPr>
            <a:r>
              <a:rPr lang="pl-PL" sz="2400" i="1" dirty="0" smtClean="0">
                <a:solidFill>
                  <a:srgbClr val="0070C0"/>
                </a:solidFill>
              </a:rPr>
              <a:t>  </a:t>
            </a:r>
            <a:r>
              <a:rPr lang="en-US" sz="2400" i="1" dirty="0" smtClean="0">
                <a:solidFill>
                  <a:srgbClr val="0070C0"/>
                </a:solidFill>
              </a:rPr>
              <a:t>Is </a:t>
            </a:r>
            <a:r>
              <a:rPr lang="en-US" sz="2400" i="1" dirty="0">
                <a:solidFill>
                  <a:srgbClr val="0070C0"/>
                </a:solidFill>
              </a:rPr>
              <a:t>that all?</a:t>
            </a:r>
            <a:endParaRPr lang="pl-PL" sz="2400" i="1" dirty="0" smtClean="0">
              <a:solidFill>
                <a:srgbClr val="0070C0"/>
              </a:solidFill>
            </a:endParaRP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0EC7B55D-50CC-A1C8-B9B2-96940C19751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1152690" y="708968"/>
            <a:ext cx="659422" cy="659422"/>
          </a:xfrm>
          <a:prstGeom prst="rect">
            <a:avLst/>
          </a:prstGeom>
        </p:spPr>
      </p:pic>
      <p:pic>
        <p:nvPicPr>
          <p:cNvPr id="6" name="Obraz 5" descr="Obraz zawierający szkic, rysowanie, sztuka&#10;&#10;Opis wygenerowany automatycznie">
            <a:extLst>
              <a:ext uri="{FF2B5EF4-FFF2-40B4-BE49-F238E27FC236}">
                <a16:creationId xmlns:a16="http://schemas.microsoft.com/office/drawing/2014/main" id="{1A999812-91C5-6CAA-FBAB-9377CACD1B3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8231" y="5982538"/>
            <a:ext cx="2176661" cy="659528"/>
          </a:xfrm>
          <a:prstGeom prst="rect">
            <a:avLst/>
          </a:prstGeom>
        </p:spPr>
      </p:pic>
      <p:sp>
        <p:nvSpPr>
          <p:cNvPr id="7" name="TextBox 42">
            <a:extLst>
              <a:ext uri="{FF2B5EF4-FFF2-40B4-BE49-F238E27FC236}">
                <a16:creationId xmlns:a16="http://schemas.microsoft.com/office/drawing/2014/main" id="{357712B7-3651-544C-7712-992C5CC71E20}"/>
              </a:ext>
            </a:extLst>
          </p:cNvPr>
          <p:cNvSpPr txBox="1"/>
          <p:nvPr/>
        </p:nvSpPr>
        <p:spPr>
          <a:xfrm>
            <a:off x="0" y="6432011"/>
            <a:ext cx="166061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900" b="1" dirty="0">
                <a:solidFill>
                  <a:srgbClr val="365AA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www.ubb.edu.pl</a:t>
            </a:r>
            <a:endParaRPr lang="en-ID" sz="900" b="1" dirty="0">
              <a:solidFill>
                <a:srgbClr val="365AA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1C664D05-A4C9-4C46-A17A-B81A995E1D6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97118" y="73226"/>
            <a:ext cx="1632933" cy="667864"/>
          </a:xfrm>
          <a:prstGeom prst="rect">
            <a:avLst/>
          </a:prstGeom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1720" y="5574324"/>
            <a:ext cx="917186" cy="1283676"/>
          </a:xfrm>
          <a:prstGeom prst="rect">
            <a:avLst/>
          </a:prstGeom>
        </p:spPr>
      </p:pic>
      <p:sp>
        <p:nvSpPr>
          <p:cNvPr id="10" name="TextBox 42">
            <a:extLst>
              <a:ext uri="{FF2B5EF4-FFF2-40B4-BE49-F238E27FC236}">
                <a16:creationId xmlns:a16="http://schemas.microsoft.com/office/drawing/2014/main" id="{357712B7-3651-544C-7712-992C5CC71E20}"/>
              </a:ext>
            </a:extLst>
          </p:cNvPr>
          <p:cNvSpPr txBox="1"/>
          <p:nvPr/>
        </p:nvSpPr>
        <p:spPr>
          <a:xfrm>
            <a:off x="9638312" y="6432011"/>
            <a:ext cx="197200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1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Lekcja 13. Stołówka UBB</a:t>
            </a:r>
            <a:endParaRPr lang="en-ID" sz="11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Dźwięk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462890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018"/>
    </mc:Choice>
    <mc:Fallback>
      <p:transition spd="slow" advTm="310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/>
              <a:t>Kilka przydatnych zwrotów </a:t>
            </a:r>
            <a:r>
              <a:rPr lang="pl-PL" b="1" dirty="0" smtClean="0"/>
              <a:t>2</a:t>
            </a:r>
            <a:r>
              <a:rPr lang="pl-PL" dirty="0"/>
              <a:t/>
            </a:r>
            <a:br>
              <a:rPr lang="pl-PL" dirty="0"/>
            </a:br>
            <a:r>
              <a:rPr lang="pl-PL" sz="2400" i="1" dirty="0" err="1">
                <a:solidFill>
                  <a:srgbClr val="0070C0"/>
                </a:solidFill>
              </a:rPr>
              <a:t>Some</a:t>
            </a:r>
            <a:r>
              <a:rPr lang="pl-PL" sz="2400" i="1" dirty="0">
                <a:solidFill>
                  <a:srgbClr val="0070C0"/>
                </a:solidFill>
              </a:rPr>
              <a:t> </a:t>
            </a:r>
            <a:r>
              <a:rPr lang="pl-PL" sz="2400" i="1" dirty="0" err="1">
                <a:solidFill>
                  <a:srgbClr val="0070C0"/>
                </a:solidFill>
              </a:rPr>
              <a:t>useful</a:t>
            </a:r>
            <a:r>
              <a:rPr lang="pl-PL" sz="2400" i="1" dirty="0">
                <a:solidFill>
                  <a:srgbClr val="0070C0"/>
                </a:solidFill>
              </a:rPr>
              <a:t> </a:t>
            </a:r>
            <a:r>
              <a:rPr lang="pl-PL" sz="2400" i="1" dirty="0" err="1" smtClean="0">
                <a:solidFill>
                  <a:srgbClr val="0070C0"/>
                </a:solidFill>
              </a:rPr>
              <a:t>phrases</a:t>
            </a:r>
            <a:r>
              <a:rPr lang="pl-PL" sz="2400" i="1" dirty="0" smtClean="0">
                <a:solidFill>
                  <a:srgbClr val="0070C0"/>
                </a:solidFill>
              </a:rPr>
              <a:t> 2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pl-PL" sz="3600" b="1" dirty="0">
                <a:solidFill>
                  <a:srgbClr val="C00000"/>
                </a:solidFill>
              </a:rPr>
              <a:t>Czy coś do picia</a:t>
            </a:r>
            <a:r>
              <a:rPr lang="pl-PL" sz="3600" b="1" dirty="0" smtClean="0">
                <a:solidFill>
                  <a:srgbClr val="C00000"/>
                </a:solidFill>
              </a:rPr>
              <a:t>?</a:t>
            </a:r>
            <a:r>
              <a:rPr lang="en-US" sz="3600" b="1" dirty="0">
                <a:solidFill>
                  <a:srgbClr val="C00000"/>
                </a:solidFill>
              </a:rPr>
              <a:t> </a:t>
            </a:r>
            <a:r>
              <a:rPr lang="pl-PL" sz="2400" i="1" dirty="0" smtClean="0">
                <a:solidFill>
                  <a:srgbClr val="0070C0"/>
                </a:solidFill>
              </a:rPr>
              <a:t>S</a:t>
            </a:r>
            <a:r>
              <a:rPr lang="en-US" sz="2400" i="1" dirty="0" err="1" smtClean="0">
                <a:solidFill>
                  <a:srgbClr val="0070C0"/>
                </a:solidFill>
              </a:rPr>
              <a:t>omething</a:t>
            </a:r>
            <a:r>
              <a:rPr lang="en-US" sz="2400" i="1" dirty="0" smtClean="0">
                <a:solidFill>
                  <a:srgbClr val="0070C0"/>
                </a:solidFill>
              </a:rPr>
              <a:t> </a:t>
            </a:r>
            <a:r>
              <a:rPr lang="en-US" sz="2400" i="1" dirty="0">
                <a:solidFill>
                  <a:srgbClr val="0070C0"/>
                </a:solidFill>
              </a:rPr>
              <a:t>to drink?</a:t>
            </a:r>
            <a:r>
              <a:rPr lang="pl-PL" sz="2400" i="1" dirty="0">
                <a:solidFill>
                  <a:srgbClr val="0070C0"/>
                </a:solidFill>
              </a:rPr>
              <a:t> </a:t>
            </a:r>
          </a:p>
          <a:p>
            <a:r>
              <a:rPr lang="pl-PL" sz="3600" b="1" dirty="0" smtClean="0">
                <a:solidFill>
                  <a:srgbClr val="C00000"/>
                </a:solidFill>
              </a:rPr>
              <a:t>Poproszę: </a:t>
            </a:r>
            <a:r>
              <a:rPr lang="pl-PL" sz="2400" i="1" dirty="0" smtClean="0">
                <a:solidFill>
                  <a:srgbClr val="0070C0"/>
                </a:solidFill>
              </a:rPr>
              <a:t>I </a:t>
            </a:r>
            <a:r>
              <a:rPr lang="pl-PL" sz="2400" i="1" dirty="0" err="1" smtClean="0">
                <a:solidFill>
                  <a:srgbClr val="0070C0"/>
                </a:solidFill>
              </a:rPr>
              <a:t>would</a:t>
            </a:r>
            <a:r>
              <a:rPr lang="pl-PL" sz="2400" i="1" dirty="0" smtClean="0">
                <a:solidFill>
                  <a:srgbClr val="0070C0"/>
                </a:solidFill>
              </a:rPr>
              <a:t> </a:t>
            </a:r>
            <a:r>
              <a:rPr lang="pl-PL" sz="2400" i="1" dirty="0" err="1" smtClean="0">
                <a:solidFill>
                  <a:srgbClr val="0070C0"/>
                </a:solidFill>
              </a:rPr>
              <a:t>like</a:t>
            </a:r>
            <a:r>
              <a:rPr lang="en-US" sz="2400" i="1" dirty="0" smtClean="0">
                <a:solidFill>
                  <a:srgbClr val="0070C0"/>
                </a:solidFill>
              </a:rPr>
              <a:t>:</a:t>
            </a:r>
            <a:endParaRPr lang="pl-PL" sz="2400" i="1" dirty="0" smtClean="0">
              <a:solidFill>
                <a:srgbClr val="0070C0"/>
              </a:solidFill>
            </a:endParaRPr>
          </a:p>
          <a:p>
            <a:pPr lvl="2"/>
            <a:r>
              <a:rPr lang="pl-PL" sz="2800" dirty="0" smtClean="0"/>
              <a:t>czarn</a:t>
            </a:r>
            <a:r>
              <a:rPr lang="pl-PL" sz="2800" b="1" dirty="0" smtClean="0"/>
              <a:t>ą</a:t>
            </a:r>
            <a:r>
              <a:rPr lang="pl-PL" sz="2800" dirty="0" smtClean="0"/>
              <a:t> </a:t>
            </a:r>
            <a:r>
              <a:rPr lang="pl-PL" sz="2800" dirty="0"/>
              <a:t>kaw</a:t>
            </a:r>
            <a:r>
              <a:rPr lang="pl-PL" sz="2800" b="1" dirty="0"/>
              <a:t>ę</a:t>
            </a:r>
            <a:r>
              <a:rPr lang="pl-PL" sz="2800" dirty="0"/>
              <a:t> </a:t>
            </a:r>
            <a:r>
              <a:rPr lang="en-US" sz="2400" i="1" dirty="0">
                <a:solidFill>
                  <a:srgbClr val="0070C0"/>
                </a:solidFill>
              </a:rPr>
              <a:t>black </a:t>
            </a:r>
            <a:r>
              <a:rPr lang="en-US" sz="2400" i="1" dirty="0" smtClean="0">
                <a:solidFill>
                  <a:srgbClr val="0070C0"/>
                </a:solidFill>
              </a:rPr>
              <a:t>coffee</a:t>
            </a:r>
            <a:endParaRPr lang="pl-PL" sz="2400" i="1" dirty="0" smtClean="0">
              <a:solidFill>
                <a:srgbClr val="0070C0"/>
              </a:solidFill>
            </a:endParaRPr>
          </a:p>
          <a:p>
            <a:pPr lvl="2"/>
            <a:r>
              <a:rPr lang="pl-PL" sz="2800" dirty="0" smtClean="0"/>
              <a:t>kaw</a:t>
            </a:r>
            <a:r>
              <a:rPr lang="pl-PL" sz="2800" b="1" dirty="0" smtClean="0"/>
              <a:t>ę</a:t>
            </a:r>
            <a:r>
              <a:rPr lang="pl-PL" sz="2800" dirty="0" smtClean="0"/>
              <a:t> </a:t>
            </a:r>
            <a:r>
              <a:rPr lang="pl-PL" sz="2800" dirty="0"/>
              <a:t>z mlekiem </a:t>
            </a:r>
            <a:r>
              <a:rPr lang="en-US" sz="2400" i="1" dirty="0">
                <a:solidFill>
                  <a:srgbClr val="0070C0"/>
                </a:solidFill>
              </a:rPr>
              <a:t>coffee with milk</a:t>
            </a:r>
            <a:endParaRPr lang="pl-PL" sz="2400" i="1" dirty="0" smtClean="0">
              <a:solidFill>
                <a:srgbClr val="0070C0"/>
              </a:solidFill>
            </a:endParaRPr>
          </a:p>
          <a:p>
            <a:pPr lvl="2"/>
            <a:r>
              <a:rPr lang="pl-PL" sz="2800" dirty="0" smtClean="0"/>
              <a:t>herbat</a:t>
            </a:r>
            <a:r>
              <a:rPr lang="pl-PL" sz="2800" b="1" dirty="0" smtClean="0"/>
              <a:t>ę</a:t>
            </a:r>
            <a:r>
              <a:rPr lang="pl-PL" sz="2800" dirty="0" smtClean="0"/>
              <a:t> </a:t>
            </a:r>
            <a:r>
              <a:rPr lang="en-US" sz="2400" i="1" dirty="0" smtClean="0">
                <a:solidFill>
                  <a:srgbClr val="0070C0"/>
                </a:solidFill>
              </a:rPr>
              <a:t>tea</a:t>
            </a:r>
            <a:endParaRPr lang="pl-PL" sz="2400" dirty="0" smtClean="0"/>
          </a:p>
          <a:p>
            <a:pPr lvl="2"/>
            <a:r>
              <a:rPr lang="pl-PL" sz="2800" dirty="0" smtClean="0"/>
              <a:t>wod</a:t>
            </a:r>
            <a:r>
              <a:rPr lang="pl-PL" sz="2800" b="1" dirty="0" smtClean="0"/>
              <a:t>ę</a:t>
            </a:r>
            <a:r>
              <a:rPr lang="pl-PL" sz="2800" dirty="0" smtClean="0"/>
              <a:t> mineraln</a:t>
            </a:r>
            <a:r>
              <a:rPr lang="pl-PL" sz="2800" b="1" dirty="0" smtClean="0"/>
              <a:t>ą</a:t>
            </a:r>
            <a:r>
              <a:rPr lang="pl-PL" sz="2800" dirty="0" smtClean="0"/>
              <a:t> </a:t>
            </a:r>
            <a:r>
              <a:rPr lang="en-US" sz="2400" i="1" dirty="0" smtClean="0">
                <a:solidFill>
                  <a:srgbClr val="0070C0"/>
                </a:solidFill>
              </a:rPr>
              <a:t>mineral </a:t>
            </a:r>
            <a:r>
              <a:rPr lang="en-US" sz="2400" i="1" dirty="0">
                <a:solidFill>
                  <a:srgbClr val="0070C0"/>
                </a:solidFill>
              </a:rPr>
              <a:t>water</a:t>
            </a:r>
            <a:endParaRPr lang="pl-PL" sz="2400" i="1" dirty="0">
              <a:solidFill>
                <a:srgbClr val="0070C0"/>
              </a:solidFill>
            </a:endParaRPr>
          </a:p>
          <a:p>
            <a:pPr lvl="2"/>
            <a:endParaRPr lang="pl-PL" sz="1300" dirty="0" smtClean="0"/>
          </a:p>
          <a:p>
            <a:r>
              <a:rPr lang="pl-PL" sz="3600" dirty="0" smtClean="0"/>
              <a:t>Poproszę… </a:t>
            </a:r>
            <a:r>
              <a:rPr lang="pl-PL" sz="3900" b="1" dirty="0" smtClean="0"/>
              <a:t>zestaw dnia</a:t>
            </a:r>
            <a:r>
              <a:rPr lang="pl-PL" sz="3600" dirty="0" smtClean="0"/>
              <a:t>, czyli zupa + danie + napój </a:t>
            </a:r>
          </a:p>
          <a:p>
            <a:r>
              <a:rPr lang="en-US" sz="2400" i="1" dirty="0">
                <a:solidFill>
                  <a:srgbClr val="0070C0"/>
                </a:solidFill>
              </a:rPr>
              <a:t>I'd like... the set of the day, i.e. soup + dish + drink</a:t>
            </a:r>
            <a:endParaRPr lang="pl-PL" sz="2400" i="1" dirty="0">
              <a:solidFill>
                <a:srgbClr val="0070C0"/>
              </a:solidFill>
            </a:endParaRP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0EC7B55D-50CC-A1C8-B9B2-96940C19751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1152690" y="708968"/>
            <a:ext cx="659422" cy="659422"/>
          </a:xfrm>
          <a:prstGeom prst="rect">
            <a:avLst/>
          </a:prstGeom>
        </p:spPr>
      </p:pic>
      <p:pic>
        <p:nvPicPr>
          <p:cNvPr id="6" name="Obraz 5" descr="Obraz zawierający szkic, rysowanie, sztuka&#10;&#10;Opis wygenerowany automatycznie">
            <a:extLst>
              <a:ext uri="{FF2B5EF4-FFF2-40B4-BE49-F238E27FC236}">
                <a16:creationId xmlns:a16="http://schemas.microsoft.com/office/drawing/2014/main" id="{1A999812-91C5-6CAA-FBAB-9377CACD1B3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8231" y="5982538"/>
            <a:ext cx="2176661" cy="659528"/>
          </a:xfrm>
          <a:prstGeom prst="rect">
            <a:avLst/>
          </a:prstGeom>
        </p:spPr>
      </p:pic>
      <p:sp>
        <p:nvSpPr>
          <p:cNvPr id="7" name="TextBox 42">
            <a:extLst>
              <a:ext uri="{FF2B5EF4-FFF2-40B4-BE49-F238E27FC236}">
                <a16:creationId xmlns:a16="http://schemas.microsoft.com/office/drawing/2014/main" id="{357712B7-3651-544C-7712-992C5CC71E20}"/>
              </a:ext>
            </a:extLst>
          </p:cNvPr>
          <p:cNvSpPr txBox="1"/>
          <p:nvPr/>
        </p:nvSpPr>
        <p:spPr>
          <a:xfrm>
            <a:off x="0" y="6432011"/>
            <a:ext cx="166061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900" b="1" dirty="0">
                <a:solidFill>
                  <a:srgbClr val="365AA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www.ubb.edu.pl</a:t>
            </a:r>
            <a:endParaRPr lang="en-ID" sz="900" b="1" dirty="0">
              <a:solidFill>
                <a:srgbClr val="365AA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1C664D05-A4C9-4C46-A17A-B81A995E1D6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97118" y="73226"/>
            <a:ext cx="1632933" cy="667864"/>
          </a:xfrm>
          <a:prstGeom prst="rect">
            <a:avLst/>
          </a:prstGeom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1720" y="5574324"/>
            <a:ext cx="917186" cy="1283676"/>
          </a:xfrm>
          <a:prstGeom prst="rect">
            <a:avLst/>
          </a:prstGeom>
        </p:spPr>
      </p:pic>
      <p:sp>
        <p:nvSpPr>
          <p:cNvPr id="10" name="TextBox 42">
            <a:extLst>
              <a:ext uri="{FF2B5EF4-FFF2-40B4-BE49-F238E27FC236}">
                <a16:creationId xmlns:a16="http://schemas.microsoft.com/office/drawing/2014/main" id="{357712B7-3651-544C-7712-992C5CC71E20}"/>
              </a:ext>
            </a:extLst>
          </p:cNvPr>
          <p:cNvSpPr txBox="1"/>
          <p:nvPr/>
        </p:nvSpPr>
        <p:spPr>
          <a:xfrm>
            <a:off x="9638312" y="6432011"/>
            <a:ext cx="197200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1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Lekcja 13. Stołówka UBB</a:t>
            </a:r>
            <a:endParaRPr lang="en-ID" sz="11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Dźwięk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16380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1355"/>
    </mc:Choice>
    <mc:Fallback>
      <p:transition spd="slow" advTm="513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/>
              <a:t>Szybka powtórka</a:t>
            </a:r>
            <a:r>
              <a:rPr lang="pl-PL" b="1" dirty="0">
                <a:solidFill>
                  <a:srgbClr val="C00000"/>
                </a:solidFill>
              </a:rPr>
              <a:t/>
            </a:r>
            <a:br>
              <a:rPr lang="pl-PL" b="1" dirty="0">
                <a:solidFill>
                  <a:srgbClr val="C00000"/>
                </a:solidFill>
              </a:rPr>
            </a:br>
            <a:r>
              <a:rPr lang="pl-PL" sz="2400" i="1" dirty="0" err="1">
                <a:solidFill>
                  <a:srgbClr val="0070C0"/>
                </a:solidFill>
              </a:rPr>
              <a:t>Quick</a:t>
            </a:r>
            <a:r>
              <a:rPr lang="pl-PL" sz="2400" i="1" dirty="0">
                <a:solidFill>
                  <a:srgbClr val="0070C0"/>
                </a:solidFill>
              </a:rPr>
              <a:t> </a:t>
            </a:r>
            <a:r>
              <a:rPr lang="pl-PL" sz="2400" i="1" dirty="0" err="1">
                <a:solidFill>
                  <a:srgbClr val="0070C0"/>
                </a:solidFill>
              </a:rPr>
              <a:t>review</a:t>
            </a:r>
            <a:endParaRPr lang="pl-PL" dirty="0"/>
          </a:p>
        </p:txBody>
      </p:sp>
      <p:sp>
        <p:nvSpPr>
          <p:cNvPr id="8" name="Symbol zastępczy zawartości 7"/>
          <p:cNvSpPr>
            <a:spLocks noGrp="1"/>
          </p:cNvSpPr>
          <p:nvPr>
            <p:ph idx="1"/>
          </p:nvPr>
        </p:nvSpPr>
        <p:spPr>
          <a:xfrm>
            <a:off x="838200" y="1570647"/>
            <a:ext cx="10515600" cy="4566383"/>
          </a:xfrm>
        </p:spPr>
        <p:txBody>
          <a:bodyPr>
            <a:normAutofit/>
          </a:bodyPr>
          <a:lstStyle/>
          <a:p>
            <a:r>
              <a:rPr lang="pl-PL" dirty="0" smtClean="0"/>
              <a:t>Zupa</a:t>
            </a:r>
          </a:p>
          <a:p>
            <a:r>
              <a:rPr lang="pl-PL" dirty="0" smtClean="0"/>
              <a:t>Dodatki</a:t>
            </a:r>
          </a:p>
          <a:p>
            <a:r>
              <a:rPr lang="pl-PL" dirty="0" smtClean="0"/>
              <a:t>Dania mięsne </a:t>
            </a:r>
          </a:p>
          <a:p>
            <a:r>
              <a:rPr lang="pl-PL" dirty="0" smtClean="0"/>
              <a:t>Dania bezmięsne </a:t>
            </a:r>
          </a:p>
          <a:p>
            <a:r>
              <a:rPr lang="pl-PL" dirty="0" smtClean="0"/>
              <a:t>Napoje zimne i ciepłe</a:t>
            </a:r>
          </a:p>
          <a:p>
            <a:pPr fontAlgn="t"/>
            <a:r>
              <a:rPr lang="pl-PL" dirty="0" smtClean="0"/>
              <a:t>Na miejscu czy na wynos?</a:t>
            </a:r>
          </a:p>
          <a:p>
            <a:pPr fontAlgn="t"/>
            <a:r>
              <a:rPr lang="pl-PL" dirty="0" smtClean="0"/>
              <a:t>Płatność kartą czy gotówką?</a:t>
            </a:r>
          </a:p>
          <a:p>
            <a:pPr fontAlgn="t"/>
            <a:r>
              <a:rPr lang="pl-PL" dirty="0" smtClean="0"/>
              <a:t>Czy coś jeszcze? Poproszę… czarną kawę / herbatę / sok.</a:t>
            </a:r>
            <a:endParaRPr lang="pl-PL" sz="2400" dirty="0"/>
          </a:p>
        </p:txBody>
      </p:sp>
      <p:pic>
        <p:nvPicPr>
          <p:cNvPr id="12" name="Obraz 11">
            <a:extLst>
              <a:ext uri="{FF2B5EF4-FFF2-40B4-BE49-F238E27FC236}">
                <a16:creationId xmlns:a16="http://schemas.microsoft.com/office/drawing/2014/main" id="{0EC7B55D-50CC-A1C8-B9B2-96940C19751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1152690" y="708968"/>
            <a:ext cx="659422" cy="659422"/>
          </a:xfrm>
          <a:prstGeom prst="rect">
            <a:avLst/>
          </a:prstGeom>
        </p:spPr>
      </p:pic>
      <p:pic>
        <p:nvPicPr>
          <p:cNvPr id="13" name="Obraz 12" descr="Obraz zawierający szkic, rysowanie, sztuka&#10;&#10;Opis wygenerowany automatycznie">
            <a:extLst>
              <a:ext uri="{FF2B5EF4-FFF2-40B4-BE49-F238E27FC236}">
                <a16:creationId xmlns:a16="http://schemas.microsoft.com/office/drawing/2014/main" id="{1A999812-91C5-6CAA-FBAB-9377CACD1B3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8231" y="5982538"/>
            <a:ext cx="2176661" cy="659528"/>
          </a:xfrm>
          <a:prstGeom prst="rect">
            <a:avLst/>
          </a:prstGeom>
        </p:spPr>
      </p:pic>
      <p:sp>
        <p:nvSpPr>
          <p:cNvPr id="14" name="TextBox 42">
            <a:extLst>
              <a:ext uri="{FF2B5EF4-FFF2-40B4-BE49-F238E27FC236}">
                <a16:creationId xmlns:a16="http://schemas.microsoft.com/office/drawing/2014/main" id="{357712B7-3651-544C-7712-992C5CC71E20}"/>
              </a:ext>
            </a:extLst>
          </p:cNvPr>
          <p:cNvSpPr txBox="1"/>
          <p:nvPr/>
        </p:nvSpPr>
        <p:spPr>
          <a:xfrm>
            <a:off x="0" y="6432011"/>
            <a:ext cx="166061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900" b="1" dirty="0">
                <a:solidFill>
                  <a:srgbClr val="365AA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www.ubb.edu.pl</a:t>
            </a:r>
            <a:endParaRPr lang="en-ID" sz="900" b="1" dirty="0">
              <a:solidFill>
                <a:srgbClr val="365AA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Obraz 14">
            <a:extLst>
              <a:ext uri="{FF2B5EF4-FFF2-40B4-BE49-F238E27FC236}">
                <a16:creationId xmlns:a16="http://schemas.microsoft.com/office/drawing/2014/main" id="{1C664D05-A4C9-4C46-A17A-B81A995E1D6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97118" y="73226"/>
            <a:ext cx="1632933" cy="667864"/>
          </a:xfrm>
          <a:prstGeom prst="rect">
            <a:avLst/>
          </a:prstGeom>
        </p:spPr>
      </p:pic>
      <p:pic>
        <p:nvPicPr>
          <p:cNvPr id="16" name="Obraz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1720" y="5574324"/>
            <a:ext cx="917186" cy="1283676"/>
          </a:xfrm>
          <a:prstGeom prst="rect">
            <a:avLst/>
          </a:prstGeom>
        </p:spPr>
      </p:pic>
      <p:sp>
        <p:nvSpPr>
          <p:cNvPr id="17" name="TextBox 42">
            <a:extLst>
              <a:ext uri="{FF2B5EF4-FFF2-40B4-BE49-F238E27FC236}">
                <a16:creationId xmlns:a16="http://schemas.microsoft.com/office/drawing/2014/main" id="{357712B7-3651-544C-7712-992C5CC71E20}"/>
              </a:ext>
            </a:extLst>
          </p:cNvPr>
          <p:cNvSpPr txBox="1"/>
          <p:nvPr/>
        </p:nvSpPr>
        <p:spPr>
          <a:xfrm>
            <a:off x="9638312" y="6432011"/>
            <a:ext cx="197200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1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Lekcja 13. Stołówka UBB</a:t>
            </a:r>
            <a:endParaRPr lang="en-ID" sz="11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Dźwięk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614838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336"/>
    </mc:Choice>
    <mc:Fallback>
      <p:transition spd="slow" advTm="303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Obraz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6974" y="2400300"/>
            <a:ext cx="3185026" cy="4457700"/>
          </a:xfrm>
          <a:prstGeom prst="rect">
            <a:avLst/>
          </a:prstGeom>
        </p:spPr>
      </p:pic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pl-PL" sz="4000" b="1" dirty="0" smtClean="0"/>
          </a:p>
          <a:p>
            <a:pPr marL="0" indent="0" algn="ctr">
              <a:buNone/>
            </a:pPr>
            <a:r>
              <a:rPr lang="pl-PL" sz="4000" b="1" dirty="0" smtClean="0"/>
              <a:t>Dziękuję za wspólną lekcję!</a:t>
            </a:r>
          </a:p>
          <a:p>
            <a:pPr marL="0" indent="0" algn="ctr">
              <a:buNone/>
            </a:pPr>
            <a:r>
              <a:rPr lang="en-US" sz="2400" i="1" dirty="0">
                <a:solidFill>
                  <a:srgbClr val="0070C0"/>
                </a:solidFill>
              </a:rPr>
              <a:t>Thank you for the lesson together</a:t>
            </a:r>
            <a:r>
              <a:rPr lang="en-US" sz="2400" i="1" dirty="0" smtClean="0">
                <a:solidFill>
                  <a:srgbClr val="0070C0"/>
                </a:solidFill>
              </a:rPr>
              <a:t>!</a:t>
            </a:r>
            <a:endParaRPr lang="pl-PL" sz="2400" i="1" dirty="0" smtClean="0">
              <a:solidFill>
                <a:srgbClr val="0070C0"/>
              </a:solidFill>
            </a:endParaRPr>
          </a:p>
          <a:p>
            <a:pPr marL="0" indent="0" algn="ctr">
              <a:buNone/>
            </a:pPr>
            <a:endParaRPr lang="pl-PL" sz="2400" i="1" dirty="0" smtClean="0">
              <a:solidFill>
                <a:srgbClr val="0070C0"/>
              </a:solidFill>
            </a:endParaRPr>
          </a:p>
          <a:p>
            <a:pPr marL="0" indent="0" algn="ctr">
              <a:buNone/>
            </a:pPr>
            <a:endParaRPr lang="pl-PL" sz="3200" b="1" dirty="0" smtClean="0"/>
          </a:p>
          <a:p>
            <a:pPr marL="0" indent="0" algn="ctr">
              <a:buNone/>
            </a:pPr>
            <a:r>
              <a:rPr lang="pl-PL" sz="2000" dirty="0" smtClean="0"/>
              <a:t>Wszystkie zdjęcia i ilustracje </a:t>
            </a:r>
            <a:r>
              <a:rPr lang="pl-PL" sz="2000" dirty="0"/>
              <a:t>pochodzą z &lt;a </a:t>
            </a:r>
            <a:r>
              <a:rPr lang="pl-PL" sz="2000" dirty="0" err="1"/>
              <a:t>href</a:t>
            </a:r>
            <a:r>
              <a:rPr lang="pl-PL" sz="2000" dirty="0"/>
              <a:t>="http://www.freepik.com</a:t>
            </a:r>
            <a:r>
              <a:rPr lang="pl-PL" sz="2000" dirty="0" smtClean="0"/>
              <a:t>"&gt;. </a:t>
            </a:r>
            <a:endParaRPr lang="pl-PL" sz="2000" dirty="0"/>
          </a:p>
          <a:p>
            <a:pPr marL="0" indent="0" algn="ctr">
              <a:buNone/>
            </a:pPr>
            <a:r>
              <a:rPr lang="pl-PL" sz="2000" dirty="0" smtClean="0"/>
              <a:t>Dokładny spis dostępny jest </a:t>
            </a:r>
            <a:r>
              <a:rPr lang="pl-PL" sz="2000" dirty="0"/>
              <a:t>na stronie: </a:t>
            </a:r>
            <a:r>
              <a:rPr lang="pl-PL" sz="2000" dirty="0" smtClean="0"/>
              <a:t>www.ubb.edu.pl/en.</a:t>
            </a:r>
          </a:p>
          <a:p>
            <a:pPr marL="0" indent="0" algn="ctr">
              <a:buNone/>
            </a:pPr>
            <a:r>
              <a:rPr lang="pl-PL" sz="1600" i="1" dirty="0" err="1" smtClean="0">
                <a:solidFill>
                  <a:srgbClr val="0070C0"/>
                </a:solidFill>
              </a:rPr>
              <a:t>All</a:t>
            </a:r>
            <a:r>
              <a:rPr lang="pl-PL" sz="1600" i="1" dirty="0" smtClean="0">
                <a:solidFill>
                  <a:srgbClr val="0070C0"/>
                </a:solidFill>
              </a:rPr>
              <a:t> </a:t>
            </a:r>
            <a:r>
              <a:rPr lang="pl-PL" sz="1600" i="1" dirty="0" err="1" smtClean="0">
                <a:solidFill>
                  <a:srgbClr val="0070C0"/>
                </a:solidFill>
              </a:rPr>
              <a:t>pictures</a:t>
            </a:r>
            <a:r>
              <a:rPr lang="pl-PL" sz="1600" i="1" dirty="0" smtClean="0">
                <a:solidFill>
                  <a:srgbClr val="0070C0"/>
                </a:solidFill>
              </a:rPr>
              <a:t> </a:t>
            </a:r>
            <a:r>
              <a:rPr lang="pl-PL" sz="1600" i="1" dirty="0">
                <a:solidFill>
                  <a:srgbClr val="0070C0"/>
                </a:solidFill>
              </a:rPr>
              <a:t>and </a:t>
            </a:r>
            <a:r>
              <a:rPr lang="pl-PL" sz="1600" i="1" dirty="0" err="1" smtClean="0">
                <a:solidFill>
                  <a:srgbClr val="0070C0"/>
                </a:solidFill>
              </a:rPr>
              <a:t>illustrations</a:t>
            </a:r>
            <a:r>
              <a:rPr lang="pl-PL" sz="1600" i="1" dirty="0" smtClean="0">
                <a:solidFill>
                  <a:srgbClr val="0070C0"/>
                </a:solidFill>
              </a:rPr>
              <a:t> </a:t>
            </a:r>
            <a:r>
              <a:rPr lang="pl-PL" sz="1600" i="1" dirty="0" err="1" smtClean="0">
                <a:solidFill>
                  <a:srgbClr val="0070C0"/>
                </a:solidFill>
              </a:rPr>
              <a:t>come</a:t>
            </a:r>
            <a:r>
              <a:rPr lang="pl-PL" sz="1600" i="1" dirty="0" smtClean="0">
                <a:solidFill>
                  <a:srgbClr val="0070C0"/>
                </a:solidFill>
              </a:rPr>
              <a:t> from &lt;a </a:t>
            </a:r>
            <a:r>
              <a:rPr lang="pl-PL" sz="1600" i="1" dirty="0" err="1">
                <a:solidFill>
                  <a:srgbClr val="0070C0"/>
                </a:solidFill>
              </a:rPr>
              <a:t>href</a:t>
            </a:r>
            <a:r>
              <a:rPr lang="pl-PL" sz="1600" i="1" dirty="0">
                <a:solidFill>
                  <a:srgbClr val="0070C0"/>
                </a:solidFill>
              </a:rPr>
              <a:t>="http://www.freepik.com</a:t>
            </a:r>
            <a:r>
              <a:rPr lang="pl-PL" sz="1600" i="1" dirty="0" smtClean="0">
                <a:solidFill>
                  <a:srgbClr val="0070C0"/>
                </a:solidFill>
              </a:rPr>
              <a:t>"&gt;.</a:t>
            </a:r>
          </a:p>
          <a:p>
            <a:pPr marL="0" indent="0" algn="ctr">
              <a:buNone/>
            </a:pPr>
            <a:r>
              <a:rPr lang="pl-PL" sz="1600" i="1" dirty="0" smtClean="0">
                <a:solidFill>
                  <a:srgbClr val="0070C0"/>
                </a:solidFill>
              </a:rPr>
              <a:t> </a:t>
            </a:r>
            <a:r>
              <a:rPr lang="pl-PL" sz="1600" i="1" dirty="0">
                <a:solidFill>
                  <a:srgbClr val="0070C0"/>
                </a:solidFill>
              </a:rPr>
              <a:t>T</a:t>
            </a:r>
            <a:r>
              <a:rPr lang="pl-PL" sz="1600" i="1" dirty="0" smtClean="0">
                <a:solidFill>
                  <a:srgbClr val="0070C0"/>
                </a:solidFill>
              </a:rPr>
              <a:t>he </a:t>
            </a:r>
            <a:r>
              <a:rPr lang="pl-PL" sz="1600" i="1" dirty="0" err="1" smtClean="0">
                <a:solidFill>
                  <a:srgbClr val="0070C0"/>
                </a:solidFill>
              </a:rPr>
              <a:t>detailed</a:t>
            </a:r>
            <a:r>
              <a:rPr lang="pl-PL" sz="1600" i="1" dirty="0" smtClean="0">
                <a:solidFill>
                  <a:srgbClr val="0070C0"/>
                </a:solidFill>
              </a:rPr>
              <a:t> </a:t>
            </a:r>
            <a:r>
              <a:rPr lang="en-US" sz="1600" i="1" dirty="0" smtClean="0">
                <a:solidFill>
                  <a:srgbClr val="0070C0"/>
                </a:solidFill>
              </a:rPr>
              <a:t>list </a:t>
            </a:r>
            <a:r>
              <a:rPr lang="en-US" sz="1600" i="1" dirty="0">
                <a:solidFill>
                  <a:srgbClr val="0070C0"/>
                </a:solidFill>
              </a:rPr>
              <a:t>available on the </a:t>
            </a:r>
            <a:r>
              <a:rPr lang="en-US" sz="1600" i="1" dirty="0" smtClean="0">
                <a:solidFill>
                  <a:srgbClr val="0070C0"/>
                </a:solidFill>
              </a:rPr>
              <a:t>website</a:t>
            </a:r>
            <a:r>
              <a:rPr lang="pl-PL" sz="1600" i="1" dirty="0" smtClean="0">
                <a:solidFill>
                  <a:srgbClr val="0070C0"/>
                </a:solidFill>
              </a:rPr>
              <a:t>: www.ubb.edu.pl/en.</a:t>
            </a:r>
            <a:endParaRPr lang="pl-PL" sz="1600" i="1" dirty="0">
              <a:solidFill>
                <a:srgbClr val="0070C0"/>
              </a:solidFill>
            </a:endParaRPr>
          </a:p>
        </p:txBody>
      </p:sp>
      <p:pic>
        <p:nvPicPr>
          <p:cNvPr id="13" name="Obraz 12">
            <a:extLst>
              <a:ext uri="{FF2B5EF4-FFF2-40B4-BE49-F238E27FC236}">
                <a16:creationId xmlns:a16="http://schemas.microsoft.com/office/drawing/2014/main" id="{0EC7B55D-50CC-A1C8-B9B2-96940C197519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4435366" y="411378"/>
            <a:ext cx="963109" cy="963109"/>
          </a:xfrm>
          <a:prstGeom prst="rect">
            <a:avLst/>
          </a:prstGeom>
        </p:spPr>
      </p:pic>
      <p:pic>
        <p:nvPicPr>
          <p:cNvPr id="14" name="Obraz 13">
            <a:extLst>
              <a:ext uri="{FF2B5EF4-FFF2-40B4-BE49-F238E27FC236}">
                <a16:creationId xmlns:a16="http://schemas.microsoft.com/office/drawing/2014/main" id="{1C664D05-A4C9-4C46-A17A-B81A995E1D6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29465" y="411378"/>
            <a:ext cx="2309200" cy="944455"/>
          </a:xfrm>
          <a:prstGeom prst="rect">
            <a:avLst/>
          </a:prstGeom>
        </p:spPr>
      </p:pic>
      <p:pic>
        <p:nvPicPr>
          <p:cNvPr id="2" name="Dźwięk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406379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80"/>
    </mc:Choice>
    <mc:Fallback>
      <p:transition spd="slow" advTm="40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 smtClean="0"/>
              <a:t>Spis treści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pl-PL" sz="2400" i="1" dirty="0" err="1">
                <a:solidFill>
                  <a:srgbClr val="0070C0"/>
                </a:solidFill>
              </a:rPr>
              <a:t>Table</a:t>
            </a:r>
            <a:r>
              <a:rPr lang="pl-PL" sz="2400" i="1" dirty="0">
                <a:solidFill>
                  <a:srgbClr val="0070C0"/>
                </a:solidFill>
              </a:rPr>
              <a:t> of </a:t>
            </a:r>
            <a:r>
              <a:rPr lang="pl-PL" sz="2400" i="1" dirty="0" err="1">
                <a:solidFill>
                  <a:srgbClr val="0070C0"/>
                </a:solidFill>
              </a:rPr>
              <a:t>Contents</a:t>
            </a:r>
            <a:endParaRPr lang="pl-PL" sz="2400" i="1" dirty="0">
              <a:solidFill>
                <a:srgbClr val="0070C0"/>
              </a:solidFill>
            </a:endParaRP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839788" y="1982586"/>
            <a:ext cx="9033974" cy="3979175"/>
          </a:xfrm>
        </p:spPr>
        <p:txBody>
          <a:bodyPr>
            <a:normAutofit/>
          </a:bodyPr>
          <a:lstStyle/>
          <a:p>
            <a:r>
              <a:rPr lang="pl-PL" sz="3200" dirty="0"/>
              <a:t>Co można </a:t>
            </a:r>
            <a:r>
              <a:rPr lang="pl-PL" sz="3200" dirty="0" smtClean="0"/>
              <a:t>zjeść </a:t>
            </a:r>
            <a:r>
              <a:rPr lang="pl-PL" sz="3200" dirty="0"/>
              <a:t>w stołówce UBB?</a:t>
            </a:r>
            <a:r>
              <a:rPr lang="pl-PL" sz="3600" b="1" dirty="0"/>
              <a:t/>
            </a:r>
            <a:br>
              <a:rPr lang="pl-PL" sz="3600" b="1" dirty="0"/>
            </a:br>
            <a:r>
              <a:rPr lang="en-US" sz="2400" i="1" dirty="0">
                <a:solidFill>
                  <a:srgbClr val="0070C0"/>
                </a:solidFill>
              </a:rPr>
              <a:t>What can you </a:t>
            </a:r>
            <a:r>
              <a:rPr lang="pl-PL" sz="2400" i="1" dirty="0" err="1" smtClean="0">
                <a:solidFill>
                  <a:srgbClr val="0070C0"/>
                </a:solidFill>
              </a:rPr>
              <a:t>eat</a:t>
            </a:r>
            <a:r>
              <a:rPr lang="en-US" sz="2400" i="1" dirty="0" smtClean="0">
                <a:solidFill>
                  <a:srgbClr val="0070C0"/>
                </a:solidFill>
              </a:rPr>
              <a:t> </a:t>
            </a:r>
            <a:r>
              <a:rPr lang="en-US" sz="2400" i="1" dirty="0">
                <a:solidFill>
                  <a:srgbClr val="0070C0"/>
                </a:solidFill>
              </a:rPr>
              <a:t>in the UBB </a:t>
            </a:r>
            <a:r>
              <a:rPr lang="pl-PL" sz="2400" i="1" dirty="0">
                <a:solidFill>
                  <a:srgbClr val="0070C0"/>
                </a:solidFill>
              </a:rPr>
              <a:t>c</a:t>
            </a:r>
            <a:r>
              <a:rPr lang="en-US" sz="2400" i="1" dirty="0" err="1">
                <a:solidFill>
                  <a:srgbClr val="0070C0"/>
                </a:solidFill>
              </a:rPr>
              <a:t>anteen</a:t>
            </a:r>
            <a:r>
              <a:rPr lang="en-US" sz="2400" i="1" dirty="0" smtClean="0">
                <a:solidFill>
                  <a:srgbClr val="0070C0"/>
                </a:solidFill>
              </a:rPr>
              <a:t>?</a:t>
            </a:r>
            <a:endParaRPr lang="pl-PL" sz="2400" i="1" dirty="0" smtClean="0">
              <a:solidFill>
                <a:srgbClr val="0070C0"/>
              </a:solidFill>
            </a:endParaRPr>
          </a:p>
          <a:p>
            <a:r>
              <a:rPr lang="pl-PL" sz="3200" dirty="0"/>
              <a:t>Kilka przydatnych zwrotów </a:t>
            </a:r>
            <a:r>
              <a:rPr lang="pl-PL" sz="4000" dirty="0"/>
              <a:t/>
            </a:r>
            <a:br>
              <a:rPr lang="pl-PL" sz="4000" dirty="0"/>
            </a:br>
            <a:r>
              <a:rPr lang="pl-PL" sz="2400" i="1" dirty="0" err="1">
                <a:solidFill>
                  <a:srgbClr val="0070C0"/>
                </a:solidFill>
              </a:rPr>
              <a:t>Some</a:t>
            </a:r>
            <a:r>
              <a:rPr lang="pl-PL" sz="2400" i="1" dirty="0">
                <a:solidFill>
                  <a:srgbClr val="0070C0"/>
                </a:solidFill>
              </a:rPr>
              <a:t> </a:t>
            </a:r>
            <a:r>
              <a:rPr lang="pl-PL" sz="2400" i="1" dirty="0" err="1">
                <a:solidFill>
                  <a:srgbClr val="0070C0"/>
                </a:solidFill>
              </a:rPr>
              <a:t>useful</a:t>
            </a:r>
            <a:r>
              <a:rPr lang="pl-PL" sz="2400" i="1" dirty="0">
                <a:solidFill>
                  <a:srgbClr val="0070C0"/>
                </a:solidFill>
              </a:rPr>
              <a:t> </a:t>
            </a:r>
            <a:r>
              <a:rPr lang="pl-PL" sz="2400" i="1" dirty="0" err="1">
                <a:solidFill>
                  <a:srgbClr val="0070C0"/>
                </a:solidFill>
              </a:rPr>
              <a:t>phrases</a:t>
            </a:r>
            <a:endParaRPr lang="pl-PL" sz="4400" dirty="0" smtClean="0"/>
          </a:p>
          <a:p>
            <a:endParaRPr lang="pl-PL" dirty="0"/>
          </a:p>
        </p:txBody>
      </p:sp>
      <p:pic>
        <p:nvPicPr>
          <p:cNvPr id="12" name="Obraz 11">
            <a:extLst>
              <a:ext uri="{FF2B5EF4-FFF2-40B4-BE49-F238E27FC236}">
                <a16:creationId xmlns:a16="http://schemas.microsoft.com/office/drawing/2014/main" id="{0EC7B55D-50CC-A1C8-B9B2-96940C19751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1152690" y="708968"/>
            <a:ext cx="659422" cy="659422"/>
          </a:xfrm>
          <a:prstGeom prst="rect">
            <a:avLst/>
          </a:prstGeom>
        </p:spPr>
      </p:pic>
      <p:pic>
        <p:nvPicPr>
          <p:cNvPr id="13" name="Obraz 12" descr="Obraz zawierający szkic, rysowanie, sztuka&#10;&#10;Opis wygenerowany automatycznie">
            <a:extLst>
              <a:ext uri="{FF2B5EF4-FFF2-40B4-BE49-F238E27FC236}">
                <a16:creationId xmlns:a16="http://schemas.microsoft.com/office/drawing/2014/main" id="{1A999812-91C5-6CAA-FBAB-9377CACD1B3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8231" y="5982538"/>
            <a:ext cx="2176661" cy="659528"/>
          </a:xfrm>
          <a:prstGeom prst="rect">
            <a:avLst/>
          </a:prstGeom>
        </p:spPr>
      </p:pic>
      <p:sp>
        <p:nvSpPr>
          <p:cNvPr id="14" name="TextBox 42">
            <a:extLst>
              <a:ext uri="{FF2B5EF4-FFF2-40B4-BE49-F238E27FC236}">
                <a16:creationId xmlns:a16="http://schemas.microsoft.com/office/drawing/2014/main" id="{357712B7-3651-544C-7712-992C5CC71E20}"/>
              </a:ext>
            </a:extLst>
          </p:cNvPr>
          <p:cNvSpPr txBox="1"/>
          <p:nvPr/>
        </p:nvSpPr>
        <p:spPr>
          <a:xfrm>
            <a:off x="0" y="6432011"/>
            <a:ext cx="166061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900" b="1" dirty="0">
                <a:solidFill>
                  <a:srgbClr val="365AA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www.ubb.edu.pl</a:t>
            </a:r>
            <a:endParaRPr lang="en-ID" sz="900" b="1" dirty="0">
              <a:solidFill>
                <a:srgbClr val="365AA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Obraz 14">
            <a:extLst>
              <a:ext uri="{FF2B5EF4-FFF2-40B4-BE49-F238E27FC236}">
                <a16:creationId xmlns:a16="http://schemas.microsoft.com/office/drawing/2014/main" id="{1C664D05-A4C9-4C46-A17A-B81A995E1D6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97118" y="73226"/>
            <a:ext cx="1632933" cy="667864"/>
          </a:xfrm>
          <a:prstGeom prst="rect">
            <a:avLst/>
          </a:prstGeom>
        </p:spPr>
      </p:pic>
      <p:pic>
        <p:nvPicPr>
          <p:cNvPr id="16" name="Obraz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1720" y="5574324"/>
            <a:ext cx="917186" cy="1283676"/>
          </a:xfrm>
          <a:prstGeom prst="rect">
            <a:avLst/>
          </a:prstGeom>
        </p:spPr>
      </p:pic>
      <p:sp>
        <p:nvSpPr>
          <p:cNvPr id="17" name="TextBox 42">
            <a:extLst>
              <a:ext uri="{FF2B5EF4-FFF2-40B4-BE49-F238E27FC236}">
                <a16:creationId xmlns:a16="http://schemas.microsoft.com/office/drawing/2014/main" id="{357712B7-3651-544C-7712-992C5CC71E20}"/>
              </a:ext>
            </a:extLst>
          </p:cNvPr>
          <p:cNvSpPr txBox="1"/>
          <p:nvPr/>
        </p:nvSpPr>
        <p:spPr>
          <a:xfrm>
            <a:off x="9638312" y="6432011"/>
            <a:ext cx="197200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1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Lekcja 13. Stołówka UBB</a:t>
            </a:r>
            <a:endParaRPr lang="en-ID" sz="11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Dźwięk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905581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722"/>
    </mc:Choice>
    <mc:Fallback>
      <p:transition spd="slow" advTm="97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 smtClean="0"/>
              <a:t>Co można zjeść w stołówce UBB?</a:t>
            </a:r>
            <a:br>
              <a:rPr lang="pl-PL" b="1" dirty="0" smtClean="0"/>
            </a:br>
            <a:r>
              <a:rPr lang="en-US" sz="2400" i="1" dirty="0">
                <a:solidFill>
                  <a:srgbClr val="0070C0"/>
                </a:solidFill>
              </a:rPr>
              <a:t>What can you </a:t>
            </a:r>
            <a:r>
              <a:rPr lang="pl-PL" sz="2400" i="1" dirty="0" err="1" smtClean="0">
                <a:solidFill>
                  <a:srgbClr val="0070C0"/>
                </a:solidFill>
              </a:rPr>
              <a:t>eat</a:t>
            </a:r>
            <a:r>
              <a:rPr lang="en-US" sz="2400" i="1" dirty="0" smtClean="0">
                <a:solidFill>
                  <a:srgbClr val="0070C0"/>
                </a:solidFill>
              </a:rPr>
              <a:t> </a:t>
            </a:r>
            <a:r>
              <a:rPr lang="en-US" sz="2400" i="1" dirty="0">
                <a:solidFill>
                  <a:srgbClr val="0070C0"/>
                </a:solidFill>
              </a:rPr>
              <a:t>in the UBB </a:t>
            </a:r>
            <a:r>
              <a:rPr lang="pl-PL" sz="2400" i="1" dirty="0" smtClean="0">
                <a:solidFill>
                  <a:srgbClr val="0070C0"/>
                </a:solidFill>
              </a:rPr>
              <a:t>c</a:t>
            </a:r>
            <a:r>
              <a:rPr lang="en-US" sz="2400" i="1" dirty="0" err="1" smtClean="0">
                <a:solidFill>
                  <a:srgbClr val="0070C0"/>
                </a:solidFill>
              </a:rPr>
              <a:t>anteen</a:t>
            </a:r>
            <a:r>
              <a:rPr lang="en-US" sz="2400" i="1" dirty="0">
                <a:solidFill>
                  <a:srgbClr val="0070C0"/>
                </a:solidFill>
              </a:rPr>
              <a:t>?</a:t>
            </a:r>
            <a:endParaRPr lang="pl-PL" sz="2400" i="1" dirty="0">
              <a:solidFill>
                <a:srgbClr val="0070C0"/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pl-PL" sz="4000" b="1" dirty="0" smtClean="0">
                <a:solidFill>
                  <a:srgbClr val="C00000"/>
                </a:solidFill>
              </a:rPr>
              <a:t>zupa:</a:t>
            </a:r>
          </a:p>
          <a:p>
            <a:pPr marL="514350" indent="-514350">
              <a:buFont typeface="+mj-lt"/>
              <a:buAutoNum type="arabicPeriod"/>
            </a:pPr>
            <a:r>
              <a:rPr lang="pl-PL" sz="3600" dirty="0" smtClean="0"/>
              <a:t>pomidorowa </a:t>
            </a:r>
            <a:r>
              <a:rPr lang="pl-PL" sz="2400" i="1" dirty="0" err="1" smtClean="0">
                <a:solidFill>
                  <a:srgbClr val="0070C0"/>
                </a:solidFill>
              </a:rPr>
              <a:t>tomato</a:t>
            </a:r>
            <a:r>
              <a:rPr lang="pl-PL" sz="2400" i="1" dirty="0" smtClean="0">
                <a:solidFill>
                  <a:srgbClr val="0070C0"/>
                </a:solidFill>
              </a:rPr>
              <a:t> soup</a:t>
            </a:r>
            <a:endParaRPr lang="pl-PL" sz="3600" i="1" dirty="0" smtClean="0">
              <a:solidFill>
                <a:srgbClr val="0070C0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pl-PL" sz="3600" dirty="0" smtClean="0"/>
              <a:t>ogórkowa </a:t>
            </a:r>
            <a:r>
              <a:rPr lang="pl-PL" sz="2400" i="1" dirty="0" err="1" smtClean="0">
                <a:solidFill>
                  <a:srgbClr val="0070C0"/>
                </a:solidFill>
              </a:rPr>
              <a:t>cucumber</a:t>
            </a:r>
            <a:r>
              <a:rPr lang="pl-PL" sz="2400" i="1" dirty="0" smtClean="0">
                <a:solidFill>
                  <a:srgbClr val="0070C0"/>
                </a:solidFill>
              </a:rPr>
              <a:t> soup</a:t>
            </a:r>
          </a:p>
          <a:p>
            <a:pPr marL="514350" indent="-514350">
              <a:buFont typeface="+mj-lt"/>
              <a:buAutoNum type="arabicPeriod"/>
            </a:pPr>
            <a:r>
              <a:rPr lang="pl-PL" sz="3600" dirty="0"/>
              <a:t>jarzynowa </a:t>
            </a:r>
            <a:r>
              <a:rPr lang="pl-PL" sz="2400" i="1" dirty="0" err="1">
                <a:solidFill>
                  <a:srgbClr val="0070C0"/>
                </a:solidFill>
              </a:rPr>
              <a:t>vegetable</a:t>
            </a:r>
            <a:r>
              <a:rPr lang="pl-PL" sz="2400" i="1" dirty="0">
                <a:solidFill>
                  <a:srgbClr val="0070C0"/>
                </a:solidFill>
              </a:rPr>
              <a:t> soup</a:t>
            </a:r>
          </a:p>
          <a:p>
            <a:pPr marL="514350" indent="-514350">
              <a:buFont typeface="+mj-lt"/>
              <a:buAutoNum type="arabicPeriod"/>
            </a:pPr>
            <a:r>
              <a:rPr lang="pl-PL" sz="3600" dirty="0" smtClean="0"/>
              <a:t>rosół </a:t>
            </a:r>
            <a:r>
              <a:rPr lang="pl-PL" sz="2400" i="1" dirty="0" err="1" smtClean="0">
                <a:solidFill>
                  <a:srgbClr val="0070C0"/>
                </a:solidFill>
              </a:rPr>
              <a:t>chicken</a:t>
            </a:r>
            <a:r>
              <a:rPr lang="pl-PL" sz="2400" i="1" dirty="0" smtClean="0">
                <a:solidFill>
                  <a:srgbClr val="0070C0"/>
                </a:solidFill>
              </a:rPr>
              <a:t> </a:t>
            </a:r>
            <a:r>
              <a:rPr lang="pl-PL" sz="2400" i="1" dirty="0" err="1">
                <a:solidFill>
                  <a:srgbClr val="0070C0"/>
                </a:solidFill>
              </a:rPr>
              <a:t>broth</a:t>
            </a:r>
            <a:r>
              <a:rPr lang="pl-PL" sz="2400" i="1" dirty="0">
                <a:solidFill>
                  <a:srgbClr val="0070C0"/>
                </a:solidFill>
              </a:rPr>
              <a:t> </a:t>
            </a:r>
            <a:endParaRPr lang="pl-PL" sz="3600" i="1" dirty="0" smtClean="0">
              <a:solidFill>
                <a:srgbClr val="0070C0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pl-PL" sz="3600" dirty="0" smtClean="0"/>
              <a:t>barszcz </a:t>
            </a:r>
            <a:r>
              <a:rPr lang="pl-PL" sz="2400" i="1" dirty="0" err="1" smtClean="0">
                <a:solidFill>
                  <a:srgbClr val="0070C0"/>
                </a:solidFill>
              </a:rPr>
              <a:t>borscht</a:t>
            </a:r>
            <a:endParaRPr lang="pl-PL" sz="2400" i="1" dirty="0" smtClean="0">
              <a:solidFill>
                <a:srgbClr val="0070C0"/>
              </a:solidFill>
            </a:endParaRP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0EC7B55D-50CC-A1C8-B9B2-96940C19751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1152690" y="708968"/>
            <a:ext cx="659422" cy="659422"/>
          </a:xfrm>
          <a:prstGeom prst="rect">
            <a:avLst/>
          </a:prstGeom>
        </p:spPr>
      </p:pic>
      <p:pic>
        <p:nvPicPr>
          <p:cNvPr id="6" name="Obraz 5" descr="Obraz zawierający szkic, rysowanie, sztuka&#10;&#10;Opis wygenerowany automatycznie">
            <a:extLst>
              <a:ext uri="{FF2B5EF4-FFF2-40B4-BE49-F238E27FC236}">
                <a16:creationId xmlns:a16="http://schemas.microsoft.com/office/drawing/2014/main" id="{1A999812-91C5-6CAA-FBAB-9377CACD1B3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8231" y="5982538"/>
            <a:ext cx="2176661" cy="659528"/>
          </a:xfrm>
          <a:prstGeom prst="rect">
            <a:avLst/>
          </a:prstGeom>
        </p:spPr>
      </p:pic>
      <p:sp>
        <p:nvSpPr>
          <p:cNvPr id="7" name="TextBox 42">
            <a:extLst>
              <a:ext uri="{FF2B5EF4-FFF2-40B4-BE49-F238E27FC236}">
                <a16:creationId xmlns:a16="http://schemas.microsoft.com/office/drawing/2014/main" id="{357712B7-3651-544C-7712-992C5CC71E20}"/>
              </a:ext>
            </a:extLst>
          </p:cNvPr>
          <p:cNvSpPr txBox="1"/>
          <p:nvPr/>
        </p:nvSpPr>
        <p:spPr>
          <a:xfrm>
            <a:off x="0" y="6432011"/>
            <a:ext cx="166061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900" b="1" dirty="0">
                <a:solidFill>
                  <a:srgbClr val="365AA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www.ubb.edu.pl</a:t>
            </a:r>
            <a:endParaRPr lang="en-ID" sz="900" b="1" dirty="0">
              <a:solidFill>
                <a:srgbClr val="365AA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1C664D05-A4C9-4C46-A17A-B81A995E1D6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97118" y="73226"/>
            <a:ext cx="1632933" cy="667864"/>
          </a:xfrm>
          <a:prstGeom prst="rect">
            <a:avLst/>
          </a:prstGeom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1720" y="5574324"/>
            <a:ext cx="917186" cy="1283676"/>
          </a:xfrm>
          <a:prstGeom prst="rect">
            <a:avLst/>
          </a:prstGeom>
        </p:spPr>
      </p:pic>
      <p:sp>
        <p:nvSpPr>
          <p:cNvPr id="10" name="TextBox 42">
            <a:extLst>
              <a:ext uri="{FF2B5EF4-FFF2-40B4-BE49-F238E27FC236}">
                <a16:creationId xmlns:a16="http://schemas.microsoft.com/office/drawing/2014/main" id="{357712B7-3651-544C-7712-992C5CC71E20}"/>
              </a:ext>
            </a:extLst>
          </p:cNvPr>
          <p:cNvSpPr txBox="1"/>
          <p:nvPr/>
        </p:nvSpPr>
        <p:spPr>
          <a:xfrm>
            <a:off x="9638312" y="6432011"/>
            <a:ext cx="197200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1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Lekcja 13. Stołówka UBB</a:t>
            </a:r>
            <a:endParaRPr lang="en-ID" sz="11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7429" y="2414894"/>
            <a:ext cx="6183924" cy="3091962"/>
          </a:xfrm>
          <a:prstGeom prst="rect">
            <a:avLst/>
          </a:prstGeom>
        </p:spPr>
      </p:pic>
      <p:pic>
        <p:nvPicPr>
          <p:cNvPr id="11" name="Dźwięk 10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719669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3121"/>
    </mc:Choice>
    <mc:Fallback>
      <p:transition spd="slow" advTm="331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/>
              <a:t>Co można </a:t>
            </a:r>
            <a:r>
              <a:rPr lang="pl-PL" b="1" dirty="0" smtClean="0"/>
              <a:t>zjeść </a:t>
            </a:r>
            <a:r>
              <a:rPr lang="pl-PL" b="1" dirty="0"/>
              <a:t>w stołówce UBB?</a:t>
            </a:r>
            <a:br>
              <a:rPr lang="pl-PL" b="1" dirty="0"/>
            </a:br>
            <a:r>
              <a:rPr lang="en-US" sz="2400" i="1" dirty="0">
                <a:solidFill>
                  <a:srgbClr val="0070C0"/>
                </a:solidFill>
              </a:rPr>
              <a:t>What can you </a:t>
            </a:r>
            <a:r>
              <a:rPr lang="pl-PL" sz="2400" i="1" dirty="0" err="1" smtClean="0">
                <a:solidFill>
                  <a:srgbClr val="0070C0"/>
                </a:solidFill>
              </a:rPr>
              <a:t>eat</a:t>
            </a:r>
            <a:r>
              <a:rPr lang="en-US" sz="2400" i="1" dirty="0" smtClean="0">
                <a:solidFill>
                  <a:srgbClr val="0070C0"/>
                </a:solidFill>
              </a:rPr>
              <a:t> </a:t>
            </a:r>
            <a:r>
              <a:rPr lang="en-US" sz="2400" i="1" dirty="0">
                <a:solidFill>
                  <a:srgbClr val="0070C0"/>
                </a:solidFill>
              </a:rPr>
              <a:t>in the UBB </a:t>
            </a:r>
            <a:r>
              <a:rPr lang="pl-PL" sz="2400" i="1" dirty="0">
                <a:solidFill>
                  <a:srgbClr val="0070C0"/>
                </a:solidFill>
              </a:rPr>
              <a:t>c</a:t>
            </a:r>
            <a:r>
              <a:rPr lang="en-US" sz="2400" i="1" dirty="0" err="1">
                <a:solidFill>
                  <a:srgbClr val="0070C0"/>
                </a:solidFill>
              </a:rPr>
              <a:t>anteen</a:t>
            </a:r>
            <a:r>
              <a:rPr lang="en-US" sz="2400" i="1" dirty="0">
                <a:solidFill>
                  <a:srgbClr val="0070C0"/>
                </a:solidFill>
              </a:rPr>
              <a:t>?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pl-PL" sz="4400" b="1" dirty="0" smtClean="0">
                <a:solidFill>
                  <a:srgbClr val="C00000"/>
                </a:solidFill>
              </a:rPr>
              <a:t>sałatki </a:t>
            </a:r>
            <a:r>
              <a:rPr lang="pl-PL" sz="4400" b="1" dirty="0" smtClean="0"/>
              <a:t>i</a:t>
            </a:r>
            <a:r>
              <a:rPr lang="pl-PL" sz="4400" b="1" dirty="0" smtClean="0">
                <a:solidFill>
                  <a:srgbClr val="C00000"/>
                </a:solidFill>
              </a:rPr>
              <a:t> surówki </a:t>
            </a:r>
          </a:p>
          <a:p>
            <a:pPr marL="0" indent="0">
              <a:buNone/>
            </a:pPr>
            <a:r>
              <a:rPr lang="pl-PL" sz="2400" i="1" dirty="0" err="1" smtClean="0">
                <a:solidFill>
                  <a:srgbClr val="0070C0"/>
                </a:solidFill>
              </a:rPr>
              <a:t>salads</a:t>
            </a:r>
            <a:r>
              <a:rPr lang="pl-PL" sz="2400" i="1" dirty="0" smtClean="0">
                <a:solidFill>
                  <a:srgbClr val="0070C0"/>
                </a:solidFill>
              </a:rPr>
              <a:t> </a:t>
            </a:r>
            <a:r>
              <a:rPr lang="pl-PL" sz="2400" i="1" dirty="0">
                <a:solidFill>
                  <a:srgbClr val="0070C0"/>
                </a:solidFill>
              </a:rPr>
              <a:t>and </a:t>
            </a:r>
            <a:r>
              <a:rPr lang="pl-PL" sz="2400" i="1" dirty="0" err="1">
                <a:solidFill>
                  <a:srgbClr val="0070C0"/>
                </a:solidFill>
              </a:rPr>
              <a:t>raw</a:t>
            </a:r>
            <a:r>
              <a:rPr lang="pl-PL" sz="2400" i="1" dirty="0">
                <a:solidFill>
                  <a:srgbClr val="0070C0"/>
                </a:solidFill>
              </a:rPr>
              <a:t> </a:t>
            </a:r>
            <a:r>
              <a:rPr lang="pl-PL" sz="2400" i="1" dirty="0" err="1">
                <a:solidFill>
                  <a:srgbClr val="0070C0"/>
                </a:solidFill>
              </a:rPr>
              <a:t>salads</a:t>
            </a:r>
            <a:endParaRPr lang="pl-PL" sz="2400" i="1" dirty="0">
              <a:solidFill>
                <a:srgbClr val="0070C0"/>
              </a:solidFill>
            </a:endParaRP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0EC7B55D-50CC-A1C8-B9B2-96940C19751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1152690" y="708968"/>
            <a:ext cx="659422" cy="659422"/>
          </a:xfrm>
          <a:prstGeom prst="rect">
            <a:avLst/>
          </a:prstGeom>
        </p:spPr>
      </p:pic>
      <p:pic>
        <p:nvPicPr>
          <p:cNvPr id="6" name="Obraz 5" descr="Obraz zawierający szkic, rysowanie, sztuka&#10;&#10;Opis wygenerowany automatycznie">
            <a:extLst>
              <a:ext uri="{FF2B5EF4-FFF2-40B4-BE49-F238E27FC236}">
                <a16:creationId xmlns:a16="http://schemas.microsoft.com/office/drawing/2014/main" id="{1A999812-91C5-6CAA-FBAB-9377CACD1B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8231" y="5982538"/>
            <a:ext cx="2176661" cy="659528"/>
          </a:xfrm>
          <a:prstGeom prst="rect">
            <a:avLst/>
          </a:prstGeom>
        </p:spPr>
      </p:pic>
      <p:sp>
        <p:nvSpPr>
          <p:cNvPr id="7" name="TextBox 42">
            <a:extLst>
              <a:ext uri="{FF2B5EF4-FFF2-40B4-BE49-F238E27FC236}">
                <a16:creationId xmlns:a16="http://schemas.microsoft.com/office/drawing/2014/main" id="{357712B7-3651-544C-7712-992C5CC71E20}"/>
              </a:ext>
            </a:extLst>
          </p:cNvPr>
          <p:cNvSpPr txBox="1"/>
          <p:nvPr/>
        </p:nvSpPr>
        <p:spPr>
          <a:xfrm>
            <a:off x="0" y="6432011"/>
            <a:ext cx="166061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900" b="1" dirty="0">
                <a:solidFill>
                  <a:srgbClr val="365AA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www.ubb.edu.pl</a:t>
            </a:r>
            <a:endParaRPr lang="en-ID" sz="900" b="1" dirty="0">
              <a:solidFill>
                <a:srgbClr val="365AA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1C664D05-A4C9-4C46-A17A-B81A995E1D6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97118" y="73226"/>
            <a:ext cx="1632933" cy="667864"/>
          </a:xfrm>
          <a:prstGeom prst="rect">
            <a:avLst/>
          </a:prstGeom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1720" y="5574324"/>
            <a:ext cx="917186" cy="1283676"/>
          </a:xfrm>
          <a:prstGeom prst="rect">
            <a:avLst/>
          </a:prstGeom>
        </p:spPr>
      </p:pic>
      <p:sp>
        <p:nvSpPr>
          <p:cNvPr id="10" name="TextBox 42">
            <a:extLst>
              <a:ext uri="{FF2B5EF4-FFF2-40B4-BE49-F238E27FC236}">
                <a16:creationId xmlns:a16="http://schemas.microsoft.com/office/drawing/2014/main" id="{357712B7-3651-544C-7712-992C5CC71E20}"/>
              </a:ext>
            </a:extLst>
          </p:cNvPr>
          <p:cNvSpPr txBox="1"/>
          <p:nvPr/>
        </p:nvSpPr>
        <p:spPr>
          <a:xfrm>
            <a:off x="9638312" y="6432011"/>
            <a:ext cx="197200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1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Lekcja 13. Stołówka UBB</a:t>
            </a:r>
            <a:endParaRPr lang="en-ID" sz="11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5057" y="1929283"/>
            <a:ext cx="4271119" cy="4271119"/>
          </a:xfrm>
          <a:prstGeom prst="rect">
            <a:avLst/>
          </a:prstGeom>
        </p:spPr>
      </p:pic>
      <p:pic>
        <p:nvPicPr>
          <p:cNvPr id="11" name="Dźwięk 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4269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659"/>
    </mc:Choice>
    <mc:Fallback>
      <p:transition spd="slow" advTm="76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>
                <a:solidFill>
                  <a:srgbClr val="C00000"/>
                </a:solidFill>
              </a:rPr>
              <a:t>D</a:t>
            </a:r>
            <a:r>
              <a:rPr lang="pl-PL" b="1" dirty="0" smtClean="0">
                <a:solidFill>
                  <a:srgbClr val="C00000"/>
                </a:solidFill>
              </a:rPr>
              <a:t>odatki</a:t>
            </a:r>
            <a:r>
              <a:rPr lang="pl-PL" b="1" dirty="0">
                <a:solidFill>
                  <a:srgbClr val="C00000"/>
                </a:solidFill>
              </a:rPr>
              <a:t/>
            </a:r>
            <a:br>
              <a:rPr lang="pl-PL" b="1" dirty="0">
                <a:solidFill>
                  <a:srgbClr val="C00000"/>
                </a:solidFill>
              </a:rPr>
            </a:br>
            <a:r>
              <a:rPr lang="pl-PL" sz="2400" i="1" dirty="0" err="1" smtClean="0">
                <a:solidFill>
                  <a:srgbClr val="0070C0"/>
                </a:solidFill>
              </a:rPr>
              <a:t>Sides</a:t>
            </a:r>
            <a:endParaRPr lang="pl-PL" i="1" dirty="0">
              <a:solidFill>
                <a:srgbClr val="0070C0"/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l-PL" sz="3600" dirty="0" smtClean="0"/>
              <a:t>ziemniaki opiekane </a:t>
            </a:r>
            <a:r>
              <a:rPr lang="pl-PL" sz="2400" i="1" dirty="0" smtClean="0">
                <a:solidFill>
                  <a:srgbClr val="0070C0"/>
                </a:solidFill>
              </a:rPr>
              <a:t>b</a:t>
            </a:r>
            <a:r>
              <a:rPr lang="en-US" sz="2400" i="1" dirty="0" err="1" smtClean="0">
                <a:solidFill>
                  <a:srgbClr val="0070C0"/>
                </a:solidFill>
              </a:rPr>
              <a:t>aked</a:t>
            </a:r>
            <a:r>
              <a:rPr lang="en-US" sz="2400" i="1" dirty="0" smtClean="0">
                <a:solidFill>
                  <a:srgbClr val="0070C0"/>
                </a:solidFill>
              </a:rPr>
              <a:t> potatoes</a:t>
            </a:r>
            <a:endParaRPr lang="pl-PL" sz="3600" i="1" dirty="0" smtClean="0">
              <a:solidFill>
                <a:srgbClr val="0070C0"/>
              </a:solidFill>
            </a:endParaRPr>
          </a:p>
          <a:p>
            <a:r>
              <a:rPr lang="pl-PL" sz="3600" dirty="0" smtClean="0"/>
              <a:t>ziemniaki puree </a:t>
            </a:r>
            <a:r>
              <a:rPr lang="pl-PL" sz="2400" i="1" dirty="0" smtClean="0">
                <a:solidFill>
                  <a:srgbClr val="0070C0"/>
                </a:solidFill>
              </a:rPr>
              <a:t>m</a:t>
            </a:r>
            <a:r>
              <a:rPr lang="en-US" sz="2400" i="1" dirty="0" err="1" smtClean="0">
                <a:solidFill>
                  <a:srgbClr val="0070C0"/>
                </a:solidFill>
              </a:rPr>
              <a:t>ashed</a:t>
            </a:r>
            <a:r>
              <a:rPr lang="en-US" sz="2400" i="1" dirty="0" smtClean="0">
                <a:solidFill>
                  <a:srgbClr val="0070C0"/>
                </a:solidFill>
              </a:rPr>
              <a:t> potatoes</a:t>
            </a:r>
            <a:endParaRPr lang="pl-PL" sz="2400" i="1" dirty="0" smtClean="0">
              <a:solidFill>
                <a:srgbClr val="0070C0"/>
              </a:solidFill>
            </a:endParaRPr>
          </a:p>
          <a:p>
            <a:r>
              <a:rPr lang="pl-PL" sz="3600" dirty="0" smtClean="0"/>
              <a:t>frytki </a:t>
            </a:r>
            <a:r>
              <a:rPr lang="pl-PL" sz="2400" i="1" dirty="0" smtClean="0">
                <a:solidFill>
                  <a:srgbClr val="0070C0"/>
                </a:solidFill>
              </a:rPr>
              <a:t>f</a:t>
            </a:r>
            <a:r>
              <a:rPr lang="en-US" sz="2400" i="1" dirty="0" err="1" smtClean="0">
                <a:solidFill>
                  <a:srgbClr val="0070C0"/>
                </a:solidFill>
              </a:rPr>
              <a:t>ries</a:t>
            </a:r>
            <a:endParaRPr lang="pl-PL" sz="2400" i="1" dirty="0" smtClean="0">
              <a:solidFill>
                <a:srgbClr val="0070C0"/>
              </a:solidFill>
            </a:endParaRPr>
          </a:p>
          <a:p>
            <a:r>
              <a:rPr lang="pl-PL" sz="3600" dirty="0" smtClean="0"/>
              <a:t>kasza </a:t>
            </a:r>
            <a:r>
              <a:rPr lang="pl-PL" sz="2400" i="1" dirty="0" smtClean="0">
                <a:solidFill>
                  <a:srgbClr val="0070C0"/>
                </a:solidFill>
              </a:rPr>
              <a:t>g</a:t>
            </a:r>
            <a:r>
              <a:rPr lang="en-US" sz="2400" i="1" dirty="0" err="1" smtClean="0">
                <a:solidFill>
                  <a:srgbClr val="0070C0"/>
                </a:solidFill>
              </a:rPr>
              <a:t>roats</a:t>
            </a:r>
            <a:endParaRPr lang="pl-PL" sz="2400" i="1" dirty="0" smtClean="0">
              <a:solidFill>
                <a:srgbClr val="0070C0"/>
              </a:solidFill>
            </a:endParaRPr>
          </a:p>
          <a:p>
            <a:r>
              <a:rPr lang="pl-PL" sz="3600" dirty="0" smtClean="0"/>
              <a:t>ryż </a:t>
            </a:r>
            <a:r>
              <a:rPr lang="pl-PL" sz="2400" i="1" dirty="0" smtClean="0">
                <a:solidFill>
                  <a:srgbClr val="0070C0"/>
                </a:solidFill>
              </a:rPr>
              <a:t>r</a:t>
            </a:r>
            <a:r>
              <a:rPr lang="en-US" sz="2400" i="1" dirty="0" smtClean="0">
                <a:solidFill>
                  <a:srgbClr val="0070C0"/>
                </a:solidFill>
              </a:rPr>
              <a:t>ice</a:t>
            </a:r>
            <a:endParaRPr lang="pl-PL" sz="2400" i="1" dirty="0">
              <a:solidFill>
                <a:srgbClr val="0070C0"/>
              </a:solidFill>
            </a:endParaRPr>
          </a:p>
          <a:p>
            <a:endParaRPr lang="pl-PL" dirty="0" smtClean="0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0EC7B55D-50CC-A1C8-B9B2-96940C19751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1152690" y="708968"/>
            <a:ext cx="659422" cy="659422"/>
          </a:xfrm>
          <a:prstGeom prst="rect">
            <a:avLst/>
          </a:prstGeom>
        </p:spPr>
      </p:pic>
      <p:pic>
        <p:nvPicPr>
          <p:cNvPr id="6" name="Obraz 5" descr="Obraz zawierający szkic, rysowanie, sztuka&#10;&#10;Opis wygenerowany automatycznie">
            <a:extLst>
              <a:ext uri="{FF2B5EF4-FFF2-40B4-BE49-F238E27FC236}">
                <a16:creationId xmlns:a16="http://schemas.microsoft.com/office/drawing/2014/main" id="{1A999812-91C5-6CAA-FBAB-9377CACD1B3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8231" y="5982538"/>
            <a:ext cx="2176661" cy="659528"/>
          </a:xfrm>
          <a:prstGeom prst="rect">
            <a:avLst/>
          </a:prstGeom>
        </p:spPr>
      </p:pic>
      <p:sp>
        <p:nvSpPr>
          <p:cNvPr id="7" name="TextBox 42">
            <a:extLst>
              <a:ext uri="{FF2B5EF4-FFF2-40B4-BE49-F238E27FC236}">
                <a16:creationId xmlns:a16="http://schemas.microsoft.com/office/drawing/2014/main" id="{357712B7-3651-544C-7712-992C5CC71E20}"/>
              </a:ext>
            </a:extLst>
          </p:cNvPr>
          <p:cNvSpPr txBox="1"/>
          <p:nvPr/>
        </p:nvSpPr>
        <p:spPr>
          <a:xfrm>
            <a:off x="0" y="6432011"/>
            <a:ext cx="166061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900" b="1" dirty="0">
                <a:solidFill>
                  <a:srgbClr val="365AA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www.ubb.edu.pl</a:t>
            </a:r>
            <a:endParaRPr lang="en-ID" sz="900" b="1" dirty="0">
              <a:solidFill>
                <a:srgbClr val="365AA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1C664D05-A4C9-4C46-A17A-B81A995E1D6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97118" y="73226"/>
            <a:ext cx="1632933" cy="667864"/>
          </a:xfrm>
          <a:prstGeom prst="rect">
            <a:avLst/>
          </a:prstGeom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1720" y="5574324"/>
            <a:ext cx="917186" cy="1283676"/>
          </a:xfrm>
          <a:prstGeom prst="rect">
            <a:avLst/>
          </a:prstGeom>
        </p:spPr>
      </p:pic>
      <p:sp>
        <p:nvSpPr>
          <p:cNvPr id="10" name="TextBox 42">
            <a:extLst>
              <a:ext uri="{FF2B5EF4-FFF2-40B4-BE49-F238E27FC236}">
                <a16:creationId xmlns:a16="http://schemas.microsoft.com/office/drawing/2014/main" id="{357712B7-3651-544C-7712-992C5CC71E20}"/>
              </a:ext>
            </a:extLst>
          </p:cNvPr>
          <p:cNvSpPr txBox="1"/>
          <p:nvPr/>
        </p:nvSpPr>
        <p:spPr>
          <a:xfrm>
            <a:off x="9638312" y="6432011"/>
            <a:ext cx="197200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1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Lekcja 13. Stołówka UBB</a:t>
            </a:r>
            <a:endParaRPr lang="en-ID" sz="11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9659" y="2950257"/>
            <a:ext cx="4548422" cy="3032281"/>
          </a:xfrm>
          <a:prstGeom prst="rect">
            <a:avLst/>
          </a:prstGeom>
        </p:spPr>
      </p:pic>
      <p:sp>
        <p:nvSpPr>
          <p:cNvPr id="11" name="Strzałka w dół 10"/>
          <p:cNvSpPr/>
          <p:nvPr/>
        </p:nvSpPr>
        <p:spPr>
          <a:xfrm rot="21152925">
            <a:off x="7985543" y="2501893"/>
            <a:ext cx="326517" cy="1049867"/>
          </a:xfrm>
          <a:prstGeom prst="downArrow">
            <a:avLst>
              <a:gd name="adj1" fmla="val 50000"/>
              <a:gd name="adj2" fmla="val 101162"/>
            </a:avLst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rgbClr val="C00000"/>
              </a:solidFill>
            </a:endParaRPr>
          </a:p>
        </p:txBody>
      </p:sp>
      <p:sp>
        <p:nvSpPr>
          <p:cNvPr id="12" name="Strzałka w dół 11"/>
          <p:cNvSpPr/>
          <p:nvPr/>
        </p:nvSpPr>
        <p:spPr>
          <a:xfrm rot="5400000">
            <a:off x="10029187" y="4508915"/>
            <a:ext cx="326517" cy="1049867"/>
          </a:xfrm>
          <a:prstGeom prst="downArrow">
            <a:avLst>
              <a:gd name="adj1" fmla="val 50000"/>
              <a:gd name="adj2" fmla="val 101162"/>
            </a:avLst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rgbClr val="C00000"/>
              </a:solidFill>
            </a:endParaRPr>
          </a:p>
        </p:txBody>
      </p:sp>
      <p:pic>
        <p:nvPicPr>
          <p:cNvPr id="13" name="Dźwięk 1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437702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446"/>
    </mc:Choice>
    <mc:Fallback>
      <p:transition spd="slow" advTm="294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2" grpId="0"/>
      <p:bldP spid="11" grpId="0" animBg="1"/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 smtClean="0">
                <a:solidFill>
                  <a:srgbClr val="C00000"/>
                </a:solidFill>
              </a:rPr>
              <a:t>Dania </a:t>
            </a:r>
            <a:r>
              <a:rPr lang="pl-PL" b="1" dirty="0">
                <a:solidFill>
                  <a:srgbClr val="C00000"/>
                </a:solidFill>
              </a:rPr>
              <a:t>mięsne</a:t>
            </a:r>
            <a:r>
              <a:rPr lang="pl-PL" b="1" dirty="0" smtClean="0"/>
              <a:t/>
            </a:r>
            <a:br>
              <a:rPr lang="pl-PL" b="1" dirty="0" smtClean="0"/>
            </a:br>
            <a:r>
              <a:rPr lang="pl-PL" sz="2400" i="1" dirty="0" err="1" smtClean="0">
                <a:solidFill>
                  <a:srgbClr val="0070C0"/>
                </a:solidFill>
              </a:rPr>
              <a:t>Meat</a:t>
            </a:r>
            <a:r>
              <a:rPr lang="pl-PL" sz="2400" i="1" dirty="0" smtClean="0">
                <a:solidFill>
                  <a:srgbClr val="0070C0"/>
                </a:solidFill>
              </a:rPr>
              <a:t> </a:t>
            </a:r>
            <a:r>
              <a:rPr lang="pl-PL" sz="2400" i="1" dirty="0" err="1" smtClean="0">
                <a:solidFill>
                  <a:srgbClr val="0070C0"/>
                </a:solidFill>
              </a:rPr>
              <a:t>dishes</a:t>
            </a:r>
            <a:endParaRPr lang="pl-PL" sz="2400" i="1" dirty="0">
              <a:solidFill>
                <a:srgbClr val="0070C0"/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pl-PL" sz="3600" b="1" dirty="0" smtClean="0"/>
              <a:t>Rodzaje mięs:</a:t>
            </a:r>
          </a:p>
          <a:p>
            <a:pPr marL="0" indent="0">
              <a:buNone/>
            </a:pPr>
            <a:r>
              <a:rPr lang="pl-PL" sz="2400" i="1" dirty="0" err="1">
                <a:solidFill>
                  <a:srgbClr val="0070C0"/>
                </a:solidFill>
              </a:rPr>
              <a:t>Types</a:t>
            </a:r>
            <a:r>
              <a:rPr lang="pl-PL" sz="2400" i="1" dirty="0">
                <a:solidFill>
                  <a:srgbClr val="0070C0"/>
                </a:solidFill>
              </a:rPr>
              <a:t> of </a:t>
            </a:r>
            <a:r>
              <a:rPr lang="pl-PL" sz="2400" i="1" dirty="0" err="1">
                <a:solidFill>
                  <a:srgbClr val="0070C0"/>
                </a:solidFill>
              </a:rPr>
              <a:t>meat</a:t>
            </a:r>
            <a:r>
              <a:rPr lang="pl-PL" sz="2400" i="1" dirty="0">
                <a:solidFill>
                  <a:srgbClr val="0070C0"/>
                </a:solidFill>
              </a:rPr>
              <a:t>:</a:t>
            </a:r>
          </a:p>
          <a:p>
            <a:pPr marL="0" indent="0">
              <a:buNone/>
            </a:pPr>
            <a:endParaRPr lang="pl-PL" sz="2000" dirty="0" smtClean="0"/>
          </a:p>
          <a:p>
            <a:r>
              <a:rPr lang="pl-PL" sz="3600" dirty="0"/>
              <a:t>wołowina </a:t>
            </a:r>
            <a:r>
              <a:rPr lang="pl-PL" sz="2400" i="1" dirty="0" err="1">
                <a:solidFill>
                  <a:srgbClr val="0070C0"/>
                </a:solidFill>
              </a:rPr>
              <a:t>beef</a:t>
            </a:r>
            <a:endParaRPr lang="pl-PL" sz="2400" i="1" dirty="0" smtClean="0">
              <a:solidFill>
                <a:srgbClr val="0070C0"/>
              </a:solidFill>
            </a:endParaRPr>
          </a:p>
          <a:p>
            <a:r>
              <a:rPr lang="pl-PL" sz="3600" dirty="0" smtClean="0"/>
              <a:t>wieprzowina </a:t>
            </a:r>
            <a:r>
              <a:rPr lang="pl-PL" sz="2400" i="1" dirty="0" err="1" smtClean="0">
                <a:solidFill>
                  <a:srgbClr val="0070C0"/>
                </a:solidFill>
              </a:rPr>
              <a:t>pork</a:t>
            </a:r>
            <a:endParaRPr lang="pl-PL" sz="3600" i="1" dirty="0" smtClean="0">
              <a:solidFill>
                <a:srgbClr val="0070C0"/>
              </a:solidFill>
            </a:endParaRPr>
          </a:p>
          <a:p>
            <a:r>
              <a:rPr lang="pl-PL" sz="3600" dirty="0"/>
              <a:t>drób </a:t>
            </a:r>
            <a:r>
              <a:rPr lang="pl-PL" sz="2400" i="1" dirty="0" err="1" smtClean="0">
                <a:solidFill>
                  <a:srgbClr val="0070C0"/>
                </a:solidFill>
              </a:rPr>
              <a:t>poultry</a:t>
            </a:r>
            <a:endParaRPr lang="pl-PL" sz="2400" i="1" dirty="0" smtClean="0">
              <a:solidFill>
                <a:srgbClr val="0070C0"/>
              </a:solidFill>
            </a:endParaRP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0EC7B55D-50CC-A1C8-B9B2-96940C19751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1152690" y="708968"/>
            <a:ext cx="659422" cy="659422"/>
          </a:xfrm>
          <a:prstGeom prst="rect">
            <a:avLst/>
          </a:prstGeom>
        </p:spPr>
      </p:pic>
      <p:pic>
        <p:nvPicPr>
          <p:cNvPr id="6" name="Obraz 5" descr="Obraz zawierający szkic, rysowanie, sztuka&#10;&#10;Opis wygenerowany automatycznie">
            <a:extLst>
              <a:ext uri="{FF2B5EF4-FFF2-40B4-BE49-F238E27FC236}">
                <a16:creationId xmlns:a16="http://schemas.microsoft.com/office/drawing/2014/main" id="{1A999812-91C5-6CAA-FBAB-9377CACD1B3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8231" y="5982538"/>
            <a:ext cx="2176661" cy="659528"/>
          </a:xfrm>
          <a:prstGeom prst="rect">
            <a:avLst/>
          </a:prstGeom>
        </p:spPr>
      </p:pic>
      <p:sp>
        <p:nvSpPr>
          <p:cNvPr id="7" name="TextBox 42">
            <a:extLst>
              <a:ext uri="{FF2B5EF4-FFF2-40B4-BE49-F238E27FC236}">
                <a16:creationId xmlns:a16="http://schemas.microsoft.com/office/drawing/2014/main" id="{357712B7-3651-544C-7712-992C5CC71E20}"/>
              </a:ext>
            </a:extLst>
          </p:cNvPr>
          <p:cNvSpPr txBox="1"/>
          <p:nvPr/>
        </p:nvSpPr>
        <p:spPr>
          <a:xfrm>
            <a:off x="0" y="6432011"/>
            <a:ext cx="166061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900" b="1" dirty="0">
                <a:solidFill>
                  <a:srgbClr val="365AA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www.ubb.edu.pl</a:t>
            </a:r>
            <a:endParaRPr lang="en-ID" sz="900" b="1" dirty="0">
              <a:solidFill>
                <a:srgbClr val="365AA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1C664D05-A4C9-4C46-A17A-B81A995E1D6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97118" y="73226"/>
            <a:ext cx="1632933" cy="667864"/>
          </a:xfrm>
          <a:prstGeom prst="rect">
            <a:avLst/>
          </a:prstGeom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1720" y="5574324"/>
            <a:ext cx="917186" cy="1283676"/>
          </a:xfrm>
          <a:prstGeom prst="rect">
            <a:avLst/>
          </a:prstGeom>
        </p:spPr>
      </p:pic>
      <p:sp>
        <p:nvSpPr>
          <p:cNvPr id="10" name="TextBox 42">
            <a:extLst>
              <a:ext uri="{FF2B5EF4-FFF2-40B4-BE49-F238E27FC236}">
                <a16:creationId xmlns:a16="http://schemas.microsoft.com/office/drawing/2014/main" id="{357712B7-3651-544C-7712-992C5CC71E20}"/>
              </a:ext>
            </a:extLst>
          </p:cNvPr>
          <p:cNvSpPr txBox="1"/>
          <p:nvPr/>
        </p:nvSpPr>
        <p:spPr>
          <a:xfrm>
            <a:off x="9638312" y="6432011"/>
            <a:ext cx="197200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1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Lekcja 13. Stołówka UBB</a:t>
            </a:r>
            <a:endParaRPr lang="en-ID" sz="11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Dźwięk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781290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541"/>
    </mc:Choice>
    <mc:Fallback>
      <p:transition spd="slow" advTm="215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 smtClean="0"/>
              <a:t>Dania mięsne – przykłady </a:t>
            </a:r>
            <a:r>
              <a:rPr lang="pl-PL" dirty="0"/>
              <a:t/>
            </a:r>
            <a:br>
              <a:rPr lang="pl-PL" dirty="0"/>
            </a:br>
            <a:r>
              <a:rPr lang="pl-PL" sz="2400" i="1" dirty="0" err="1">
                <a:solidFill>
                  <a:srgbClr val="0070C0"/>
                </a:solidFill>
              </a:rPr>
              <a:t>Meat</a:t>
            </a:r>
            <a:r>
              <a:rPr lang="pl-PL" sz="2400" i="1" dirty="0">
                <a:solidFill>
                  <a:srgbClr val="0070C0"/>
                </a:solidFill>
              </a:rPr>
              <a:t> </a:t>
            </a:r>
            <a:r>
              <a:rPr lang="pl-PL" sz="2400" i="1" dirty="0" err="1">
                <a:solidFill>
                  <a:srgbClr val="0070C0"/>
                </a:solidFill>
              </a:rPr>
              <a:t>dishes</a:t>
            </a:r>
            <a:r>
              <a:rPr lang="pl-PL" sz="2400" i="1" dirty="0">
                <a:solidFill>
                  <a:srgbClr val="0070C0"/>
                </a:solidFill>
              </a:rPr>
              <a:t> – </a:t>
            </a:r>
            <a:r>
              <a:rPr lang="pl-PL" sz="2400" i="1" dirty="0" err="1">
                <a:solidFill>
                  <a:srgbClr val="0070C0"/>
                </a:solidFill>
              </a:rPr>
              <a:t>examples</a:t>
            </a:r>
            <a:endParaRPr lang="pl-PL" sz="2400" i="1" dirty="0">
              <a:solidFill>
                <a:srgbClr val="0070C0"/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l-PL" dirty="0" smtClean="0"/>
              <a:t>• </a:t>
            </a:r>
            <a:r>
              <a:rPr lang="pl-PL" sz="3600" b="1" dirty="0" smtClean="0"/>
              <a:t>danie z wieprzowiny: </a:t>
            </a:r>
          </a:p>
          <a:p>
            <a:pPr marL="0" indent="0">
              <a:buNone/>
            </a:pPr>
            <a:r>
              <a:rPr lang="pl-PL" dirty="0" smtClean="0"/>
              <a:t>kotlet schabowy</a:t>
            </a:r>
            <a:endParaRPr lang="pl-PL" dirty="0"/>
          </a:p>
          <a:p>
            <a:pPr marL="0" indent="0">
              <a:buNone/>
            </a:pPr>
            <a:r>
              <a:rPr lang="pl-PL" dirty="0" smtClean="0"/>
              <a:t>• </a:t>
            </a:r>
            <a:r>
              <a:rPr lang="pl-PL" sz="3600" b="1" dirty="0" smtClean="0"/>
              <a:t>danie z wołowiny: </a:t>
            </a:r>
          </a:p>
          <a:p>
            <a:pPr marL="0" indent="0">
              <a:buNone/>
            </a:pPr>
            <a:r>
              <a:rPr lang="pl-PL" dirty="0" err="1" smtClean="0"/>
              <a:t>burger</a:t>
            </a:r>
            <a:r>
              <a:rPr lang="pl-PL" dirty="0" smtClean="0"/>
              <a:t> </a:t>
            </a:r>
          </a:p>
          <a:p>
            <a:pPr marL="0" indent="0">
              <a:buNone/>
            </a:pPr>
            <a:r>
              <a:rPr lang="pl-PL" dirty="0" smtClean="0"/>
              <a:t>• </a:t>
            </a:r>
            <a:r>
              <a:rPr lang="pl-PL" sz="3600" b="1" dirty="0" smtClean="0"/>
              <a:t>danie z drobiu: </a:t>
            </a:r>
          </a:p>
          <a:p>
            <a:pPr marL="0" indent="0">
              <a:buNone/>
            </a:pPr>
            <a:r>
              <a:rPr lang="pl-PL" dirty="0" err="1" smtClean="0"/>
              <a:t>stripsy</a:t>
            </a:r>
            <a:r>
              <a:rPr lang="pl-PL" dirty="0" smtClean="0"/>
              <a:t> z kurczaka</a:t>
            </a:r>
          </a:p>
          <a:p>
            <a:endParaRPr lang="pl-PL" dirty="0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0EC7B55D-50CC-A1C8-B9B2-96940C19751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1152690" y="708968"/>
            <a:ext cx="659422" cy="659422"/>
          </a:xfrm>
          <a:prstGeom prst="rect">
            <a:avLst/>
          </a:prstGeom>
        </p:spPr>
      </p:pic>
      <p:pic>
        <p:nvPicPr>
          <p:cNvPr id="6" name="Obraz 5" descr="Obraz zawierający szkic, rysowanie, sztuka&#10;&#10;Opis wygenerowany automatycznie">
            <a:extLst>
              <a:ext uri="{FF2B5EF4-FFF2-40B4-BE49-F238E27FC236}">
                <a16:creationId xmlns:a16="http://schemas.microsoft.com/office/drawing/2014/main" id="{1A999812-91C5-6CAA-FBAB-9377CACD1B3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8231" y="5982538"/>
            <a:ext cx="2176661" cy="659528"/>
          </a:xfrm>
          <a:prstGeom prst="rect">
            <a:avLst/>
          </a:prstGeom>
        </p:spPr>
      </p:pic>
      <p:sp>
        <p:nvSpPr>
          <p:cNvPr id="7" name="TextBox 42">
            <a:extLst>
              <a:ext uri="{FF2B5EF4-FFF2-40B4-BE49-F238E27FC236}">
                <a16:creationId xmlns:a16="http://schemas.microsoft.com/office/drawing/2014/main" id="{357712B7-3651-544C-7712-992C5CC71E20}"/>
              </a:ext>
            </a:extLst>
          </p:cNvPr>
          <p:cNvSpPr txBox="1"/>
          <p:nvPr/>
        </p:nvSpPr>
        <p:spPr>
          <a:xfrm>
            <a:off x="0" y="6432011"/>
            <a:ext cx="166061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900" b="1" dirty="0">
                <a:solidFill>
                  <a:srgbClr val="365AA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www.ubb.edu.pl</a:t>
            </a:r>
            <a:endParaRPr lang="en-ID" sz="900" b="1" dirty="0">
              <a:solidFill>
                <a:srgbClr val="365AA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1C664D05-A4C9-4C46-A17A-B81A995E1D6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97118" y="73226"/>
            <a:ext cx="1632933" cy="667864"/>
          </a:xfrm>
          <a:prstGeom prst="rect">
            <a:avLst/>
          </a:prstGeom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1720" y="5574324"/>
            <a:ext cx="917186" cy="1283676"/>
          </a:xfrm>
          <a:prstGeom prst="rect">
            <a:avLst/>
          </a:prstGeom>
        </p:spPr>
      </p:pic>
      <p:sp>
        <p:nvSpPr>
          <p:cNvPr id="10" name="TextBox 42">
            <a:extLst>
              <a:ext uri="{FF2B5EF4-FFF2-40B4-BE49-F238E27FC236}">
                <a16:creationId xmlns:a16="http://schemas.microsoft.com/office/drawing/2014/main" id="{357712B7-3651-544C-7712-992C5CC71E20}"/>
              </a:ext>
            </a:extLst>
          </p:cNvPr>
          <p:cNvSpPr txBox="1"/>
          <p:nvPr/>
        </p:nvSpPr>
        <p:spPr>
          <a:xfrm>
            <a:off x="9638312" y="6432011"/>
            <a:ext cx="197200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1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Lekcja 13. Stołówka UBB</a:t>
            </a:r>
            <a:endParaRPr lang="en-ID" sz="11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7058" y="1945736"/>
            <a:ext cx="5644662" cy="3763108"/>
          </a:xfrm>
          <a:prstGeom prst="rect">
            <a:avLst/>
          </a:prstGeom>
        </p:spPr>
      </p:pic>
      <p:pic>
        <p:nvPicPr>
          <p:cNvPr id="11" name="Dźwięk 10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335912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320"/>
    </mc:Choice>
    <mc:Fallback>
      <p:transition spd="slow" advTm="293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 smtClean="0">
                <a:solidFill>
                  <a:srgbClr val="C00000"/>
                </a:solidFill>
              </a:rPr>
              <a:t>Dania bezmięsne </a:t>
            </a:r>
            <a:r>
              <a:rPr lang="pl-PL" b="1" dirty="0" smtClean="0"/>
              <a:t>– przykłady </a:t>
            </a:r>
            <a:r>
              <a:rPr lang="pl-PL" dirty="0"/>
              <a:t/>
            </a:r>
            <a:br>
              <a:rPr lang="pl-PL" dirty="0"/>
            </a:br>
            <a:r>
              <a:rPr lang="pl-PL" sz="2400" i="1" dirty="0" err="1">
                <a:solidFill>
                  <a:srgbClr val="0070C0"/>
                </a:solidFill>
              </a:rPr>
              <a:t>Meatless</a:t>
            </a:r>
            <a:r>
              <a:rPr lang="pl-PL" sz="2400" i="1" dirty="0">
                <a:solidFill>
                  <a:srgbClr val="0070C0"/>
                </a:solidFill>
              </a:rPr>
              <a:t> </a:t>
            </a:r>
            <a:r>
              <a:rPr lang="pl-PL" sz="2400" i="1" dirty="0" err="1" smtClean="0">
                <a:solidFill>
                  <a:srgbClr val="0070C0"/>
                </a:solidFill>
              </a:rPr>
              <a:t>dishes</a:t>
            </a:r>
            <a:r>
              <a:rPr lang="pl-PL" sz="2400" i="1" dirty="0" smtClean="0">
                <a:solidFill>
                  <a:srgbClr val="0070C0"/>
                </a:solidFill>
              </a:rPr>
              <a:t> </a:t>
            </a:r>
            <a:r>
              <a:rPr lang="pl-PL" sz="2400" i="1" dirty="0">
                <a:solidFill>
                  <a:srgbClr val="0070C0"/>
                </a:solidFill>
              </a:rPr>
              <a:t>– </a:t>
            </a:r>
            <a:r>
              <a:rPr lang="pl-PL" sz="2400" i="1" dirty="0" err="1">
                <a:solidFill>
                  <a:srgbClr val="0070C0"/>
                </a:solidFill>
              </a:rPr>
              <a:t>examples</a:t>
            </a:r>
            <a:endParaRPr lang="pl-PL" sz="2400" i="1" dirty="0">
              <a:solidFill>
                <a:srgbClr val="0070C0"/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l-PL" sz="3600" dirty="0" smtClean="0"/>
              <a:t>pierogi ruskie </a:t>
            </a:r>
            <a:r>
              <a:rPr lang="en-US" sz="2400" i="1" dirty="0">
                <a:solidFill>
                  <a:srgbClr val="0070C0"/>
                </a:solidFill>
              </a:rPr>
              <a:t>dumplings with potato and cottage cheese stuffing</a:t>
            </a:r>
            <a:r>
              <a:rPr lang="pl-PL" sz="2400" i="1" dirty="0">
                <a:solidFill>
                  <a:srgbClr val="0070C0"/>
                </a:solidFill>
              </a:rPr>
              <a:t> </a:t>
            </a:r>
            <a:endParaRPr lang="pl-PL" sz="2400" i="1" dirty="0" smtClean="0">
              <a:solidFill>
                <a:srgbClr val="0070C0"/>
              </a:solidFill>
            </a:endParaRPr>
          </a:p>
          <a:p>
            <a:r>
              <a:rPr lang="pl-PL" sz="3600" dirty="0" smtClean="0"/>
              <a:t>naleśniki z serem / z dżemem </a:t>
            </a:r>
            <a:r>
              <a:rPr lang="pl-PL" sz="2400" i="1" dirty="0" err="1" smtClean="0">
                <a:solidFill>
                  <a:srgbClr val="0070C0"/>
                </a:solidFill>
              </a:rPr>
              <a:t>pancakes</a:t>
            </a:r>
            <a:r>
              <a:rPr lang="pl-PL" sz="2400" i="1" dirty="0" smtClean="0">
                <a:solidFill>
                  <a:srgbClr val="0070C0"/>
                </a:solidFill>
              </a:rPr>
              <a:t> </a:t>
            </a:r>
            <a:r>
              <a:rPr lang="pl-PL" sz="2400" i="1" dirty="0">
                <a:solidFill>
                  <a:srgbClr val="0070C0"/>
                </a:solidFill>
              </a:rPr>
              <a:t>with </a:t>
            </a:r>
            <a:r>
              <a:rPr lang="pl-PL" sz="2400" i="1" dirty="0" err="1">
                <a:solidFill>
                  <a:srgbClr val="0070C0"/>
                </a:solidFill>
              </a:rPr>
              <a:t>cheese</a:t>
            </a:r>
            <a:r>
              <a:rPr lang="pl-PL" sz="2400" i="1" dirty="0">
                <a:solidFill>
                  <a:srgbClr val="0070C0"/>
                </a:solidFill>
              </a:rPr>
              <a:t> / with jam </a:t>
            </a:r>
            <a:endParaRPr lang="pl-PL" sz="2400" i="1" dirty="0" smtClean="0">
              <a:solidFill>
                <a:srgbClr val="0070C0"/>
              </a:solidFill>
            </a:endParaRPr>
          </a:p>
          <a:p>
            <a:r>
              <a:rPr lang="pl-PL" sz="3600" dirty="0" smtClean="0"/>
              <a:t>makaron ze szpinakiem </a:t>
            </a:r>
            <a:r>
              <a:rPr lang="pl-PL" sz="2400" i="1" dirty="0" smtClean="0">
                <a:solidFill>
                  <a:srgbClr val="0070C0"/>
                </a:solidFill>
              </a:rPr>
              <a:t>pasta </a:t>
            </a:r>
            <a:r>
              <a:rPr lang="pl-PL" sz="2400" i="1" dirty="0">
                <a:solidFill>
                  <a:srgbClr val="0070C0"/>
                </a:solidFill>
              </a:rPr>
              <a:t>with spinach </a:t>
            </a:r>
            <a:endParaRPr lang="pl-PL" sz="3200" i="1" dirty="0" smtClean="0">
              <a:solidFill>
                <a:srgbClr val="0070C0"/>
              </a:solidFill>
            </a:endParaRPr>
          </a:p>
          <a:p>
            <a:r>
              <a:rPr lang="pl-PL" sz="3600" dirty="0" smtClean="0"/>
              <a:t>placki ziemniaczane </a:t>
            </a:r>
            <a:r>
              <a:rPr lang="pl-PL" sz="2400" i="1" dirty="0" err="1" smtClean="0">
                <a:solidFill>
                  <a:srgbClr val="0070C0"/>
                </a:solidFill>
              </a:rPr>
              <a:t>potato</a:t>
            </a:r>
            <a:r>
              <a:rPr lang="pl-PL" sz="2400" i="1" dirty="0" smtClean="0">
                <a:solidFill>
                  <a:srgbClr val="0070C0"/>
                </a:solidFill>
              </a:rPr>
              <a:t> </a:t>
            </a:r>
            <a:r>
              <a:rPr lang="pl-PL" sz="2400" i="1" dirty="0" err="1" smtClean="0">
                <a:solidFill>
                  <a:srgbClr val="0070C0"/>
                </a:solidFill>
              </a:rPr>
              <a:t>pancakes</a:t>
            </a:r>
            <a:endParaRPr lang="pl-PL" sz="3200" i="1" dirty="0" smtClean="0">
              <a:solidFill>
                <a:srgbClr val="0070C0"/>
              </a:solidFill>
            </a:endParaRPr>
          </a:p>
          <a:p>
            <a:r>
              <a:rPr lang="pl-PL" sz="3600" dirty="0" smtClean="0"/>
              <a:t>kotlety warzywne </a:t>
            </a:r>
            <a:r>
              <a:rPr lang="pl-PL" sz="2400" i="1" dirty="0" err="1" smtClean="0">
                <a:solidFill>
                  <a:srgbClr val="0070C0"/>
                </a:solidFill>
              </a:rPr>
              <a:t>vegetable</a:t>
            </a:r>
            <a:r>
              <a:rPr lang="pl-PL" sz="2400" i="1" dirty="0" smtClean="0">
                <a:solidFill>
                  <a:srgbClr val="0070C0"/>
                </a:solidFill>
              </a:rPr>
              <a:t> </a:t>
            </a:r>
            <a:r>
              <a:rPr lang="pl-PL" sz="2400" i="1" dirty="0" err="1">
                <a:solidFill>
                  <a:srgbClr val="0070C0"/>
                </a:solidFill>
              </a:rPr>
              <a:t>cutlets</a:t>
            </a:r>
            <a:endParaRPr lang="pl-PL" sz="3200" i="1" dirty="0">
              <a:solidFill>
                <a:srgbClr val="0070C0"/>
              </a:solidFill>
            </a:endParaRPr>
          </a:p>
          <a:p>
            <a:endParaRPr lang="pl-PL" dirty="0" smtClean="0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0EC7B55D-50CC-A1C8-B9B2-96940C19751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1152690" y="708968"/>
            <a:ext cx="659422" cy="659422"/>
          </a:xfrm>
          <a:prstGeom prst="rect">
            <a:avLst/>
          </a:prstGeom>
        </p:spPr>
      </p:pic>
      <p:pic>
        <p:nvPicPr>
          <p:cNvPr id="6" name="Obraz 5" descr="Obraz zawierający szkic, rysowanie, sztuka&#10;&#10;Opis wygenerowany automatycznie">
            <a:extLst>
              <a:ext uri="{FF2B5EF4-FFF2-40B4-BE49-F238E27FC236}">
                <a16:creationId xmlns:a16="http://schemas.microsoft.com/office/drawing/2014/main" id="{1A999812-91C5-6CAA-FBAB-9377CACD1B3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8231" y="5982538"/>
            <a:ext cx="2176661" cy="659528"/>
          </a:xfrm>
          <a:prstGeom prst="rect">
            <a:avLst/>
          </a:prstGeom>
        </p:spPr>
      </p:pic>
      <p:sp>
        <p:nvSpPr>
          <p:cNvPr id="7" name="TextBox 42">
            <a:extLst>
              <a:ext uri="{FF2B5EF4-FFF2-40B4-BE49-F238E27FC236}">
                <a16:creationId xmlns:a16="http://schemas.microsoft.com/office/drawing/2014/main" id="{357712B7-3651-544C-7712-992C5CC71E20}"/>
              </a:ext>
            </a:extLst>
          </p:cNvPr>
          <p:cNvSpPr txBox="1"/>
          <p:nvPr/>
        </p:nvSpPr>
        <p:spPr>
          <a:xfrm>
            <a:off x="0" y="6432011"/>
            <a:ext cx="166061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900" b="1" dirty="0">
                <a:solidFill>
                  <a:srgbClr val="365AA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www.ubb.edu.pl</a:t>
            </a:r>
            <a:endParaRPr lang="en-ID" sz="900" b="1" dirty="0">
              <a:solidFill>
                <a:srgbClr val="365AA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1C664D05-A4C9-4C46-A17A-B81A995E1D6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97118" y="73226"/>
            <a:ext cx="1632933" cy="667864"/>
          </a:xfrm>
          <a:prstGeom prst="rect">
            <a:avLst/>
          </a:prstGeom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1720" y="5574324"/>
            <a:ext cx="917186" cy="1283676"/>
          </a:xfrm>
          <a:prstGeom prst="rect">
            <a:avLst/>
          </a:prstGeom>
        </p:spPr>
      </p:pic>
      <p:sp>
        <p:nvSpPr>
          <p:cNvPr id="10" name="TextBox 42">
            <a:extLst>
              <a:ext uri="{FF2B5EF4-FFF2-40B4-BE49-F238E27FC236}">
                <a16:creationId xmlns:a16="http://schemas.microsoft.com/office/drawing/2014/main" id="{357712B7-3651-544C-7712-992C5CC71E20}"/>
              </a:ext>
            </a:extLst>
          </p:cNvPr>
          <p:cNvSpPr txBox="1"/>
          <p:nvPr/>
        </p:nvSpPr>
        <p:spPr>
          <a:xfrm>
            <a:off x="9638312" y="6432011"/>
            <a:ext cx="197200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1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Lekcja 13. Stołówka UBB</a:t>
            </a:r>
            <a:endParaRPr lang="en-ID" sz="11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Dźwięk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863578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5780"/>
    </mc:Choice>
    <mc:Fallback>
      <p:transition spd="slow" advTm="357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 smtClean="0">
                <a:solidFill>
                  <a:srgbClr val="C00000"/>
                </a:solidFill>
              </a:rPr>
              <a:t>Inne dania </a:t>
            </a:r>
            <a:r>
              <a:rPr lang="pl-PL" b="1" dirty="0" smtClean="0"/>
              <a:t>– przykłady 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pl-PL" sz="2400" i="1" dirty="0" err="1" smtClean="0">
                <a:solidFill>
                  <a:srgbClr val="0070C0"/>
                </a:solidFill>
              </a:rPr>
              <a:t>Other</a:t>
            </a:r>
            <a:r>
              <a:rPr lang="pl-PL" sz="2400" i="1" dirty="0" smtClean="0">
                <a:solidFill>
                  <a:srgbClr val="0070C0"/>
                </a:solidFill>
              </a:rPr>
              <a:t> </a:t>
            </a:r>
            <a:r>
              <a:rPr lang="pl-PL" sz="2400" i="1" dirty="0" err="1" smtClean="0">
                <a:solidFill>
                  <a:srgbClr val="0070C0"/>
                </a:solidFill>
              </a:rPr>
              <a:t>dishes</a:t>
            </a:r>
            <a:r>
              <a:rPr lang="pl-PL" sz="2400" i="1" dirty="0" smtClean="0">
                <a:solidFill>
                  <a:srgbClr val="0070C0"/>
                </a:solidFill>
              </a:rPr>
              <a:t> – </a:t>
            </a:r>
            <a:r>
              <a:rPr lang="pl-PL" sz="2400" i="1" dirty="0" err="1">
                <a:solidFill>
                  <a:srgbClr val="0070C0"/>
                </a:solidFill>
              </a:rPr>
              <a:t>examples</a:t>
            </a:r>
            <a:endParaRPr lang="pl-PL" sz="2400" i="1" dirty="0">
              <a:solidFill>
                <a:srgbClr val="0070C0"/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l-PL" sz="3600" b="1" dirty="0" smtClean="0">
                <a:solidFill>
                  <a:srgbClr val="C00000"/>
                </a:solidFill>
              </a:rPr>
              <a:t>bigos</a:t>
            </a:r>
            <a:r>
              <a:rPr lang="pl-PL" sz="3600" dirty="0" smtClean="0"/>
              <a:t> </a:t>
            </a:r>
            <a:r>
              <a:rPr lang="pl-PL" sz="2400" i="1" dirty="0" err="1" smtClean="0">
                <a:solidFill>
                  <a:srgbClr val="0070C0"/>
                </a:solidFill>
              </a:rPr>
              <a:t>sauerkraut</a:t>
            </a:r>
            <a:r>
              <a:rPr lang="pl-PL" sz="2400" i="1" dirty="0" smtClean="0">
                <a:solidFill>
                  <a:srgbClr val="0070C0"/>
                </a:solidFill>
              </a:rPr>
              <a:t>-and-</a:t>
            </a:r>
            <a:r>
              <a:rPr lang="pl-PL" sz="2400" i="1" dirty="0" err="1" smtClean="0">
                <a:solidFill>
                  <a:srgbClr val="0070C0"/>
                </a:solidFill>
              </a:rPr>
              <a:t>meat</a:t>
            </a:r>
            <a:r>
              <a:rPr lang="pl-PL" sz="2400" i="1" dirty="0" smtClean="0">
                <a:solidFill>
                  <a:srgbClr val="0070C0"/>
                </a:solidFill>
              </a:rPr>
              <a:t> stew </a:t>
            </a:r>
            <a:endParaRPr lang="pl-PL" sz="3600" i="1" dirty="0" smtClean="0">
              <a:solidFill>
                <a:srgbClr val="0070C0"/>
              </a:solidFill>
            </a:endParaRPr>
          </a:p>
          <a:p>
            <a:r>
              <a:rPr lang="pl-PL" sz="3600" b="1" dirty="0" smtClean="0"/>
              <a:t>zapiekanka</a:t>
            </a:r>
            <a:r>
              <a:rPr lang="pl-PL" sz="3600" dirty="0" smtClean="0"/>
              <a:t> </a:t>
            </a:r>
            <a:r>
              <a:rPr lang="pl-PL" sz="2400" i="1" dirty="0" smtClean="0">
                <a:solidFill>
                  <a:srgbClr val="0070C0"/>
                </a:solidFill>
              </a:rPr>
              <a:t>open-</a:t>
            </a:r>
            <a:r>
              <a:rPr lang="pl-PL" sz="2400" i="1" dirty="0" err="1" smtClean="0">
                <a:solidFill>
                  <a:srgbClr val="0070C0"/>
                </a:solidFill>
              </a:rPr>
              <a:t>faced</a:t>
            </a:r>
            <a:r>
              <a:rPr lang="pl-PL" sz="2400" i="1" dirty="0" smtClean="0">
                <a:solidFill>
                  <a:srgbClr val="0070C0"/>
                </a:solidFill>
              </a:rPr>
              <a:t> </a:t>
            </a:r>
            <a:r>
              <a:rPr lang="pl-PL" sz="2400" i="1" dirty="0" err="1" smtClean="0">
                <a:solidFill>
                  <a:srgbClr val="0070C0"/>
                </a:solidFill>
              </a:rPr>
              <a:t>toasted</a:t>
            </a:r>
            <a:r>
              <a:rPr lang="pl-PL" sz="2400" i="1" dirty="0" smtClean="0">
                <a:solidFill>
                  <a:srgbClr val="0070C0"/>
                </a:solidFill>
              </a:rPr>
              <a:t> </a:t>
            </a:r>
            <a:r>
              <a:rPr lang="pl-PL" sz="2400" i="1" dirty="0" err="1" smtClean="0">
                <a:solidFill>
                  <a:srgbClr val="0070C0"/>
                </a:solidFill>
              </a:rPr>
              <a:t>cheese</a:t>
            </a:r>
            <a:r>
              <a:rPr lang="pl-PL" sz="2400" i="1" dirty="0" smtClean="0">
                <a:solidFill>
                  <a:srgbClr val="0070C0"/>
                </a:solidFill>
              </a:rPr>
              <a:t> sandwich</a:t>
            </a:r>
            <a:endParaRPr lang="pl-PL" sz="3600" i="1" dirty="0" smtClean="0">
              <a:solidFill>
                <a:srgbClr val="0070C0"/>
              </a:solidFill>
            </a:endParaRPr>
          </a:p>
          <a:p>
            <a:r>
              <a:rPr lang="pl-PL" sz="3600" b="1" dirty="0" smtClean="0"/>
              <a:t>smażona kiełbasa</a:t>
            </a:r>
            <a:r>
              <a:rPr lang="pl-PL" sz="2400" i="1" dirty="0" smtClean="0">
                <a:solidFill>
                  <a:srgbClr val="0070C0"/>
                </a:solidFill>
              </a:rPr>
              <a:t> </a:t>
            </a:r>
            <a:r>
              <a:rPr lang="pl-PL" sz="2400" i="1" dirty="0" err="1" smtClean="0">
                <a:solidFill>
                  <a:srgbClr val="0070C0"/>
                </a:solidFill>
              </a:rPr>
              <a:t>fried</a:t>
            </a:r>
            <a:r>
              <a:rPr lang="pl-PL" sz="2400" i="1" dirty="0" smtClean="0">
                <a:solidFill>
                  <a:srgbClr val="0070C0"/>
                </a:solidFill>
              </a:rPr>
              <a:t> </a:t>
            </a:r>
            <a:r>
              <a:rPr lang="pl-PL" sz="2400" i="1" dirty="0" err="1" smtClean="0">
                <a:solidFill>
                  <a:srgbClr val="0070C0"/>
                </a:solidFill>
              </a:rPr>
              <a:t>sausage</a:t>
            </a:r>
            <a:r>
              <a:rPr lang="pl-PL" sz="2400" i="1" dirty="0" smtClean="0">
                <a:solidFill>
                  <a:srgbClr val="0070C0"/>
                </a:solidFill>
              </a:rPr>
              <a:t> </a:t>
            </a:r>
          </a:p>
          <a:p>
            <a:r>
              <a:rPr lang="pl-PL" sz="3600" b="1" dirty="0" smtClean="0"/>
              <a:t>szaszłyk</a:t>
            </a:r>
            <a:r>
              <a:rPr lang="pl-PL" sz="3600" dirty="0" smtClean="0"/>
              <a:t> </a:t>
            </a:r>
            <a:r>
              <a:rPr lang="pl-PL" sz="2400" i="1" dirty="0" err="1" smtClean="0">
                <a:solidFill>
                  <a:srgbClr val="0070C0"/>
                </a:solidFill>
              </a:rPr>
              <a:t>shish</a:t>
            </a:r>
            <a:r>
              <a:rPr lang="pl-PL" sz="2400" i="1" dirty="0" smtClean="0">
                <a:solidFill>
                  <a:srgbClr val="0070C0"/>
                </a:solidFill>
              </a:rPr>
              <a:t> kebab with </a:t>
            </a:r>
            <a:r>
              <a:rPr lang="pl-PL" sz="2400" i="1" dirty="0" err="1" smtClean="0">
                <a:solidFill>
                  <a:srgbClr val="0070C0"/>
                </a:solidFill>
              </a:rPr>
              <a:t>vegetables</a:t>
            </a:r>
            <a:endParaRPr lang="pl-PL" sz="3600" i="1" dirty="0">
              <a:solidFill>
                <a:srgbClr val="0070C0"/>
              </a:solidFill>
            </a:endParaRP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0EC7B55D-50CC-A1C8-B9B2-96940C19751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1152690" y="708968"/>
            <a:ext cx="659422" cy="659422"/>
          </a:xfrm>
          <a:prstGeom prst="rect">
            <a:avLst/>
          </a:prstGeom>
        </p:spPr>
      </p:pic>
      <p:pic>
        <p:nvPicPr>
          <p:cNvPr id="6" name="Obraz 5" descr="Obraz zawierający szkic, rysowanie, sztuka&#10;&#10;Opis wygenerowany automatycznie">
            <a:extLst>
              <a:ext uri="{FF2B5EF4-FFF2-40B4-BE49-F238E27FC236}">
                <a16:creationId xmlns:a16="http://schemas.microsoft.com/office/drawing/2014/main" id="{1A999812-91C5-6CAA-FBAB-9377CACD1B3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8231" y="5982538"/>
            <a:ext cx="2176661" cy="659528"/>
          </a:xfrm>
          <a:prstGeom prst="rect">
            <a:avLst/>
          </a:prstGeom>
        </p:spPr>
      </p:pic>
      <p:sp>
        <p:nvSpPr>
          <p:cNvPr id="7" name="TextBox 42">
            <a:extLst>
              <a:ext uri="{FF2B5EF4-FFF2-40B4-BE49-F238E27FC236}">
                <a16:creationId xmlns:a16="http://schemas.microsoft.com/office/drawing/2014/main" id="{357712B7-3651-544C-7712-992C5CC71E20}"/>
              </a:ext>
            </a:extLst>
          </p:cNvPr>
          <p:cNvSpPr txBox="1"/>
          <p:nvPr/>
        </p:nvSpPr>
        <p:spPr>
          <a:xfrm>
            <a:off x="0" y="6432011"/>
            <a:ext cx="166061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900" b="1" dirty="0">
                <a:solidFill>
                  <a:srgbClr val="365AA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www.ubb.edu.pl</a:t>
            </a:r>
            <a:endParaRPr lang="en-ID" sz="900" b="1" dirty="0">
              <a:solidFill>
                <a:srgbClr val="365AA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1C664D05-A4C9-4C46-A17A-B81A995E1D6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97118" y="73226"/>
            <a:ext cx="1632933" cy="667864"/>
          </a:xfrm>
          <a:prstGeom prst="rect">
            <a:avLst/>
          </a:prstGeom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1720" y="5574324"/>
            <a:ext cx="917186" cy="1283676"/>
          </a:xfrm>
          <a:prstGeom prst="rect">
            <a:avLst/>
          </a:prstGeom>
        </p:spPr>
      </p:pic>
      <p:sp>
        <p:nvSpPr>
          <p:cNvPr id="10" name="TextBox 42">
            <a:extLst>
              <a:ext uri="{FF2B5EF4-FFF2-40B4-BE49-F238E27FC236}">
                <a16:creationId xmlns:a16="http://schemas.microsoft.com/office/drawing/2014/main" id="{357712B7-3651-544C-7712-992C5CC71E20}"/>
              </a:ext>
            </a:extLst>
          </p:cNvPr>
          <p:cNvSpPr txBox="1"/>
          <p:nvPr/>
        </p:nvSpPr>
        <p:spPr>
          <a:xfrm>
            <a:off x="9638312" y="6432011"/>
            <a:ext cx="197200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1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Lekcja 13. Stołówka UBB</a:t>
            </a:r>
            <a:endParaRPr lang="en-ID" sz="11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7611" y="3100520"/>
            <a:ext cx="4217519" cy="2811679"/>
          </a:xfrm>
          <a:prstGeom prst="rect">
            <a:avLst/>
          </a:prstGeom>
        </p:spPr>
      </p:pic>
      <p:pic>
        <p:nvPicPr>
          <p:cNvPr id="11" name="Dźwięk 10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341677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952"/>
    </mc:Choice>
    <mc:Fallback>
      <p:transition spd="slow" advTm="249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6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9|0.6|7.7|8.3|5.4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6.6|3.7|6.9|6.7|5.8|6.7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9|0.9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8|1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9|1.2|2.9|1.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5|0.6|9.4|5.4|1.8|4.2|2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|1.4|2.6|6.1|4.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8|0.9|8.8|1.5|6.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8|0.7|4|10.1|6.7|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1|0.8|4.3|1.5|4.8|5.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6|0.8|4.4|5.8|20.4"/>
</p:tagLst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2823</TotalTime>
  <Words>503</Words>
  <Application>Microsoft Office PowerPoint</Application>
  <PresentationFormat>Panoramiczny</PresentationFormat>
  <Paragraphs>120</Paragraphs>
  <Slides>14</Slides>
  <Notes>0</Notes>
  <HiddenSlides>0</HiddenSlides>
  <MMClips>14</MMClips>
  <ScaleCrop>false</ScaleCrop>
  <HeadingPairs>
    <vt:vector size="6" baseType="variant">
      <vt:variant>
        <vt:lpstr>Używane czcionki</vt:lpstr>
      </vt:variant>
      <vt:variant>
        <vt:i4>3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14</vt:i4>
      </vt:variant>
    </vt:vector>
  </HeadingPairs>
  <TitlesOfParts>
    <vt:vector size="18" baseType="lpstr">
      <vt:lpstr>Arial</vt:lpstr>
      <vt:lpstr>Calibri</vt:lpstr>
      <vt:lpstr>Calibri Light</vt:lpstr>
      <vt:lpstr>Motyw pakietu Office</vt:lpstr>
      <vt:lpstr>Lekcja 13. Stołówka UBB</vt:lpstr>
      <vt:lpstr>Spis treści Table of Contents</vt:lpstr>
      <vt:lpstr>Co można zjeść w stołówce UBB? What can you eat in the UBB canteen?</vt:lpstr>
      <vt:lpstr>Co można zjeść w stołówce UBB? What can you eat in the UBB canteen?</vt:lpstr>
      <vt:lpstr>Dodatki Sides</vt:lpstr>
      <vt:lpstr>Dania mięsne Meat dishes</vt:lpstr>
      <vt:lpstr>Dania mięsne – przykłady  Meat dishes – examples</vt:lpstr>
      <vt:lpstr>Dania bezmięsne – przykłady  Meatless dishes – examples</vt:lpstr>
      <vt:lpstr>Inne dania – przykłady  Other dishes – examples</vt:lpstr>
      <vt:lpstr>Desery i napoje Desserts and drinks</vt:lpstr>
      <vt:lpstr>Kilka przydatnych zwrotów 1  Some useful phrases 1</vt:lpstr>
      <vt:lpstr>Kilka przydatnych zwrotów 2 Some useful phrases 2</vt:lpstr>
      <vt:lpstr>Szybka powtórka Quick review</vt:lpstr>
      <vt:lpstr>Prezentacja programu PowerPoint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Stołówka UBB Lekcja 13.</dc:title>
  <dc:creator>HP</dc:creator>
  <cp:lastModifiedBy>HP</cp:lastModifiedBy>
  <cp:revision>37</cp:revision>
  <dcterms:created xsi:type="dcterms:W3CDTF">2023-12-06T22:08:02Z</dcterms:created>
  <dcterms:modified xsi:type="dcterms:W3CDTF">2023-12-14T22:06:52Z</dcterms:modified>
</cp:coreProperties>
</file>