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78" r:id="rId4"/>
    <p:sldId id="269" r:id="rId5"/>
    <p:sldId id="280" r:id="rId6"/>
    <p:sldId id="284" r:id="rId7"/>
    <p:sldId id="281" r:id="rId8"/>
    <p:sldId id="282" r:id="rId9"/>
    <p:sldId id="283" r:id="rId10"/>
    <p:sldId id="274" r:id="rId11"/>
    <p:sldId id="275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A5E4-4FE4-4AC9-A975-C6344E1A3765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C95A-E5A1-4156-BFAC-C22472F7D9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8778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A5E4-4FE4-4AC9-A975-C6344E1A3765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C95A-E5A1-4156-BFAC-C22472F7D9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3260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A5E4-4FE4-4AC9-A975-C6344E1A3765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C95A-E5A1-4156-BFAC-C22472F7D9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8954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A5E4-4FE4-4AC9-A975-C6344E1A3765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C95A-E5A1-4156-BFAC-C22472F7D9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0122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A5E4-4FE4-4AC9-A975-C6344E1A3765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C95A-E5A1-4156-BFAC-C22472F7D9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066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A5E4-4FE4-4AC9-A975-C6344E1A3765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C95A-E5A1-4156-BFAC-C22472F7D9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7837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A5E4-4FE4-4AC9-A975-C6344E1A3765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C95A-E5A1-4156-BFAC-C22472F7D9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5824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A5E4-4FE4-4AC9-A975-C6344E1A3765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C95A-E5A1-4156-BFAC-C22472F7D9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2194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A5E4-4FE4-4AC9-A975-C6344E1A3765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C95A-E5A1-4156-BFAC-C22472F7D9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1197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A5E4-4FE4-4AC9-A975-C6344E1A3765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C95A-E5A1-4156-BFAC-C22472F7D9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6292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A5E4-4FE4-4AC9-A975-C6344E1A3765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C95A-E5A1-4156-BFAC-C22472F7D9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2034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6A5E4-4FE4-4AC9-A975-C6344E1A3765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5C95A-E5A1-4156-BFAC-C22472F7D9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9492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media1.m4a"/><Relationship Id="rId7" Type="http://schemas.openxmlformats.org/officeDocument/2006/relationships/image" Target="NULL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jpg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0.m4a"/><Relationship Id="rId7" Type="http://schemas.openxmlformats.org/officeDocument/2006/relationships/image" Target="../media/image3.jp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.m4a"/><Relationship Id="rId7" Type="http://schemas.openxmlformats.org/officeDocument/2006/relationships/image" Target="../media/image3.jp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.jp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2.m4a"/><Relationship Id="rId7" Type="http://schemas.openxmlformats.org/officeDocument/2006/relationships/image" Target="../media/image3.jp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jpg"/><Relationship Id="rId5" Type="http://schemas.openxmlformats.org/officeDocument/2006/relationships/image" Target="../media/image8.jpe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4.m4a"/><Relationship Id="rId7" Type="http://schemas.openxmlformats.org/officeDocument/2006/relationships/image" Target="../media/image3.jp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1.jpg"/><Relationship Id="rId10" Type="http://schemas.openxmlformats.org/officeDocument/2006/relationships/image" Target="../media/image10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5.m4a"/><Relationship Id="rId7" Type="http://schemas.openxmlformats.org/officeDocument/2006/relationships/image" Target="../media/image3.jp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6.m4a"/><Relationship Id="rId7" Type="http://schemas.openxmlformats.org/officeDocument/2006/relationships/image" Target="../media/image3.jp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.jpg"/><Relationship Id="rId5" Type="http://schemas.openxmlformats.org/officeDocument/2006/relationships/image" Target="../media/image11.jpe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.jpg"/><Relationship Id="rId5" Type="http://schemas.openxmlformats.org/officeDocument/2006/relationships/image" Target="../media/image12.jpe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media9.m4a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.jpg"/><Relationship Id="rId5" Type="http://schemas.openxmlformats.org/officeDocument/2006/relationships/image" Target="../media/image13.jpe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Lekcja 12.</a:t>
            </a:r>
            <a:br>
              <a:rPr lang="pl-PL" dirty="0" smtClean="0"/>
            </a:br>
            <a:r>
              <a:rPr lang="pl-PL" b="1" dirty="0" smtClean="0">
                <a:solidFill>
                  <a:srgbClr val="C00000"/>
                </a:solidFill>
              </a:rPr>
              <a:t>Smartfon i Internet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i="1" dirty="0" err="1" smtClean="0">
                <a:solidFill>
                  <a:schemeClr val="accent1">
                    <a:lumMod val="75000"/>
                  </a:schemeClr>
                </a:solidFill>
              </a:rPr>
              <a:t>Lesson</a:t>
            </a:r>
            <a:r>
              <a:rPr lang="pl-PL" i="1" dirty="0" smtClean="0">
                <a:solidFill>
                  <a:schemeClr val="accent1">
                    <a:lumMod val="75000"/>
                  </a:schemeClr>
                </a:solidFill>
              </a:rPr>
              <a:t> 12.</a:t>
            </a:r>
          </a:p>
          <a:p>
            <a:r>
              <a:rPr lang="pl-PL" i="1" dirty="0" smtClean="0">
                <a:solidFill>
                  <a:schemeClr val="accent1">
                    <a:lumMod val="75000"/>
                  </a:schemeClr>
                </a:solidFill>
              </a:rPr>
              <a:t>Smartphone and Internet</a:t>
            </a:r>
            <a:endParaRPr lang="pl-PL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16FA19EB-7DF0-49BE-862C-C66D1E4771C1}"/>
              </a:ext>
            </a:extLst>
          </p:cNvPr>
          <p:cNvGrpSpPr/>
          <p:nvPr/>
        </p:nvGrpSpPr>
        <p:grpSpPr>
          <a:xfrm>
            <a:off x="647713" y="560439"/>
            <a:ext cx="1469844" cy="1312830"/>
            <a:chOff x="617204" y="568877"/>
            <a:chExt cx="1069974" cy="955675"/>
          </a:xfrm>
        </p:grpSpPr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C1280639-C6BC-4507-87E7-72BF2F951552}"/>
                </a:ext>
              </a:extLst>
            </p:cNvPr>
            <p:cNvSpPr/>
            <p:nvPr/>
          </p:nvSpPr>
          <p:spPr>
            <a:xfrm>
              <a:off x="617204" y="568877"/>
              <a:ext cx="1069974" cy="955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1500" dist="279400" dir="1500000" sx="94000" sy="94000" algn="ctr" rotWithShape="0">
                <a:schemeClr val="accent1">
                  <a:lumMod val="75000"/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0857B8E2-6594-486F-ABAA-BCB428D06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84838" y="569412"/>
              <a:ext cx="954605" cy="954604"/>
            </a:xfrm>
            <a:prstGeom prst="rect">
              <a:avLst/>
            </a:prstGeom>
          </p:spPr>
        </p:pic>
      </p:grpSp>
      <p:sp>
        <p:nvSpPr>
          <p:cNvPr id="7" name="Rectangle: Rounded Corners 41">
            <a:extLst>
              <a:ext uri="{FF2B5EF4-FFF2-40B4-BE49-F238E27FC236}">
                <a16:creationId xmlns:a16="http://schemas.microsoft.com/office/drawing/2014/main" id="{C598F511-91CC-9BB3-7B7C-4544B3E8DDE5}"/>
              </a:ext>
            </a:extLst>
          </p:cNvPr>
          <p:cNvSpPr/>
          <p:nvPr/>
        </p:nvSpPr>
        <p:spPr>
          <a:xfrm>
            <a:off x="7077456" y="794436"/>
            <a:ext cx="4191047" cy="30167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5875">
            <a:noFill/>
          </a:ln>
          <a:effectLst>
            <a:outerShdw blurRad="571500" dist="279400" dir="1500000" sx="98000" sy="98000" algn="ctr" rotWithShape="0">
              <a:srgbClr val="2F559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D40F268B-7F62-2070-0AC1-6FE362918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00163" y="860825"/>
            <a:ext cx="183008" cy="18300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E3113E6-6A18-4280-B9A1-588C97E1EC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2015" y="558904"/>
            <a:ext cx="3213230" cy="1314200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EED06717-E2F1-B62D-65AD-D688FF6AE469}"/>
              </a:ext>
            </a:extLst>
          </p:cNvPr>
          <p:cNvSpPr txBox="1"/>
          <p:nvPr/>
        </p:nvSpPr>
        <p:spPr>
          <a:xfrm>
            <a:off x="8967851" y="817503"/>
            <a:ext cx="24385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b="1" dirty="0">
                <a:solidFill>
                  <a:srgbClr val="2239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www.ubb.edu.pl/en</a:t>
            </a:r>
            <a:endParaRPr lang="en-ID" sz="1050" b="1" dirty="0">
              <a:solidFill>
                <a:srgbClr val="2239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564F0AFD-59CB-59DF-9C6C-57606344CB90}"/>
              </a:ext>
            </a:extLst>
          </p:cNvPr>
          <p:cNvSpPr/>
          <p:nvPr/>
        </p:nvSpPr>
        <p:spPr>
          <a:xfrm>
            <a:off x="11242608" y="804670"/>
            <a:ext cx="301679" cy="291445"/>
          </a:xfrm>
          <a:prstGeom prst="rect">
            <a:avLst/>
          </a:prstGeom>
          <a:solidFill>
            <a:srgbClr val="223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a 7">
            <a:extLst>
              <a:ext uri="{FF2B5EF4-FFF2-40B4-BE49-F238E27FC236}">
                <a16:creationId xmlns:a16="http://schemas.microsoft.com/office/drawing/2014/main" id="{D40F268B-7F62-2070-0AC1-6FE362918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00941" y="844132"/>
            <a:ext cx="183008" cy="183008"/>
          </a:xfrm>
          <a:prstGeom prst="rect">
            <a:avLst/>
          </a:prstGeom>
        </p:spPr>
      </p:pic>
      <p:pic>
        <p:nvPicPr>
          <p:cNvPr id="13" name="Obraz 12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115" y="4947686"/>
            <a:ext cx="5279673" cy="1599741"/>
          </a:xfrm>
          <a:prstGeom prst="rect">
            <a:avLst/>
          </a:prstGeom>
        </p:spPr>
      </p:pic>
      <p:sp>
        <p:nvSpPr>
          <p:cNvPr id="14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-20739" y="6244606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974" y="2400300"/>
            <a:ext cx="3185026" cy="4457700"/>
          </a:xfrm>
          <a:prstGeom prst="rect">
            <a:avLst/>
          </a:prstGeom>
        </p:spPr>
      </p:pic>
      <p:pic>
        <p:nvPicPr>
          <p:cNvPr id="16" name="Dźwięk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05245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7152">
        <p15:prstTrans prst="peelOff"/>
      </p:transition>
    </mc:Choice>
    <mc:Fallback>
      <p:transition spd="slow" advTm="71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Szybka powtórka</a:t>
            </a:r>
            <a:r>
              <a:rPr lang="pl-PL" b="1" dirty="0">
                <a:solidFill>
                  <a:srgbClr val="C00000"/>
                </a:solidFill>
              </a:rPr>
              <a:t/>
            </a:r>
            <a:br>
              <a:rPr lang="pl-PL" b="1" dirty="0">
                <a:solidFill>
                  <a:srgbClr val="C00000"/>
                </a:solidFill>
              </a:rPr>
            </a:br>
            <a:r>
              <a:rPr lang="pl-PL" sz="2400" i="1" dirty="0" err="1">
                <a:solidFill>
                  <a:srgbClr val="0070C0"/>
                </a:solidFill>
              </a:rPr>
              <a:t>Quick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review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smartfon = komórka</a:t>
            </a:r>
          </a:p>
          <a:p>
            <a:r>
              <a:rPr lang="pl-PL" dirty="0" smtClean="0"/>
              <a:t>aplikacja, bateria, ekran, (hasło do) </a:t>
            </a:r>
            <a:r>
              <a:rPr lang="pl-PL" dirty="0" err="1" smtClean="0"/>
              <a:t>wi-fi</a:t>
            </a:r>
            <a:r>
              <a:rPr lang="pl-PL" dirty="0" smtClean="0"/>
              <a:t>, aparat</a:t>
            </a:r>
          </a:p>
          <a:p>
            <a:r>
              <a:rPr lang="pl-PL" dirty="0" err="1" smtClean="0"/>
              <a:t>esemes</a:t>
            </a:r>
            <a:r>
              <a:rPr lang="pl-PL" dirty="0" smtClean="0"/>
              <a:t>  </a:t>
            </a:r>
          </a:p>
          <a:p>
            <a:r>
              <a:rPr lang="pl-PL" dirty="0" smtClean="0"/>
              <a:t>włączyć – wyłączyć </a:t>
            </a:r>
          </a:p>
          <a:p>
            <a:r>
              <a:rPr lang="pl-PL" dirty="0" smtClean="0"/>
              <a:t>ładowarka</a:t>
            </a:r>
          </a:p>
          <a:p>
            <a:r>
              <a:rPr lang="pl-PL" dirty="0" smtClean="0"/>
              <a:t>strona internetowa</a:t>
            </a:r>
          </a:p>
          <a:p>
            <a:r>
              <a:rPr lang="pl-PL" dirty="0" smtClean="0"/>
              <a:t>wstecz</a:t>
            </a:r>
          </a:p>
          <a:p>
            <a:r>
              <a:rPr lang="pl-PL" dirty="0" smtClean="0"/>
              <a:t>odświeżyć 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5" name="Obraz 4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6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302262" y="6432011"/>
            <a:ext cx="23080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12. Smartfon i Internet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Dźwię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66293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57">
        <p15:prstTrans prst="peelOff"/>
      </p:transition>
    </mc:Choice>
    <mc:Fallback>
      <p:transition spd="slow" advTm="300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974" y="2400300"/>
            <a:ext cx="3185026" cy="445770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4000" b="1" dirty="0" smtClean="0"/>
          </a:p>
          <a:p>
            <a:pPr marL="0" indent="0" algn="ctr">
              <a:buNone/>
            </a:pPr>
            <a:r>
              <a:rPr lang="pl-PL" sz="4000" b="1" dirty="0" smtClean="0"/>
              <a:t>Dziękuję za wspólną lekcję!</a:t>
            </a:r>
          </a:p>
          <a:p>
            <a:pPr marL="0" indent="0" algn="ctr">
              <a:buNone/>
            </a:pPr>
            <a:r>
              <a:rPr lang="en-US" sz="2400" i="1" dirty="0">
                <a:solidFill>
                  <a:srgbClr val="0070C0"/>
                </a:solidFill>
              </a:rPr>
              <a:t>Thank you for the lesson together</a:t>
            </a:r>
            <a:r>
              <a:rPr lang="en-US" sz="2400" i="1" dirty="0" smtClean="0">
                <a:solidFill>
                  <a:srgbClr val="0070C0"/>
                </a:solidFill>
              </a:rPr>
              <a:t>!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pl-PL" sz="2400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pl-PL" sz="3200" b="1" dirty="0" smtClean="0"/>
          </a:p>
          <a:p>
            <a:pPr marL="0" indent="0" algn="ctr">
              <a:buNone/>
            </a:pPr>
            <a:r>
              <a:rPr lang="pl-PL" sz="2000" dirty="0" smtClean="0"/>
              <a:t>Wszystkie zdjęcia i ilustracje </a:t>
            </a:r>
            <a:r>
              <a:rPr lang="pl-PL" sz="2000" dirty="0"/>
              <a:t>pochodzą z &lt;a </a:t>
            </a:r>
            <a:r>
              <a:rPr lang="pl-PL" sz="2000" dirty="0" err="1"/>
              <a:t>href</a:t>
            </a:r>
            <a:r>
              <a:rPr lang="pl-PL" sz="2000" dirty="0"/>
              <a:t>="http://www.freepik.com</a:t>
            </a:r>
            <a:r>
              <a:rPr lang="pl-PL" sz="2000" dirty="0" smtClean="0"/>
              <a:t>"&gt;. </a:t>
            </a:r>
            <a:endParaRPr lang="pl-PL" sz="2000" dirty="0"/>
          </a:p>
          <a:p>
            <a:pPr marL="0" indent="0" algn="ctr">
              <a:buNone/>
            </a:pPr>
            <a:r>
              <a:rPr lang="pl-PL" sz="2000" dirty="0" smtClean="0"/>
              <a:t>Dokładny spis dostępny jest </a:t>
            </a:r>
            <a:r>
              <a:rPr lang="pl-PL" sz="2000" dirty="0"/>
              <a:t>na stronie: </a:t>
            </a:r>
            <a:r>
              <a:rPr lang="pl-PL" sz="2000" dirty="0" smtClean="0"/>
              <a:t>www.ubb.edu.pl/en.</a:t>
            </a:r>
          </a:p>
          <a:p>
            <a:pPr marL="0" indent="0" algn="ctr">
              <a:buNone/>
            </a:pPr>
            <a:r>
              <a:rPr lang="pl-PL" sz="1600" i="1" dirty="0" err="1" smtClean="0">
                <a:solidFill>
                  <a:srgbClr val="0070C0"/>
                </a:solidFill>
              </a:rPr>
              <a:t>All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 err="1" smtClean="0">
                <a:solidFill>
                  <a:srgbClr val="0070C0"/>
                </a:solidFill>
              </a:rPr>
              <a:t>pictures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>
                <a:solidFill>
                  <a:srgbClr val="0070C0"/>
                </a:solidFill>
              </a:rPr>
              <a:t>and </a:t>
            </a:r>
            <a:r>
              <a:rPr lang="pl-PL" sz="1600" i="1" dirty="0" err="1" smtClean="0">
                <a:solidFill>
                  <a:srgbClr val="0070C0"/>
                </a:solidFill>
              </a:rPr>
              <a:t>illustrations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 err="1" smtClean="0">
                <a:solidFill>
                  <a:srgbClr val="0070C0"/>
                </a:solidFill>
              </a:rPr>
              <a:t>come</a:t>
            </a:r>
            <a:r>
              <a:rPr lang="pl-PL" sz="1600" i="1" dirty="0" smtClean="0">
                <a:solidFill>
                  <a:srgbClr val="0070C0"/>
                </a:solidFill>
              </a:rPr>
              <a:t> from &lt;a </a:t>
            </a:r>
            <a:r>
              <a:rPr lang="pl-PL" sz="1600" i="1" dirty="0" err="1">
                <a:solidFill>
                  <a:srgbClr val="0070C0"/>
                </a:solidFill>
              </a:rPr>
              <a:t>href</a:t>
            </a:r>
            <a:r>
              <a:rPr lang="pl-PL" sz="1600" i="1" dirty="0">
                <a:solidFill>
                  <a:srgbClr val="0070C0"/>
                </a:solidFill>
              </a:rPr>
              <a:t>="http://www.freepik.com</a:t>
            </a:r>
            <a:r>
              <a:rPr lang="pl-PL" sz="1600" i="1" dirty="0" smtClean="0">
                <a:solidFill>
                  <a:srgbClr val="0070C0"/>
                </a:solidFill>
              </a:rPr>
              <a:t>"&gt;.</a:t>
            </a:r>
          </a:p>
          <a:p>
            <a:pPr marL="0" indent="0" algn="ctr">
              <a:buNone/>
            </a:pP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>
                <a:solidFill>
                  <a:srgbClr val="0070C0"/>
                </a:solidFill>
              </a:rPr>
              <a:t>T</a:t>
            </a:r>
            <a:r>
              <a:rPr lang="pl-PL" sz="1600" i="1" dirty="0" smtClean="0">
                <a:solidFill>
                  <a:srgbClr val="0070C0"/>
                </a:solidFill>
              </a:rPr>
              <a:t>he </a:t>
            </a:r>
            <a:r>
              <a:rPr lang="pl-PL" sz="1600" i="1" dirty="0" err="1" smtClean="0">
                <a:solidFill>
                  <a:srgbClr val="0070C0"/>
                </a:solidFill>
              </a:rPr>
              <a:t>detailed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en-US" sz="1600" i="1" dirty="0" smtClean="0">
                <a:solidFill>
                  <a:srgbClr val="0070C0"/>
                </a:solidFill>
              </a:rPr>
              <a:t>list </a:t>
            </a:r>
            <a:r>
              <a:rPr lang="en-US" sz="1600" i="1" dirty="0">
                <a:solidFill>
                  <a:srgbClr val="0070C0"/>
                </a:solidFill>
              </a:rPr>
              <a:t>available on the </a:t>
            </a:r>
            <a:r>
              <a:rPr lang="en-US" sz="1600" i="1" dirty="0" smtClean="0">
                <a:solidFill>
                  <a:srgbClr val="0070C0"/>
                </a:solidFill>
              </a:rPr>
              <a:t>website</a:t>
            </a:r>
            <a:r>
              <a:rPr lang="pl-PL" sz="1600" i="1" dirty="0" smtClean="0">
                <a:solidFill>
                  <a:srgbClr val="0070C0"/>
                </a:solidFill>
              </a:rPr>
              <a:t>: www.ubb.edu.pl/en.</a:t>
            </a:r>
            <a:endParaRPr lang="pl-PL" sz="1600" i="1" dirty="0">
              <a:solidFill>
                <a:srgbClr val="0070C0"/>
              </a:solidFill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35366" y="411378"/>
            <a:ext cx="963109" cy="96310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9465" y="411378"/>
            <a:ext cx="2309200" cy="944455"/>
          </a:xfrm>
          <a:prstGeom prst="rect">
            <a:avLst/>
          </a:prstGeom>
        </p:spPr>
      </p:pic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64718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474">
        <p15:prstTrans prst="peelOff"/>
      </p:transition>
    </mc:Choice>
    <mc:Fallback>
      <p:transition spd="slow" advTm="34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Spis treści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400" i="1" dirty="0" err="1">
                <a:solidFill>
                  <a:srgbClr val="0070C0"/>
                </a:solidFill>
              </a:rPr>
              <a:t>Table</a:t>
            </a:r>
            <a:r>
              <a:rPr lang="pl-PL" sz="2400" i="1" dirty="0">
                <a:solidFill>
                  <a:srgbClr val="0070C0"/>
                </a:solidFill>
              </a:rPr>
              <a:t> of </a:t>
            </a:r>
            <a:r>
              <a:rPr lang="pl-PL" sz="2400" i="1" dirty="0" err="1">
                <a:solidFill>
                  <a:srgbClr val="0070C0"/>
                </a:solidFill>
              </a:rPr>
              <a:t>Contents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1982586"/>
            <a:ext cx="9033974" cy="3979175"/>
          </a:xfrm>
        </p:spPr>
        <p:txBody>
          <a:bodyPr>
            <a:normAutofit/>
          </a:bodyPr>
          <a:lstStyle/>
          <a:p>
            <a:r>
              <a:rPr lang="pl-PL" sz="3600" dirty="0" smtClean="0"/>
              <a:t>telefon</a:t>
            </a:r>
          </a:p>
          <a:p>
            <a:pPr marL="0" indent="0">
              <a:buNone/>
            </a:pPr>
            <a:r>
              <a:rPr lang="pl-PL" sz="2400" dirty="0" smtClean="0"/>
              <a:t>   </a:t>
            </a:r>
            <a:r>
              <a:rPr lang="pl-PL" sz="2400" i="1" dirty="0" err="1" smtClean="0">
                <a:solidFill>
                  <a:srgbClr val="0070C0"/>
                </a:solidFill>
              </a:rPr>
              <a:t>phone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kontakt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 </a:t>
            </a:r>
            <a:r>
              <a:rPr lang="pl-PL" sz="2400" i="1" smtClean="0">
                <a:solidFill>
                  <a:srgbClr val="0070C0"/>
                </a:solidFill>
              </a:rPr>
              <a:t>contact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aplikacje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 </a:t>
            </a:r>
            <a:r>
              <a:rPr lang="pl-PL" sz="2400" i="1" dirty="0" err="1" smtClean="0">
                <a:solidFill>
                  <a:srgbClr val="0070C0"/>
                </a:solidFill>
              </a:rPr>
              <a:t>apps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Internet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13" name="Obraz 12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14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302262" y="6432011"/>
            <a:ext cx="23080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12. Smartfon i Internet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15386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885">
        <p15:prstTrans prst="peelOff"/>
      </p:transition>
    </mc:Choice>
    <mc:Fallback>
      <p:transition spd="slow" advTm="88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Smartfon</a:t>
            </a:r>
            <a:br>
              <a:rPr lang="pl-PL" b="1" dirty="0" smtClean="0"/>
            </a:br>
            <a:r>
              <a:rPr lang="pl-PL" sz="2400" i="1" dirty="0" smtClean="0">
                <a:solidFill>
                  <a:srgbClr val="0070C0"/>
                </a:solidFill>
              </a:rPr>
              <a:t>Smartphone</a:t>
            </a:r>
            <a:endParaRPr lang="pl-PL" sz="2400" i="1" dirty="0">
              <a:solidFill>
                <a:srgbClr val="0070C0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939" y="1393523"/>
            <a:ext cx="4906531" cy="4906531"/>
          </a:xfrm>
        </p:spPr>
      </p:pic>
      <p:sp>
        <p:nvSpPr>
          <p:cNvPr id="5" name="pole tekstowe 4"/>
          <p:cNvSpPr txBox="1"/>
          <p:nvPr/>
        </p:nvSpPr>
        <p:spPr>
          <a:xfrm>
            <a:off x="5452963" y="3669846"/>
            <a:ext cx="1784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C00000"/>
                </a:solidFill>
              </a:rPr>
              <a:t>aplikacje</a:t>
            </a:r>
            <a:endParaRPr lang="pl-PL" sz="3200" b="1" dirty="0">
              <a:solidFill>
                <a:srgbClr val="C0000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280281" y="4372522"/>
            <a:ext cx="2131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C00000"/>
                </a:solidFill>
              </a:rPr>
              <a:t>ustawienia</a:t>
            </a:r>
            <a:endParaRPr lang="pl-PL" sz="3200" b="1" dirty="0">
              <a:solidFill>
                <a:srgbClr val="C000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8209295" y="3502507"/>
            <a:ext cx="1340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C00000"/>
                </a:solidFill>
              </a:rPr>
              <a:t>ekran</a:t>
            </a:r>
            <a:endParaRPr lang="pl-PL" sz="3200" b="1" dirty="0">
              <a:solidFill>
                <a:srgbClr val="C0000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8209295" y="1786009"/>
            <a:ext cx="1784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C00000"/>
                </a:solidFill>
              </a:rPr>
              <a:t>bateria</a:t>
            </a:r>
            <a:endParaRPr lang="pl-PL" sz="3200" b="1" dirty="0">
              <a:solidFill>
                <a:srgbClr val="C00000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5510962" y="1378526"/>
            <a:ext cx="888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C00000"/>
                </a:solidFill>
              </a:rPr>
              <a:t>sieć</a:t>
            </a:r>
            <a:endParaRPr lang="pl-PL" sz="3200" b="1" dirty="0">
              <a:solidFill>
                <a:srgbClr val="C0000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519736" y="739106"/>
            <a:ext cx="1784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err="1" smtClean="0">
                <a:solidFill>
                  <a:srgbClr val="C00000"/>
                </a:solidFill>
              </a:rPr>
              <a:t>wi-fi</a:t>
            </a:r>
            <a:endParaRPr lang="pl-PL" sz="3200" b="1" dirty="0">
              <a:solidFill>
                <a:srgbClr val="C00000"/>
              </a:solidFill>
            </a:endParaRPr>
          </a:p>
        </p:txBody>
      </p:sp>
      <p:sp>
        <p:nvSpPr>
          <p:cNvPr id="13" name="Strzałka w dół 12"/>
          <p:cNvSpPr/>
          <p:nvPr/>
        </p:nvSpPr>
        <p:spPr>
          <a:xfrm rot="6168665">
            <a:off x="7339822" y="3106922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sp>
        <p:nvSpPr>
          <p:cNvPr id="14" name="Strzałka w dół 13"/>
          <p:cNvSpPr/>
          <p:nvPr/>
        </p:nvSpPr>
        <p:spPr>
          <a:xfrm rot="16435410">
            <a:off x="4826470" y="4203880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sp>
        <p:nvSpPr>
          <p:cNvPr id="15" name="Strzałka w dół 14"/>
          <p:cNvSpPr/>
          <p:nvPr/>
        </p:nvSpPr>
        <p:spPr>
          <a:xfrm rot="21152925">
            <a:off x="6466628" y="1044645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sp>
        <p:nvSpPr>
          <p:cNvPr id="16" name="Strzałka w dół 15"/>
          <p:cNvSpPr/>
          <p:nvPr/>
        </p:nvSpPr>
        <p:spPr>
          <a:xfrm rot="5021540">
            <a:off x="7470237" y="1636766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sp>
        <p:nvSpPr>
          <p:cNvPr id="17" name="Strzałka w dół 16"/>
          <p:cNvSpPr/>
          <p:nvPr/>
        </p:nvSpPr>
        <p:spPr>
          <a:xfrm rot="1550646">
            <a:off x="6964063" y="1024481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19" name="Obraz 18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2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23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302262" y="6432011"/>
            <a:ext cx="23080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12. Smartfon i Internet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52472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4520">
        <p15:prstTrans prst="peelOff"/>
      </p:transition>
    </mc:Choice>
    <mc:Fallback>
      <p:transition spd="slow" advTm="345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8" grpId="0"/>
      <p:bldP spid="9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Telefon = smartfon = komórka </a:t>
            </a:r>
            <a:r>
              <a:rPr lang="pl-PL" b="1" dirty="0"/>
              <a:t/>
            </a:r>
            <a:br>
              <a:rPr lang="pl-PL" b="1" dirty="0"/>
            </a:br>
            <a:r>
              <a:rPr lang="pl-PL" sz="2400" i="1" dirty="0">
                <a:solidFill>
                  <a:srgbClr val="0070C0"/>
                </a:solidFill>
              </a:rPr>
              <a:t>P</a:t>
            </a:r>
            <a:r>
              <a:rPr lang="pl-PL" sz="2400" i="1" dirty="0" smtClean="0">
                <a:solidFill>
                  <a:srgbClr val="0070C0"/>
                </a:solidFill>
              </a:rPr>
              <a:t>hone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00" y="1765607"/>
            <a:ext cx="1899139" cy="1899139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918231" y="1945736"/>
            <a:ext cx="2422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/>
              <a:t>włączyć</a:t>
            </a:r>
            <a:endParaRPr lang="pl-PL" sz="4400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4947571" y="2591831"/>
            <a:ext cx="52495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/>
              <a:t>w</a:t>
            </a:r>
            <a:r>
              <a:rPr lang="pl-PL" sz="4400" b="1" dirty="0" smtClean="0">
                <a:solidFill>
                  <a:srgbClr val="C00000"/>
                </a:solidFill>
              </a:rPr>
              <a:t>y</a:t>
            </a:r>
            <a:r>
              <a:rPr lang="pl-PL" sz="4400" b="1" dirty="0" smtClean="0"/>
              <a:t>łączyć</a:t>
            </a:r>
          </a:p>
          <a:p>
            <a:r>
              <a:rPr lang="pl-PL" sz="3600" b="1" dirty="0" smtClean="0"/>
              <a:t>Proszę wyłączyć telefon!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Please turn off your phone!</a:t>
            </a:r>
            <a:endParaRPr lang="pl-PL" sz="2400" i="1" dirty="0" smtClean="0">
              <a:solidFill>
                <a:srgbClr val="0070C0"/>
              </a:solidFill>
            </a:endParaRPr>
          </a:p>
        </p:txBody>
      </p:sp>
      <p:sp>
        <p:nvSpPr>
          <p:cNvPr id="13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302262" y="6432011"/>
            <a:ext cx="23080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12. Smartfon i Internet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3002616" y="4624726"/>
            <a:ext cx="8473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Rozładował </a:t>
            </a:r>
            <a:r>
              <a:rPr lang="pl-PL" sz="3200" dirty="0" smtClean="0"/>
              <a:t>mi się telefon – czy masz </a:t>
            </a:r>
            <a:r>
              <a:rPr lang="pl-PL" sz="3200" b="1" dirty="0" smtClean="0"/>
              <a:t>ładowarkę</a:t>
            </a:r>
            <a:r>
              <a:rPr lang="pl-PL" sz="3200" dirty="0" smtClean="0"/>
              <a:t>?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My phone is dead </a:t>
            </a:r>
            <a:r>
              <a:rPr lang="pl-PL" sz="2400" i="1" dirty="0" smtClean="0">
                <a:solidFill>
                  <a:srgbClr val="0070C0"/>
                </a:solidFill>
              </a:rPr>
              <a:t>–</a:t>
            </a:r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0070C0"/>
                </a:solidFill>
              </a:rPr>
              <a:t>do you have a charger?</a:t>
            </a:r>
            <a:endParaRPr lang="pl-PL" sz="2400" i="1" dirty="0">
              <a:solidFill>
                <a:srgbClr val="0070C0"/>
              </a:solidFill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41" y="3739665"/>
            <a:ext cx="1953534" cy="1953534"/>
          </a:xfrm>
          <a:prstGeom prst="rect">
            <a:avLst/>
          </a:prstGeom>
        </p:spPr>
      </p:pic>
      <p:pic>
        <p:nvPicPr>
          <p:cNvPr id="10" name="Dźwię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1525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3749">
        <p15:prstTrans prst="peelOff"/>
      </p:transition>
    </mc:Choice>
    <mc:Fallback>
      <p:transition spd="slow" advTm="337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Komórka dzwoni…</a:t>
            </a:r>
            <a:br>
              <a:rPr lang="pl-PL" b="1" dirty="0" smtClean="0"/>
            </a:br>
            <a:r>
              <a:rPr lang="pl-PL" sz="2400" i="1" dirty="0" smtClean="0">
                <a:solidFill>
                  <a:srgbClr val="0070C0"/>
                </a:solidFill>
              </a:rPr>
              <a:t>Mobile </a:t>
            </a:r>
            <a:r>
              <a:rPr lang="pl-PL" sz="2400" i="1" dirty="0" err="1">
                <a:solidFill>
                  <a:srgbClr val="0070C0"/>
                </a:solidFill>
              </a:rPr>
              <a:t>p</a:t>
            </a:r>
            <a:r>
              <a:rPr lang="pl-PL" sz="2400" i="1" dirty="0" err="1" smtClean="0">
                <a:solidFill>
                  <a:srgbClr val="0070C0"/>
                </a:solidFill>
              </a:rPr>
              <a:t>hone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is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ringing</a:t>
            </a:r>
            <a:r>
              <a:rPr lang="pl-PL" sz="2400" i="1" dirty="0" smtClean="0">
                <a:solidFill>
                  <a:srgbClr val="0070C0"/>
                </a:solidFill>
              </a:rPr>
              <a:t>… 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/>
              <a:t>Kiedy </a:t>
            </a:r>
            <a:r>
              <a:rPr lang="pl-PL" sz="3900" b="1" dirty="0" smtClean="0"/>
              <a:t>odbieram telefon</a:t>
            </a:r>
            <a:r>
              <a:rPr lang="pl-PL" sz="3600" dirty="0" smtClean="0"/>
              <a:t>, mówię: </a:t>
            </a:r>
            <a:r>
              <a:rPr lang="pl-PL" sz="3600" b="1" i="1" dirty="0" smtClean="0"/>
              <a:t>Halo</a:t>
            </a:r>
            <a:r>
              <a:rPr lang="pl-PL" sz="3600" dirty="0" smtClean="0"/>
              <a:t> lub </a:t>
            </a:r>
            <a:r>
              <a:rPr lang="pl-PL" sz="3600" b="1" i="1" dirty="0" smtClean="0"/>
              <a:t>Słucham.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0070C0"/>
                </a:solidFill>
              </a:rPr>
              <a:t>When I answer the phone, I say: Hello or I'm listening</a:t>
            </a:r>
            <a:r>
              <a:rPr lang="en-US" sz="2400" i="1" dirty="0" smtClean="0">
                <a:solidFill>
                  <a:srgbClr val="0070C0"/>
                </a:solidFill>
              </a:rPr>
              <a:t>.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endParaRPr lang="pl-PL" sz="2400" dirty="0">
              <a:solidFill>
                <a:srgbClr val="0070C0"/>
              </a:solidFill>
            </a:endParaRPr>
          </a:p>
          <a:p>
            <a:r>
              <a:rPr lang="pl-PL" sz="3600" dirty="0" smtClean="0"/>
              <a:t>Nie mam tutaj </a:t>
            </a:r>
            <a:r>
              <a:rPr lang="pl-PL" sz="3600" b="1" dirty="0" smtClean="0"/>
              <a:t>zasięgu</a:t>
            </a:r>
            <a:r>
              <a:rPr lang="pl-PL" sz="3600" dirty="0" smtClean="0"/>
              <a:t>!</a:t>
            </a:r>
            <a:r>
              <a:rPr lang="en-US" sz="3600" dirty="0"/>
              <a:t> </a:t>
            </a:r>
            <a:endParaRPr lang="pl-PL" sz="3600" dirty="0" smtClean="0"/>
          </a:p>
          <a:p>
            <a:pPr marL="0" indent="0">
              <a:buNone/>
            </a:pPr>
            <a:r>
              <a:rPr lang="pl-PL" sz="2600" i="1" dirty="0" smtClean="0">
                <a:solidFill>
                  <a:srgbClr val="0070C0"/>
                </a:solidFill>
              </a:rPr>
              <a:t>   </a:t>
            </a:r>
            <a:r>
              <a:rPr lang="en-US" sz="2600" i="1" dirty="0" smtClean="0">
                <a:solidFill>
                  <a:srgbClr val="0070C0"/>
                </a:solidFill>
              </a:rPr>
              <a:t>I </a:t>
            </a:r>
            <a:r>
              <a:rPr lang="en-US" sz="2600" i="1" dirty="0">
                <a:solidFill>
                  <a:srgbClr val="0070C0"/>
                </a:solidFill>
              </a:rPr>
              <a:t>don't have reception</a:t>
            </a:r>
            <a:r>
              <a:rPr lang="pl-PL" sz="2600" i="1" dirty="0">
                <a:solidFill>
                  <a:srgbClr val="0070C0"/>
                </a:solidFill>
              </a:rPr>
              <a:t> </a:t>
            </a:r>
            <a:r>
              <a:rPr lang="pl-PL" sz="2600" i="1" dirty="0" err="1">
                <a:solidFill>
                  <a:srgbClr val="0070C0"/>
                </a:solidFill>
              </a:rPr>
              <a:t>here</a:t>
            </a:r>
            <a:r>
              <a:rPr lang="en-US" sz="2600" i="1" dirty="0">
                <a:solidFill>
                  <a:srgbClr val="0070C0"/>
                </a:solidFill>
              </a:rPr>
              <a:t>!</a:t>
            </a:r>
            <a:r>
              <a:rPr lang="pl-PL" sz="2600" i="1" dirty="0">
                <a:solidFill>
                  <a:srgbClr val="0070C0"/>
                </a:solidFill>
              </a:rPr>
              <a:t> </a:t>
            </a:r>
            <a:endParaRPr lang="pl-PL" sz="26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Mój </a:t>
            </a:r>
            <a:r>
              <a:rPr lang="pl-PL" sz="3600" b="1" dirty="0" smtClean="0"/>
              <a:t>dzwonek</a:t>
            </a:r>
            <a:r>
              <a:rPr lang="pl-PL" sz="3600" dirty="0" smtClean="0"/>
              <a:t> to moja ulubiona piosenka. </a:t>
            </a:r>
          </a:p>
          <a:p>
            <a:pPr marL="0" indent="0">
              <a:buNone/>
            </a:pPr>
            <a:r>
              <a:rPr lang="pl-PL" sz="2600" i="1" dirty="0" smtClean="0">
                <a:solidFill>
                  <a:srgbClr val="0070C0"/>
                </a:solidFill>
              </a:rPr>
              <a:t>   </a:t>
            </a:r>
            <a:r>
              <a:rPr lang="en-US" sz="2600" i="1" dirty="0" smtClean="0">
                <a:solidFill>
                  <a:srgbClr val="0070C0"/>
                </a:solidFill>
              </a:rPr>
              <a:t>My </a:t>
            </a:r>
            <a:r>
              <a:rPr lang="en-US" sz="2600" i="1" dirty="0">
                <a:solidFill>
                  <a:srgbClr val="0070C0"/>
                </a:solidFill>
              </a:rPr>
              <a:t>ringtone is my favorite song.</a:t>
            </a:r>
            <a:endParaRPr lang="pl-PL" sz="2600" i="1" dirty="0">
              <a:solidFill>
                <a:srgbClr val="0070C0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5" name="Obraz 4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6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302262" y="6432011"/>
            <a:ext cx="23080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12. Smartfon i Internet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Dźwię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0220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4429">
        <p15:prstTrans prst="peelOff"/>
      </p:transition>
    </mc:Choice>
    <mc:Fallback>
      <p:transition spd="slow" advTm="344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Kontakt </a:t>
            </a:r>
            <a:br>
              <a:rPr lang="pl-PL" b="1" dirty="0" smtClean="0"/>
            </a:br>
            <a:r>
              <a:rPr lang="pl-PL" sz="2400" i="1" dirty="0" err="1" smtClean="0">
                <a:solidFill>
                  <a:srgbClr val="0070C0"/>
                </a:solidFill>
              </a:rPr>
              <a:t>Contact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endParaRPr lang="pl-PL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sz="3600" b="1" dirty="0" smtClean="0"/>
              <a:t>Wyślij mi: </a:t>
            </a:r>
            <a:r>
              <a:rPr lang="pl-PL" sz="2600" i="1" dirty="0" smtClean="0">
                <a:solidFill>
                  <a:srgbClr val="0070C0"/>
                </a:solidFill>
              </a:rPr>
              <a:t>S</a:t>
            </a:r>
            <a:r>
              <a:rPr lang="en-US" sz="2600" i="1" dirty="0">
                <a:solidFill>
                  <a:srgbClr val="0070C0"/>
                </a:solidFill>
              </a:rPr>
              <a:t>end me</a:t>
            </a:r>
            <a:r>
              <a:rPr lang="pl-PL" sz="2600" i="1" dirty="0">
                <a:solidFill>
                  <a:srgbClr val="0070C0"/>
                </a:solidFill>
              </a:rPr>
              <a:t> 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lvl="1"/>
            <a:r>
              <a:rPr lang="pl-PL" sz="3200" b="1" dirty="0" smtClean="0"/>
              <a:t>e-mail</a:t>
            </a:r>
          </a:p>
          <a:p>
            <a:pPr lvl="1"/>
            <a:r>
              <a:rPr lang="pl-PL" sz="3200" dirty="0" smtClean="0"/>
              <a:t>SMS / </a:t>
            </a:r>
            <a:r>
              <a:rPr lang="pl-PL" sz="3200" b="1" dirty="0" err="1" smtClean="0"/>
              <a:t>esems</a:t>
            </a:r>
            <a:r>
              <a:rPr lang="pl-PL" sz="3200" dirty="0" smtClean="0"/>
              <a:t> </a:t>
            </a:r>
            <a:r>
              <a:rPr lang="pl-PL" i="1" dirty="0" err="1" smtClean="0">
                <a:solidFill>
                  <a:srgbClr val="0070C0"/>
                </a:solidFill>
              </a:rPr>
              <a:t>text</a:t>
            </a:r>
            <a:r>
              <a:rPr lang="pl-PL" i="1" dirty="0" smtClean="0">
                <a:solidFill>
                  <a:srgbClr val="0070C0"/>
                </a:solidFill>
              </a:rPr>
              <a:t> </a:t>
            </a:r>
            <a:r>
              <a:rPr lang="pl-PL" i="1" dirty="0" err="1" smtClean="0">
                <a:solidFill>
                  <a:srgbClr val="0070C0"/>
                </a:solidFill>
              </a:rPr>
              <a:t>message</a:t>
            </a:r>
            <a:endParaRPr lang="pl-PL" i="1" dirty="0" smtClean="0">
              <a:solidFill>
                <a:srgbClr val="0070C0"/>
              </a:solidFill>
            </a:endParaRPr>
          </a:p>
          <a:p>
            <a:pPr lvl="1"/>
            <a:r>
              <a:rPr lang="pl-PL" sz="3200" b="1" dirty="0" smtClean="0"/>
              <a:t>wiadomość</a:t>
            </a:r>
            <a:r>
              <a:rPr lang="pl-PL" sz="3200" dirty="0" smtClean="0"/>
              <a:t> przez </a:t>
            </a:r>
            <a:r>
              <a:rPr lang="pl-PL" sz="3200" dirty="0" err="1" smtClean="0"/>
              <a:t>Meessanger</a:t>
            </a:r>
            <a:r>
              <a:rPr lang="pl-PL" sz="3200" dirty="0" smtClean="0"/>
              <a:t> </a:t>
            </a:r>
            <a:r>
              <a:rPr lang="en-US" i="1" dirty="0" smtClean="0">
                <a:solidFill>
                  <a:srgbClr val="0070C0"/>
                </a:solidFill>
              </a:rPr>
              <a:t>message </a:t>
            </a:r>
            <a:r>
              <a:rPr lang="en-US" i="1" dirty="0">
                <a:solidFill>
                  <a:srgbClr val="0070C0"/>
                </a:solidFill>
              </a:rPr>
              <a:t>via </a:t>
            </a:r>
            <a:r>
              <a:rPr lang="en-US" i="1" dirty="0" err="1">
                <a:solidFill>
                  <a:srgbClr val="0070C0"/>
                </a:solidFill>
              </a:rPr>
              <a:t>Meessanger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endParaRPr lang="pl-PL" i="1" dirty="0" smtClean="0">
              <a:solidFill>
                <a:srgbClr val="0070C0"/>
              </a:solidFill>
            </a:endParaRPr>
          </a:p>
          <a:p>
            <a:pPr lvl="1"/>
            <a:endParaRPr lang="pl-PL" i="1" dirty="0" smtClean="0">
              <a:solidFill>
                <a:srgbClr val="0070C0"/>
              </a:solidFill>
            </a:endParaRPr>
          </a:p>
          <a:p>
            <a:r>
              <a:rPr lang="pl-PL" sz="3200" b="1" dirty="0" smtClean="0"/>
              <a:t>Znajdź mnie na FB / </a:t>
            </a:r>
            <a:r>
              <a:rPr lang="pl-PL" sz="3200" b="1" dirty="0" err="1" smtClean="0"/>
              <a:t>Insta</a:t>
            </a:r>
            <a:r>
              <a:rPr lang="pl-PL" sz="3200" dirty="0" smtClean="0"/>
              <a:t>…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 </a:t>
            </a:r>
            <a:r>
              <a:rPr lang="pl-PL" sz="2400" i="1" dirty="0" err="1" smtClean="0">
                <a:solidFill>
                  <a:srgbClr val="0070C0"/>
                </a:solidFill>
              </a:rPr>
              <a:t>Find</a:t>
            </a:r>
            <a:r>
              <a:rPr lang="pl-PL" sz="2400" i="1" dirty="0" smtClean="0">
                <a:solidFill>
                  <a:srgbClr val="0070C0"/>
                </a:solidFill>
              </a:rPr>
              <a:t> me on FB / </a:t>
            </a:r>
            <a:r>
              <a:rPr lang="pl-PL" sz="2400" i="1" dirty="0" err="1" smtClean="0">
                <a:solidFill>
                  <a:srgbClr val="0070C0"/>
                </a:solidFill>
              </a:rPr>
              <a:t>Insta</a:t>
            </a:r>
            <a:endParaRPr lang="pl-PL" sz="2400" i="1" dirty="0">
              <a:solidFill>
                <a:srgbClr val="0070C0"/>
              </a:solidFill>
            </a:endParaRPr>
          </a:p>
          <a:p>
            <a:r>
              <a:rPr lang="pl-PL" sz="3200" b="1" dirty="0" smtClean="0">
                <a:solidFill>
                  <a:srgbClr val="C00000"/>
                </a:solidFill>
              </a:rPr>
              <a:t>Zadzwoń do mnie!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 Call me!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5" name="Obraz 4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6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302262" y="6432011"/>
            <a:ext cx="23080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12. Smartfon i Internet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Dźwię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55738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2684">
        <p15:prstTrans prst="peelOff"/>
      </p:transition>
    </mc:Choice>
    <mc:Fallback>
      <p:transition spd="slow" advTm="426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Ulubione aplikacje</a:t>
            </a:r>
            <a:br>
              <a:rPr lang="pl-PL" b="1" dirty="0" smtClean="0"/>
            </a:br>
            <a:r>
              <a:rPr lang="pl-PL" sz="2400" i="1" dirty="0" err="1" smtClean="0">
                <a:solidFill>
                  <a:srgbClr val="0070C0"/>
                </a:solidFill>
              </a:rPr>
              <a:t>Favourite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apps</a:t>
            </a:r>
            <a:endParaRPr lang="pl-PL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4000" b="1" dirty="0" smtClean="0"/>
              <a:t>Moja ulubiona </a:t>
            </a:r>
            <a:r>
              <a:rPr lang="pl-PL" sz="4000" b="1" i="1" dirty="0" err="1" smtClean="0"/>
              <a:t>apka</a:t>
            </a:r>
            <a:r>
              <a:rPr lang="pl-PL" sz="4000" b="1" dirty="0" smtClean="0"/>
              <a:t> to: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my </a:t>
            </a:r>
            <a:r>
              <a:rPr lang="pl-PL" sz="2400" i="1" dirty="0" err="1" smtClean="0">
                <a:solidFill>
                  <a:srgbClr val="0070C0"/>
                </a:solidFill>
              </a:rPr>
              <a:t>favourite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app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is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pl-PL" sz="4000" b="1" dirty="0" smtClean="0">
                <a:solidFill>
                  <a:srgbClr val="C00000"/>
                </a:solidFill>
              </a:rPr>
              <a:t>zegar</a:t>
            </a:r>
          </a:p>
          <a:p>
            <a:pPr marL="742950" indent="-742950">
              <a:buFont typeface="+mj-lt"/>
              <a:buAutoNum type="arabicPeriod"/>
            </a:pPr>
            <a:r>
              <a:rPr lang="pl-PL" sz="4000" b="1" dirty="0" smtClean="0">
                <a:solidFill>
                  <a:srgbClr val="C00000"/>
                </a:solidFill>
              </a:rPr>
              <a:t>mapy</a:t>
            </a:r>
          </a:p>
          <a:p>
            <a:pPr marL="742950" indent="-742950">
              <a:buFont typeface="+mj-lt"/>
              <a:buAutoNum type="arabicPeriod"/>
            </a:pPr>
            <a:r>
              <a:rPr lang="pl-PL" sz="4000" b="1" dirty="0" smtClean="0">
                <a:solidFill>
                  <a:srgbClr val="C00000"/>
                </a:solidFill>
              </a:rPr>
              <a:t>poczta</a:t>
            </a:r>
          </a:p>
          <a:p>
            <a:pPr marL="742950" indent="-742950">
              <a:buFont typeface="+mj-lt"/>
              <a:buAutoNum type="arabicPeriod"/>
            </a:pPr>
            <a:r>
              <a:rPr lang="pl-PL" sz="4000" b="1" dirty="0" smtClean="0">
                <a:solidFill>
                  <a:srgbClr val="C00000"/>
                </a:solidFill>
              </a:rPr>
              <a:t>pogoda</a:t>
            </a:r>
          </a:p>
          <a:p>
            <a:pPr marL="742950" indent="-742950">
              <a:buFont typeface="+mj-lt"/>
              <a:buAutoNum type="arabicPeriod"/>
            </a:pPr>
            <a:r>
              <a:rPr lang="pl-PL" sz="4000" b="1" dirty="0" smtClean="0">
                <a:solidFill>
                  <a:srgbClr val="C00000"/>
                </a:solidFill>
              </a:rPr>
              <a:t>aparat</a:t>
            </a:r>
          </a:p>
          <a:p>
            <a:pPr marL="742950" indent="-742950">
              <a:buFont typeface="+mj-lt"/>
              <a:buAutoNum type="arabicPeriod"/>
            </a:pPr>
            <a:r>
              <a:rPr lang="pl-PL" sz="4000" b="1" dirty="0" smtClean="0">
                <a:solidFill>
                  <a:srgbClr val="C00000"/>
                </a:solidFill>
              </a:rPr>
              <a:t>Facebook?…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03" y="1490663"/>
            <a:ext cx="4686300" cy="46863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9272952" y="2023329"/>
            <a:ext cx="574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C00000"/>
                </a:solidFill>
              </a:rPr>
              <a:t>1.</a:t>
            </a:r>
            <a:endParaRPr lang="pl-PL" sz="3600" b="1" dirty="0">
              <a:solidFill>
                <a:srgbClr val="C0000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0021765" y="2669660"/>
            <a:ext cx="574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C00000"/>
                </a:solidFill>
              </a:rPr>
              <a:t>2.</a:t>
            </a:r>
            <a:endParaRPr lang="pl-PL" sz="3600" b="1" dirty="0">
              <a:solidFill>
                <a:srgbClr val="C000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0172700" y="4100146"/>
            <a:ext cx="574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C00000"/>
                </a:solidFill>
              </a:rPr>
              <a:t>3.</a:t>
            </a:r>
            <a:endParaRPr lang="pl-PL" sz="3600" b="1" dirty="0">
              <a:solidFill>
                <a:srgbClr val="C000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205903" y="3354963"/>
            <a:ext cx="574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C00000"/>
                </a:solidFill>
              </a:rPr>
              <a:t>4.</a:t>
            </a:r>
            <a:endParaRPr lang="pl-PL" sz="3600" b="1" dirty="0">
              <a:solidFill>
                <a:srgbClr val="C0000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558329" y="2641163"/>
            <a:ext cx="574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C00000"/>
                </a:solidFill>
              </a:rPr>
              <a:t>5.</a:t>
            </a:r>
            <a:endParaRPr lang="pl-PL" sz="3600" b="1" dirty="0">
              <a:solidFill>
                <a:srgbClr val="C00000"/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11" name="Obraz 10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12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5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302262" y="6432011"/>
            <a:ext cx="23080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12. Smartfon i Internet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Dźwięk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0502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7946">
        <p15:prstTrans prst="peelOff"/>
      </p:transition>
    </mc:Choice>
    <mc:Fallback>
      <p:transition spd="slow" advTm="379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 err="1" smtClean="0"/>
              <a:t>Fejs</a:t>
            </a:r>
            <a:r>
              <a:rPr lang="pl-PL" b="1" i="1" dirty="0" smtClean="0"/>
              <a:t/>
            </a:r>
            <a:br>
              <a:rPr lang="pl-PL" b="1" i="1" dirty="0" smtClean="0"/>
            </a:br>
            <a:r>
              <a:rPr lang="pl-PL" sz="2400" i="1" dirty="0" smtClean="0">
                <a:solidFill>
                  <a:srgbClr val="0070C0"/>
                </a:solidFill>
              </a:rPr>
              <a:t>FB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3600" dirty="0" smtClean="0"/>
              <a:t>Czy masz </a:t>
            </a:r>
            <a:r>
              <a:rPr lang="pl-PL" sz="3600" b="1" dirty="0" smtClean="0"/>
              <a:t>konto </a:t>
            </a:r>
            <a:r>
              <a:rPr lang="pl-PL" sz="3600" dirty="0" smtClean="0"/>
              <a:t>na FB?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0070C0"/>
                </a:solidFill>
              </a:rPr>
              <a:t>Do you have a FB account?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3200" dirty="0" smtClean="0"/>
              <a:t>emotikon / </a:t>
            </a:r>
            <a:r>
              <a:rPr lang="pl-PL" sz="3200" dirty="0" err="1" smtClean="0"/>
              <a:t>emotka</a:t>
            </a:r>
            <a:r>
              <a:rPr lang="pl-PL" sz="3200" dirty="0" smtClean="0"/>
              <a:t> </a:t>
            </a:r>
            <a:r>
              <a:rPr lang="pl-PL" sz="3600" dirty="0" smtClean="0">
                <a:sym typeface="Wingdings" panose="05000000000000000000" pitchFamily="2" charset="2"/>
              </a:rPr>
              <a:t></a:t>
            </a:r>
            <a:r>
              <a:rPr lang="pl-PL" sz="3200" dirty="0" smtClean="0">
                <a:sym typeface="Wingdings" panose="05000000000000000000" pitchFamily="2" charset="2"/>
              </a:rPr>
              <a:t> </a:t>
            </a:r>
            <a:endParaRPr lang="pl-PL" sz="3200" dirty="0" smtClean="0"/>
          </a:p>
          <a:p>
            <a:pPr marL="514350" indent="-514350">
              <a:buFont typeface="+mj-lt"/>
              <a:buAutoNum type="arabicPeriod"/>
            </a:pPr>
            <a:r>
              <a:rPr lang="pl-PL" sz="3200" dirty="0" smtClean="0"/>
              <a:t>hasztag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3200" dirty="0" smtClean="0"/>
              <a:t>znajomi </a:t>
            </a:r>
            <a:r>
              <a:rPr lang="pl-PL" sz="2400" i="1" dirty="0" err="1" smtClean="0">
                <a:solidFill>
                  <a:srgbClr val="0070C0"/>
                </a:solidFill>
              </a:rPr>
              <a:t>friends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3200" dirty="0" smtClean="0">
                <a:solidFill>
                  <a:srgbClr val="C00000"/>
                </a:solidFill>
              </a:rPr>
              <a:t>polubić / dać </a:t>
            </a:r>
            <a:r>
              <a:rPr lang="pl-PL" sz="3200" dirty="0" err="1" smtClean="0">
                <a:solidFill>
                  <a:srgbClr val="C00000"/>
                </a:solidFill>
              </a:rPr>
              <a:t>lajka</a:t>
            </a:r>
            <a:endParaRPr lang="pl-PL" sz="3200" dirty="0" smtClean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3200" dirty="0" smtClean="0">
                <a:solidFill>
                  <a:srgbClr val="C00000"/>
                </a:solidFill>
              </a:rPr>
              <a:t>komentować </a:t>
            </a:r>
            <a:endParaRPr lang="pl-PL" sz="3200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3200" dirty="0" smtClean="0">
                <a:solidFill>
                  <a:srgbClr val="C00000"/>
                </a:solidFill>
              </a:rPr>
              <a:t>udostępnić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983" y="755564"/>
            <a:ext cx="5556738" cy="5556738"/>
          </a:xfrm>
          <a:prstGeom prst="rect">
            <a:avLst/>
          </a:prstGeom>
        </p:spPr>
      </p:pic>
      <p:sp>
        <p:nvSpPr>
          <p:cNvPr id="6" name="Strzałka w dół 5"/>
          <p:cNvSpPr/>
          <p:nvPr/>
        </p:nvSpPr>
        <p:spPr>
          <a:xfrm rot="15214012">
            <a:off x="6482417" y="4430353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sp>
        <p:nvSpPr>
          <p:cNvPr id="7" name="Strzałka w dół 6"/>
          <p:cNvSpPr/>
          <p:nvPr/>
        </p:nvSpPr>
        <p:spPr>
          <a:xfrm rot="11944518">
            <a:off x="7850462" y="4920992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sp>
        <p:nvSpPr>
          <p:cNvPr id="8" name="Strzałka w dół 7"/>
          <p:cNvSpPr/>
          <p:nvPr/>
        </p:nvSpPr>
        <p:spPr>
          <a:xfrm rot="7144103">
            <a:off x="9631864" y="4543418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10" name="Obraz 9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11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4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302262" y="6432011"/>
            <a:ext cx="23080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12. Smartfon i Internet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3368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3072">
        <p15:prstTrans prst="peelOff"/>
      </p:transition>
    </mc:Choice>
    <mc:Fallback>
      <p:transition spd="slow" advTm="530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Internet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3600" dirty="0" smtClean="0"/>
              <a:t>przeglądarka </a:t>
            </a:r>
            <a:r>
              <a:rPr lang="pl-PL" sz="2400" i="1" dirty="0" err="1" smtClean="0">
                <a:solidFill>
                  <a:srgbClr val="0070C0"/>
                </a:solidFill>
              </a:rPr>
              <a:t>browser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okno </a:t>
            </a:r>
            <a:r>
              <a:rPr lang="pl-PL" sz="2400" i="1" dirty="0" err="1" smtClean="0">
                <a:solidFill>
                  <a:srgbClr val="0070C0"/>
                </a:solidFill>
              </a:rPr>
              <a:t>window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pl-PL" sz="3600" dirty="0" smtClean="0"/>
              <a:t>zakładka </a:t>
            </a:r>
            <a:r>
              <a:rPr lang="pl-PL" sz="2400" i="1" dirty="0" err="1" smtClean="0">
                <a:solidFill>
                  <a:srgbClr val="0070C0"/>
                </a:solidFill>
              </a:rPr>
              <a:t>bookmark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600" dirty="0"/>
              <a:t>strona </a:t>
            </a:r>
            <a:r>
              <a:rPr lang="pl-PL" sz="3600" dirty="0" smtClean="0"/>
              <a:t>internetowa </a:t>
            </a:r>
            <a:r>
              <a:rPr lang="pl-PL" sz="2400" i="1" dirty="0" err="1" smtClean="0">
                <a:solidFill>
                  <a:srgbClr val="0070C0"/>
                </a:solidFill>
              </a:rPr>
              <a:t>webpage</a:t>
            </a:r>
            <a:endParaRPr lang="pl-PL" sz="3600" i="1" dirty="0">
              <a:solidFill>
                <a:srgbClr val="0070C0"/>
              </a:solidFill>
            </a:endParaRPr>
          </a:p>
          <a:p>
            <a:r>
              <a:rPr lang="pl-PL" sz="3600" dirty="0" smtClean="0"/>
              <a:t>wstecz </a:t>
            </a:r>
            <a:r>
              <a:rPr lang="pl-PL" sz="2400" i="1" dirty="0" err="1" smtClean="0">
                <a:solidFill>
                  <a:srgbClr val="0070C0"/>
                </a:solidFill>
              </a:rPr>
              <a:t>back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r>
              <a:rPr lang="pl-PL" sz="3600" dirty="0" smtClean="0"/>
              <a:t>odświeżyć </a:t>
            </a:r>
            <a:r>
              <a:rPr lang="pl-PL" sz="2400" i="1" dirty="0" err="1" smtClean="0">
                <a:solidFill>
                  <a:srgbClr val="0070C0"/>
                </a:solidFill>
              </a:rPr>
              <a:t>refresh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31" y="1415561"/>
            <a:ext cx="4516316" cy="451631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302262" y="6432011"/>
            <a:ext cx="23080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12. Smartfon i Internet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Dźwię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36141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6929">
        <p15:prstTrans prst="peelOff"/>
      </p:transition>
    </mc:Choice>
    <mc:Fallback>
      <p:transition spd="slow" advTm="369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0.9|1|4.9|5.1|4.6|4.4|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0.9|3.5|13.9|1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8|15.9|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8|3.3|6|6.7|8.3|8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|3.4|1.5|5.8|5.1|4.8|5.6|5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0.9|7.2|0.9|8.6|4.5|5.4|8.6|1.4|2.6|2.7|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1|0.9|6.3|5.2|5.3|6.6|4.9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1384</TotalTime>
  <Words>382</Words>
  <Application>Microsoft Office PowerPoint</Application>
  <PresentationFormat>Panoramiczny</PresentationFormat>
  <Paragraphs>116</Paragraphs>
  <Slides>11</Slides>
  <Notes>0</Notes>
  <HiddenSlides>0</HiddenSlides>
  <MMClips>11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Motyw pakietu Office</vt:lpstr>
      <vt:lpstr>Lekcja 12. Smartfon i Internet</vt:lpstr>
      <vt:lpstr>Spis treści Table of Contents</vt:lpstr>
      <vt:lpstr>Smartfon Smartphone</vt:lpstr>
      <vt:lpstr>Telefon = smartfon = komórka  Phone</vt:lpstr>
      <vt:lpstr>Komórka dzwoni… Mobile phone is ringing… </vt:lpstr>
      <vt:lpstr>Kontakt  Contact </vt:lpstr>
      <vt:lpstr>Ulubione aplikacje Favourite apps</vt:lpstr>
      <vt:lpstr>Fejs FB</vt:lpstr>
      <vt:lpstr>Internet</vt:lpstr>
      <vt:lpstr>Szybka powtórka Quick review</vt:lpstr>
      <vt:lpstr>Prezentacja programu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Komputer Lekcja 11.</dc:title>
  <dc:creator>HP</dc:creator>
  <cp:lastModifiedBy>HP</cp:lastModifiedBy>
  <cp:revision>58</cp:revision>
  <dcterms:created xsi:type="dcterms:W3CDTF">2023-12-06T22:40:42Z</dcterms:created>
  <dcterms:modified xsi:type="dcterms:W3CDTF">2023-12-14T21:59:55Z</dcterms:modified>
</cp:coreProperties>
</file>