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8" r:id="rId4"/>
    <p:sldId id="268" r:id="rId5"/>
    <p:sldId id="270" r:id="rId6"/>
    <p:sldId id="260" r:id="rId7"/>
    <p:sldId id="261" r:id="rId8"/>
    <p:sldId id="263" r:id="rId9"/>
    <p:sldId id="266" r:id="rId10"/>
    <p:sldId id="271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41DA-8253-4D90-BB6B-72EB541EFE6C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FBA7-926A-478B-88A1-6A54FF048B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992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41DA-8253-4D90-BB6B-72EB541EFE6C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FBA7-926A-478B-88A1-6A54FF048B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528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41DA-8253-4D90-BB6B-72EB541EFE6C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FBA7-926A-478B-88A1-6A54FF048B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945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41DA-8253-4D90-BB6B-72EB541EFE6C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FBA7-926A-478B-88A1-6A54FF048B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129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41DA-8253-4D90-BB6B-72EB541EFE6C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FBA7-926A-478B-88A1-6A54FF048B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5689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41DA-8253-4D90-BB6B-72EB541EFE6C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FBA7-926A-478B-88A1-6A54FF048B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8809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41DA-8253-4D90-BB6B-72EB541EFE6C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FBA7-926A-478B-88A1-6A54FF048B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019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41DA-8253-4D90-BB6B-72EB541EFE6C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FBA7-926A-478B-88A1-6A54FF048B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2618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41DA-8253-4D90-BB6B-72EB541EFE6C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FBA7-926A-478B-88A1-6A54FF048B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583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41DA-8253-4D90-BB6B-72EB541EFE6C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FBA7-926A-478B-88A1-6A54FF048B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055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41DA-8253-4D90-BB6B-72EB541EFE6C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FBA7-926A-478B-88A1-6A54FF048B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469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541DA-8253-4D90-BB6B-72EB541EFE6C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BFBA7-926A-478B-88A1-6A54FF048B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849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NUL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Lekcja 10.</a:t>
            </a:r>
            <a:br>
              <a:rPr lang="pl-PL" dirty="0" smtClean="0"/>
            </a:br>
            <a:r>
              <a:rPr lang="pl-PL" b="1" dirty="0" smtClean="0">
                <a:solidFill>
                  <a:srgbClr val="C00000"/>
                </a:solidFill>
              </a:rPr>
              <a:t>Kampus UBB</a:t>
            </a: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i="1" dirty="0" err="1" smtClean="0">
                <a:solidFill>
                  <a:schemeClr val="accent1">
                    <a:lumMod val="75000"/>
                  </a:schemeClr>
                </a:solidFill>
              </a:rPr>
              <a:t>Lesson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 10.</a:t>
            </a:r>
          </a:p>
          <a:p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UBB campus</a:t>
            </a:r>
            <a:endParaRPr lang="pl-PL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16FA19EB-7DF0-49BE-862C-C66D1E4771C1}"/>
              </a:ext>
            </a:extLst>
          </p:cNvPr>
          <p:cNvGrpSpPr/>
          <p:nvPr/>
        </p:nvGrpSpPr>
        <p:grpSpPr>
          <a:xfrm>
            <a:off x="647713" y="560439"/>
            <a:ext cx="1469844" cy="1312830"/>
            <a:chOff x="617204" y="568877"/>
            <a:chExt cx="1069974" cy="955675"/>
          </a:xfrm>
        </p:grpSpPr>
        <p:sp>
          <p:nvSpPr>
            <p:cNvPr id="5" name="Prostokąt 4">
              <a:extLst>
                <a:ext uri="{FF2B5EF4-FFF2-40B4-BE49-F238E27FC236}">
                  <a16:creationId xmlns:a16="http://schemas.microsoft.com/office/drawing/2014/main" id="{C1280639-C6BC-4507-87E7-72BF2F951552}"/>
                </a:ext>
              </a:extLst>
            </p:cNvPr>
            <p:cNvSpPr/>
            <p:nvPr/>
          </p:nvSpPr>
          <p:spPr>
            <a:xfrm>
              <a:off x="617204" y="568877"/>
              <a:ext cx="1069974" cy="9556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71500" dist="279400" dir="1500000" sx="94000" sy="94000" algn="ctr" rotWithShape="0">
                <a:schemeClr val="accent1">
                  <a:lumMod val="75000"/>
                  <a:alpha val="17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pic>
          <p:nvPicPr>
            <p:cNvPr id="6" name="Obraz 5">
              <a:extLst>
                <a:ext uri="{FF2B5EF4-FFF2-40B4-BE49-F238E27FC236}">
                  <a16:creationId xmlns:a16="http://schemas.microsoft.com/office/drawing/2014/main" id="{0857B8E2-6594-486F-ABAA-BCB428D06B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684838" y="569412"/>
              <a:ext cx="954605" cy="954604"/>
            </a:xfrm>
            <a:prstGeom prst="rect">
              <a:avLst/>
            </a:prstGeom>
          </p:spPr>
        </p:pic>
      </p:grpSp>
      <p:sp>
        <p:nvSpPr>
          <p:cNvPr id="7" name="Rectangle: Rounded Corners 41">
            <a:extLst>
              <a:ext uri="{FF2B5EF4-FFF2-40B4-BE49-F238E27FC236}">
                <a16:creationId xmlns:a16="http://schemas.microsoft.com/office/drawing/2014/main" id="{C598F511-91CC-9BB3-7B7C-4544B3E8DDE5}"/>
              </a:ext>
            </a:extLst>
          </p:cNvPr>
          <p:cNvSpPr/>
          <p:nvPr/>
        </p:nvSpPr>
        <p:spPr>
          <a:xfrm>
            <a:off x="7077456" y="794436"/>
            <a:ext cx="4191047" cy="30167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noFill/>
          </a:ln>
          <a:effectLst>
            <a:outerShdw blurRad="571500" dist="279400" dir="1500000" sx="98000" sy="98000" algn="ctr" rotWithShape="0">
              <a:srgbClr val="2F5597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D40F268B-7F62-2070-0AC1-6FE3629189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300163" y="860825"/>
            <a:ext cx="183008" cy="183008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8E3113E6-6A18-4280-B9A1-588C97E1EC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2015" y="558904"/>
            <a:ext cx="3213230" cy="1314200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EED06717-E2F1-B62D-65AD-D688FF6AE469}"/>
              </a:ext>
            </a:extLst>
          </p:cNvPr>
          <p:cNvSpPr txBox="1"/>
          <p:nvPr/>
        </p:nvSpPr>
        <p:spPr>
          <a:xfrm>
            <a:off x="8967851" y="817503"/>
            <a:ext cx="24385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b="1" dirty="0">
                <a:solidFill>
                  <a:srgbClr val="2239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www.ubb.edu.pl/en</a:t>
            </a:r>
            <a:endParaRPr lang="en-ID" sz="1050" b="1" dirty="0">
              <a:solidFill>
                <a:srgbClr val="22398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564F0AFD-59CB-59DF-9C6C-57606344CB90}"/>
              </a:ext>
            </a:extLst>
          </p:cNvPr>
          <p:cNvSpPr/>
          <p:nvPr/>
        </p:nvSpPr>
        <p:spPr>
          <a:xfrm>
            <a:off x="11242608" y="804670"/>
            <a:ext cx="301679" cy="291445"/>
          </a:xfrm>
          <a:prstGeom prst="rect">
            <a:avLst/>
          </a:prstGeom>
          <a:solidFill>
            <a:srgbClr val="2239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fika 7">
            <a:extLst>
              <a:ext uri="{FF2B5EF4-FFF2-40B4-BE49-F238E27FC236}">
                <a16:creationId xmlns:a16="http://schemas.microsoft.com/office/drawing/2014/main" id="{D40F268B-7F62-2070-0AC1-6FE3629189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300941" y="844132"/>
            <a:ext cx="183008" cy="183008"/>
          </a:xfrm>
          <a:prstGeom prst="rect">
            <a:avLst/>
          </a:prstGeom>
        </p:spPr>
      </p:pic>
      <p:pic>
        <p:nvPicPr>
          <p:cNvPr id="13" name="Obraz 12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115" y="4947686"/>
            <a:ext cx="5279673" cy="1599741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-20739" y="6244606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974" y="2400300"/>
            <a:ext cx="3185026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974" y="2400300"/>
            <a:ext cx="3185026" cy="4457700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b="1" dirty="0" smtClean="0"/>
          </a:p>
          <a:p>
            <a:pPr marL="0" indent="0" algn="ctr">
              <a:buNone/>
            </a:pPr>
            <a:r>
              <a:rPr lang="pl-PL" sz="4000" b="1" dirty="0" smtClean="0"/>
              <a:t>Dziękuję za wspólną lekcję!</a:t>
            </a:r>
          </a:p>
          <a:p>
            <a:pPr marL="0" indent="0" algn="ctr">
              <a:buNone/>
            </a:pPr>
            <a:r>
              <a:rPr lang="en-US" sz="2400" i="1" dirty="0">
                <a:solidFill>
                  <a:srgbClr val="0070C0"/>
                </a:solidFill>
              </a:rPr>
              <a:t>Thank you for the lesson together</a:t>
            </a:r>
            <a:r>
              <a:rPr lang="en-US" sz="2400" i="1" dirty="0" smtClean="0">
                <a:solidFill>
                  <a:srgbClr val="0070C0"/>
                </a:solidFill>
              </a:rPr>
              <a:t>!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l-PL" sz="3200" b="1" dirty="0" smtClean="0"/>
          </a:p>
          <a:p>
            <a:pPr marL="0" indent="0" algn="ctr">
              <a:buNone/>
            </a:pPr>
            <a:r>
              <a:rPr lang="pl-PL" sz="2000" dirty="0" smtClean="0"/>
              <a:t>Wszystkie zdjęcia i ilustracje </a:t>
            </a:r>
            <a:r>
              <a:rPr lang="pl-PL" sz="2000" dirty="0"/>
              <a:t>pochodzą z &lt;a </a:t>
            </a:r>
            <a:r>
              <a:rPr lang="pl-PL" sz="2000" dirty="0" err="1"/>
              <a:t>href</a:t>
            </a:r>
            <a:r>
              <a:rPr lang="pl-PL" sz="2000" dirty="0"/>
              <a:t>="http://www.freepik.com</a:t>
            </a:r>
            <a:r>
              <a:rPr lang="pl-PL" sz="2000" dirty="0" smtClean="0"/>
              <a:t>"&gt;. </a:t>
            </a:r>
            <a:endParaRPr lang="pl-PL" sz="2000" dirty="0"/>
          </a:p>
          <a:p>
            <a:pPr marL="0" indent="0" algn="ctr">
              <a:buNone/>
            </a:pPr>
            <a:r>
              <a:rPr lang="pl-PL" sz="2000" dirty="0" smtClean="0"/>
              <a:t>Dokładny spis dostępny jest </a:t>
            </a:r>
            <a:r>
              <a:rPr lang="pl-PL" sz="2000" dirty="0"/>
              <a:t>na stronie: </a:t>
            </a:r>
            <a:r>
              <a:rPr lang="pl-PL" sz="2000" dirty="0" smtClean="0"/>
              <a:t>www.ubb.edu.pl/en.</a:t>
            </a:r>
          </a:p>
          <a:p>
            <a:pPr marL="0" indent="0" algn="ctr">
              <a:buNone/>
            </a:pPr>
            <a:r>
              <a:rPr lang="pl-PL" sz="1600" i="1" dirty="0" err="1" smtClean="0">
                <a:solidFill>
                  <a:srgbClr val="0070C0"/>
                </a:solidFill>
              </a:rPr>
              <a:t>All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 err="1" smtClean="0">
                <a:solidFill>
                  <a:srgbClr val="0070C0"/>
                </a:solidFill>
              </a:rPr>
              <a:t>pictures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>
                <a:solidFill>
                  <a:srgbClr val="0070C0"/>
                </a:solidFill>
              </a:rPr>
              <a:t>and </a:t>
            </a:r>
            <a:r>
              <a:rPr lang="pl-PL" sz="1600" i="1" dirty="0" err="1" smtClean="0">
                <a:solidFill>
                  <a:srgbClr val="0070C0"/>
                </a:solidFill>
              </a:rPr>
              <a:t>illustrations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 err="1" smtClean="0">
                <a:solidFill>
                  <a:srgbClr val="0070C0"/>
                </a:solidFill>
              </a:rPr>
              <a:t>come</a:t>
            </a:r>
            <a:r>
              <a:rPr lang="pl-PL" sz="1600" i="1" dirty="0" smtClean="0">
                <a:solidFill>
                  <a:srgbClr val="0070C0"/>
                </a:solidFill>
              </a:rPr>
              <a:t> from &lt;a </a:t>
            </a:r>
            <a:r>
              <a:rPr lang="pl-PL" sz="1600" i="1" dirty="0" err="1">
                <a:solidFill>
                  <a:srgbClr val="0070C0"/>
                </a:solidFill>
              </a:rPr>
              <a:t>href</a:t>
            </a:r>
            <a:r>
              <a:rPr lang="pl-PL" sz="1600" i="1" dirty="0">
                <a:solidFill>
                  <a:srgbClr val="0070C0"/>
                </a:solidFill>
              </a:rPr>
              <a:t>="http://www.freepik.com</a:t>
            </a:r>
            <a:r>
              <a:rPr lang="pl-PL" sz="1600" i="1" dirty="0" smtClean="0">
                <a:solidFill>
                  <a:srgbClr val="0070C0"/>
                </a:solidFill>
              </a:rPr>
              <a:t>"&gt;.</a:t>
            </a:r>
          </a:p>
          <a:p>
            <a:pPr marL="0" indent="0" algn="ctr">
              <a:buNone/>
            </a:pP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>
                <a:solidFill>
                  <a:srgbClr val="0070C0"/>
                </a:solidFill>
              </a:rPr>
              <a:t>T</a:t>
            </a:r>
            <a:r>
              <a:rPr lang="pl-PL" sz="1600" i="1" dirty="0" smtClean="0">
                <a:solidFill>
                  <a:srgbClr val="0070C0"/>
                </a:solidFill>
              </a:rPr>
              <a:t>he </a:t>
            </a:r>
            <a:r>
              <a:rPr lang="pl-PL" sz="1600" i="1" dirty="0" err="1" smtClean="0">
                <a:solidFill>
                  <a:srgbClr val="0070C0"/>
                </a:solidFill>
              </a:rPr>
              <a:t>detailed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en-US" sz="1600" i="1" dirty="0" smtClean="0">
                <a:solidFill>
                  <a:srgbClr val="0070C0"/>
                </a:solidFill>
              </a:rPr>
              <a:t>list </a:t>
            </a:r>
            <a:r>
              <a:rPr lang="en-US" sz="1600" i="1" dirty="0">
                <a:solidFill>
                  <a:srgbClr val="0070C0"/>
                </a:solidFill>
              </a:rPr>
              <a:t>available on the </a:t>
            </a:r>
            <a:r>
              <a:rPr lang="en-US" sz="1600" i="1" dirty="0" smtClean="0">
                <a:solidFill>
                  <a:srgbClr val="0070C0"/>
                </a:solidFill>
              </a:rPr>
              <a:t>website</a:t>
            </a:r>
            <a:r>
              <a:rPr lang="pl-PL" sz="1600" i="1" dirty="0" smtClean="0">
                <a:solidFill>
                  <a:srgbClr val="0070C0"/>
                </a:solidFill>
              </a:rPr>
              <a:t>: www.ubb.edu.pl/en.</a:t>
            </a:r>
            <a:endParaRPr lang="pl-PL" sz="1600" i="1" dirty="0">
              <a:solidFill>
                <a:srgbClr val="0070C0"/>
              </a:solidFill>
            </a:endParaRP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435366" y="411378"/>
            <a:ext cx="963109" cy="963109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9465" y="411378"/>
            <a:ext cx="2309200" cy="94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96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Spis treści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>
                <a:solidFill>
                  <a:srgbClr val="0070C0"/>
                </a:solidFill>
              </a:rPr>
              <a:t>Table</a:t>
            </a:r>
            <a:r>
              <a:rPr lang="pl-PL" sz="2400" i="1" dirty="0">
                <a:solidFill>
                  <a:srgbClr val="0070C0"/>
                </a:solidFill>
              </a:rPr>
              <a:t> of </a:t>
            </a:r>
            <a:r>
              <a:rPr lang="pl-PL" sz="2400" i="1" dirty="0" err="1">
                <a:solidFill>
                  <a:srgbClr val="0070C0"/>
                </a:solidFill>
              </a:rPr>
              <a:t>Contents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1982586"/>
            <a:ext cx="5157787" cy="3979175"/>
          </a:xfrm>
        </p:spPr>
        <p:txBody>
          <a:bodyPr>
            <a:normAutofit/>
          </a:bodyPr>
          <a:lstStyle/>
          <a:p>
            <a:r>
              <a:rPr lang="pl-PL" sz="3600" dirty="0" smtClean="0"/>
              <a:t>kampus </a:t>
            </a:r>
            <a:r>
              <a:rPr lang="pl-PL" sz="3600" dirty="0" smtClean="0"/>
              <a:t>UBB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 UBB campus</a:t>
            </a:r>
          </a:p>
          <a:p>
            <a:r>
              <a:rPr lang="pl-PL" sz="3200" dirty="0" smtClean="0"/>
              <a:t>gdzie </a:t>
            </a:r>
            <a:r>
              <a:rPr lang="pl-PL" sz="3200" dirty="0" smtClean="0"/>
              <a:t>jest?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 </a:t>
            </a:r>
            <a:r>
              <a:rPr lang="pl-PL" sz="2400" i="1" dirty="0" err="1" smtClean="0">
                <a:solidFill>
                  <a:srgbClr val="0070C0"/>
                </a:solidFill>
              </a:rPr>
              <a:t>where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is</a:t>
            </a:r>
            <a:r>
              <a:rPr lang="pl-PL" sz="2400" i="1" dirty="0" smtClean="0">
                <a:solidFill>
                  <a:srgbClr val="0070C0"/>
                </a:solidFill>
              </a:rPr>
              <a:t>?</a:t>
            </a:r>
          </a:p>
          <a:p>
            <a:r>
              <a:rPr lang="pl-PL" sz="3200" dirty="0" smtClean="0"/>
              <a:t>piętra </a:t>
            </a:r>
            <a:endParaRPr lang="pl-PL" sz="3200" dirty="0" smtClean="0"/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 </a:t>
            </a:r>
            <a:r>
              <a:rPr lang="pl-PL" sz="2400" i="1" dirty="0" err="1" smtClean="0">
                <a:solidFill>
                  <a:srgbClr val="0070C0"/>
                </a:solidFill>
              </a:rPr>
              <a:t>floors</a:t>
            </a:r>
            <a:endParaRPr lang="pl-PL" sz="2400" i="1" dirty="0">
              <a:solidFill>
                <a:srgbClr val="0070C0"/>
              </a:solidFill>
            </a:endParaRP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3" name="Obraz 12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638312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10. Kampus UBB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8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Kampus Uniwersytetu Bielsko-Bialskiego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 smtClean="0">
                <a:solidFill>
                  <a:srgbClr val="0070C0"/>
                </a:solidFill>
              </a:rPr>
              <a:t>Univeristy</a:t>
            </a:r>
            <a:r>
              <a:rPr lang="pl-PL" sz="2400" i="1" dirty="0" smtClean="0">
                <a:solidFill>
                  <a:srgbClr val="0070C0"/>
                </a:solidFill>
              </a:rPr>
              <a:t> of Bielsko-</a:t>
            </a:r>
            <a:r>
              <a:rPr lang="pl-PL" sz="2400" i="1" dirty="0" err="1" smtClean="0">
                <a:solidFill>
                  <a:srgbClr val="0070C0"/>
                </a:solidFill>
              </a:rPr>
              <a:t>Biala</a:t>
            </a:r>
            <a:r>
              <a:rPr lang="pl-PL" sz="2400" i="1" dirty="0" smtClean="0">
                <a:solidFill>
                  <a:srgbClr val="0070C0"/>
                </a:solidFill>
              </a:rPr>
              <a:t> campus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42007"/>
          </a:xfrm>
        </p:spPr>
        <p:txBody>
          <a:bodyPr>
            <a:normAutofit/>
          </a:bodyPr>
          <a:lstStyle/>
          <a:p>
            <a:r>
              <a:rPr lang="pl-PL" dirty="0" smtClean="0"/>
              <a:t>Kampus składa się z kilku budynków, które nazwane są literami alfabetu.</a:t>
            </a:r>
          </a:p>
          <a:p>
            <a:pPr marL="0" indent="0">
              <a:buNone/>
            </a:pPr>
            <a:r>
              <a:rPr lang="pl-PL" sz="2600" i="1" dirty="0" smtClean="0">
                <a:solidFill>
                  <a:srgbClr val="0070C0"/>
                </a:solidFill>
              </a:rPr>
              <a:t>   </a:t>
            </a:r>
            <a:r>
              <a:rPr lang="en-US" sz="2600" i="1" dirty="0" smtClean="0">
                <a:solidFill>
                  <a:srgbClr val="0070C0"/>
                </a:solidFill>
              </a:rPr>
              <a:t>The </a:t>
            </a:r>
            <a:r>
              <a:rPr lang="en-US" sz="2600" i="1" dirty="0">
                <a:solidFill>
                  <a:srgbClr val="0070C0"/>
                </a:solidFill>
              </a:rPr>
              <a:t>campus consists of several buildings that are named with letters of the alphabet</a:t>
            </a:r>
            <a:r>
              <a:rPr lang="pl-PL" sz="2600" i="1" dirty="0">
                <a:solidFill>
                  <a:srgbClr val="0070C0"/>
                </a:solidFill>
              </a:rPr>
              <a:t> </a:t>
            </a:r>
            <a:endParaRPr lang="pl-PL" sz="2600" i="1" dirty="0" smtClean="0">
              <a:solidFill>
                <a:srgbClr val="0070C0"/>
              </a:solidFill>
            </a:endParaRPr>
          </a:p>
          <a:p>
            <a:r>
              <a:rPr lang="pl-PL" b="1" dirty="0" smtClean="0"/>
              <a:t>Zajęcia </a:t>
            </a:r>
            <a:r>
              <a:rPr lang="pl-PL" dirty="0" smtClean="0"/>
              <a:t>odbywają się </a:t>
            </a:r>
            <a:r>
              <a:rPr lang="pl-PL" b="1" dirty="0" smtClean="0"/>
              <a:t>w budynku L </a:t>
            </a:r>
            <a:r>
              <a:rPr lang="pl-PL" dirty="0" smtClean="0"/>
              <a:t>(główny budynek), </a:t>
            </a:r>
            <a:r>
              <a:rPr lang="pl-PL" b="1" dirty="0" smtClean="0"/>
              <a:t>A, B i C</a:t>
            </a:r>
            <a:r>
              <a:rPr lang="pl-PL" dirty="0" smtClean="0"/>
              <a:t>. </a:t>
            </a:r>
          </a:p>
          <a:p>
            <a:pPr marL="0" indent="0">
              <a:buNone/>
            </a:pPr>
            <a:r>
              <a:rPr lang="pl-PL" sz="2600" i="1" dirty="0" smtClean="0">
                <a:solidFill>
                  <a:srgbClr val="0070C0"/>
                </a:solidFill>
              </a:rPr>
              <a:t>   </a:t>
            </a:r>
            <a:r>
              <a:rPr lang="en-US" sz="2600" i="1" dirty="0" smtClean="0">
                <a:solidFill>
                  <a:srgbClr val="0070C0"/>
                </a:solidFill>
              </a:rPr>
              <a:t>Classes </a:t>
            </a:r>
            <a:r>
              <a:rPr lang="en-US" sz="2600" i="1" dirty="0">
                <a:solidFill>
                  <a:srgbClr val="0070C0"/>
                </a:solidFill>
              </a:rPr>
              <a:t>take place in building L (main building), A, B and C.</a:t>
            </a:r>
            <a:endParaRPr lang="pl-PL" sz="2600" i="1" dirty="0">
              <a:solidFill>
                <a:srgbClr val="0070C0"/>
              </a:solidFill>
            </a:endParaRPr>
          </a:p>
          <a:p>
            <a:endParaRPr lang="pl-PL" dirty="0" smtClean="0"/>
          </a:p>
          <a:p>
            <a:r>
              <a:rPr lang="pl-PL" dirty="0" smtClean="0"/>
              <a:t>Pozostałe budynki: laboratoria naukowe oraz budynki gospodarcze.</a:t>
            </a:r>
            <a:r>
              <a:rPr lang="en-US" dirty="0"/>
              <a:t> </a:t>
            </a:r>
            <a:endParaRPr lang="pl-PL" dirty="0" smtClean="0"/>
          </a:p>
          <a:p>
            <a:pPr marL="0" indent="0">
              <a:buNone/>
            </a:pPr>
            <a:r>
              <a:rPr lang="pl-PL" sz="2600" i="1" dirty="0" smtClean="0">
                <a:solidFill>
                  <a:srgbClr val="0070C0"/>
                </a:solidFill>
              </a:rPr>
              <a:t>   </a:t>
            </a:r>
            <a:r>
              <a:rPr lang="en-US" sz="2600" i="1" dirty="0" smtClean="0">
                <a:solidFill>
                  <a:srgbClr val="0070C0"/>
                </a:solidFill>
              </a:rPr>
              <a:t>Other </a:t>
            </a:r>
            <a:r>
              <a:rPr lang="en-US" sz="2600" i="1" dirty="0">
                <a:solidFill>
                  <a:srgbClr val="0070C0"/>
                </a:solidFill>
              </a:rPr>
              <a:t>buildings: scientific laboratories and utility buildings</a:t>
            </a:r>
            <a:r>
              <a:rPr lang="en-US" sz="2600" i="1" dirty="0" smtClean="0">
                <a:solidFill>
                  <a:srgbClr val="0070C0"/>
                </a:solidFill>
              </a:rPr>
              <a:t>.</a:t>
            </a:r>
            <a:endParaRPr lang="pl-PL" sz="2600" i="1" dirty="0" smtClean="0">
              <a:solidFill>
                <a:srgbClr val="0070C0"/>
              </a:solidFill>
            </a:endParaRPr>
          </a:p>
          <a:p>
            <a:endParaRPr lang="pl-PL" dirty="0" smtClean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638312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10. Kampus UBB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77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90563"/>
            <a:ext cx="10515600" cy="4061464"/>
          </a:xfrm>
        </p:spPr>
        <p:txBody>
          <a:bodyPr>
            <a:normAutofit/>
          </a:bodyPr>
          <a:lstStyle/>
          <a:p>
            <a:r>
              <a:rPr lang="pl-PL" sz="3600" dirty="0" smtClean="0"/>
              <a:t>Sala L324 oznacza salę w budynku </a:t>
            </a:r>
            <a:r>
              <a:rPr lang="pl-PL" sz="3600" b="1" dirty="0" smtClean="0"/>
              <a:t>L</a:t>
            </a:r>
            <a:r>
              <a:rPr lang="pl-PL" sz="3600" dirty="0" smtClean="0"/>
              <a:t> o numerze </a:t>
            </a:r>
            <a:r>
              <a:rPr lang="pl-PL" sz="3600" b="1" dirty="0" smtClean="0"/>
              <a:t>324</a:t>
            </a:r>
            <a:r>
              <a:rPr lang="pl-PL" sz="3600" dirty="0" smtClean="0"/>
              <a:t>, </a:t>
            </a:r>
            <a:br>
              <a:rPr lang="pl-PL" sz="3600" dirty="0" smtClean="0"/>
            </a:br>
            <a:r>
              <a:rPr lang="pl-PL" sz="3600" dirty="0" smtClean="0"/>
              <a:t>czyli znajdującą się na 3. piętrze.</a:t>
            </a:r>
          </a:p>
          <a:p>
            <a:r>
              <a:rPr lang="en-US" sz="2600" i="1" dirty="0" smtClean="0">
                <a:solidFill>
                  <a:srgbClr val="0070C0"/>
                </a:solidFill>
              </a:rPr>
              <a:t>Room L324 means a room in building L, number 324, </a:t>
            </a:r>
            <a:r>
              <a:rPr lang="pl-PL" sz="2600" i="1" dirty="0" smtClean="0">
                <a:solidFill>
                  <a:srgbClr val="0070C0"/>
                </a:solidFill>
              </a:rPr>
              <a:t/>
            </a:r>
            <a:br>
              <a:rPr lang="pl-PL" sz="2600" i="1" dirty="0" smtClean="0">
                <a:solidFill>
                  <a:srgbClr val="0070C0"/>
                </a:solidFill>
              </a:rPr>
            </a:br>
            <a:r>
              <a:rPr lang="pl-PL" sz="2600" i="1" dirty="0" err="1" smtClean="0">
                <a:solidFill>
                  <a:srgbClr val="0070C0"/>
                </a:solidFill>
              </a:rPr>
              <a:t>so</a:t>
            </a:r>
            <a:r>
              <a:rPr lang="pl-PL" sz="2600" i="1" dirty="0" smtClean="0">
                <a:solidFill>
                  <a:srgbClr val="0070C0"/>
                </a:solidFill>
              </a:rPr>
              <a:t> </a:t>
            </a:r>
            <a:r>
              <a:rPr lang="en-US" sz="2600" i="1" dirty="0" smtClean="0">
                <a:solidFill>
                  <a:srgbClr val="0070C0"/>
                </a:solidFill>
              </a:rPr>
              <a:t>located on the 3rd floor.</a:t>
            </a:r>
            <a:endParaRPr lang="pl-PL" sz="2600" i="1" dirty="0" smtClean="0">
              <a:solidFill>
                <a:srgbClr val="0070C0"/>
              </a:solidFill>
            </a:endParaRPr>
          </a:p>
          <a:p>
            <a:endParaRPr lang="pl-PL" sz="1600" dirty="0" smtClean="0"/>
          </a:p>
          <a:p>
            <a:pPr marL="0" indent="0" algn="ctr">
              <a:buNone/>
            </a:pPr>
            <a:r>
              <a:rPr lang="pl-PL" sz="6600" b="1" dirty="0" smtClean="0"/>
              <a:t>sala </a:t>
            </a:r>
            <a:r>
              <a:rPr lang="pl-PL" sz="6600" b="1" dirty="0" smtClean="0">
                <a:solidFill>
                  <a:srgbClr val="C00000"/>
                </a:solidFill>
              </a:rPr>
              <a:t>L</a:t>
            </a:r>
            <a:r>
              <a:rPr lang="pl-PL" sz="6600" b="1" dirty="0" smtClean="0"/>
              <a:t> </a:t>
            </a:r>
            <a:r>
              <a:rPr lang="pl-PL" sz="6600" b="1" dirty="0" smtClean="0">
                <a:solidFill>
                  <a:srgbClr val="C00000"/>
                </a:solidFill>
              </a:rPr>
              <a:t>3</a:t>
            </a:r>
            <a:r>
              <a:rPr lang="pl-PL" sz="6600" b="1" dirty="0" smtClean="0"/>
              <a:t>24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638312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10. Kampus UBB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trzałka w dół 10"/>
          <p:cNvSpPr/>
          <p:nvPr/>
        </p:nvSpPr>
        <p:spPr>
          <a:xfrm rot="13431336">
            <a:off x="5597991" y="4342010"/>
            <a:ext cx="326517" cy="1049867"/>
          </a:xfrm>
          <a:prstGeom prst="downArrow">
            <a:avLst>
              <a:gd name="adj1" fmla="val 50000"/>
              <a:gd name="adj2" fmla="val 10116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C00000"/>
              </a:solidFill>
            </a:endParaRPr>
          </a:p>
        </p:txBody>
      </p:sp>
      <p:sp>
        <p:nvSpPr>
          <p:cNvPr id="12" name="Strzałka w dół 11"/>
          <p:cNvSpPr/>
          <p:nvPr/>
        </p:nvSpPr>
        <p:spPr>
          <a:xfrm rot="8250888">
            <a:off x="6961699" y="4351700"/>
            <a:ext cx="326517" cy="1049867"/>
          </a:xfrm>
          <a:prstGeom prst="downArrow">
            <a:avLst>
              <a:gd name="adj1" fmla="val 50000"/>
              <a:gd name="adj2" fmla="val 10116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C0000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439322" y="5223615"/>
            <a:ext cx="2171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/>
              <a:t>budynek</a:t>
            </a:r>
          </a:p>
          <a:p>
            <a:r>
              <a:rPr lang="pl-PL" sz="2400" i="1" dirty="0" err="1" smtClean="0">
                <a:solidFill>
                  <a:srgbClr val="0070C0"/>
                </a:solidFill>
              </a:rPr>
              <a:t>building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7137466" y="5262055"/>
            <a:ext cx="2171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/>
              <a:t>piętro</a:t>
            </a:r>
          </a:p>
          <a:p>
            <a:r>
              <a:rPr lang="pl-PL" sz="2400" i="1" dirty="0" err="1" smtClean="0">
                <a:solidFill>
                  <a:srgbClr val="0070C0"/>
                </a:solidFill>
              </a:rPr>
              <a:t>floor</a:t>
            </a:r>
            <a:endParaRPr lang="pl-PL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54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Budynek L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 smtClean="0">
                <a:solidFill>
                  <a:srgbClr val="0070C0"/>
                </a:solidFill>
              </a:rPr>
              <a:t>Building</a:t>
            </a:r>
            <a:r>
              <a:rPr lang="pl-PL" sz="2400" i="1" dirty="0" smtClean="0">
                <a:solidFill>
                  <a:srgbClr val="0070C0"/>
                </a:solidFill>
              </a:rPr>
              <a:t> L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825624"/>
            <a:ext cx="10846777" cy="4442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b="1" dirty="0"/>
              <a:t>Dziekanaty </a:t>
            </a:r>
            <a:r>
              <a:rPr lang="pl-PL" sz="3200" dirty="0"/>
              <a:t>wszystkich wydziałów znajdują się w budynku L na 1. i na 2. piętrze. 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The dean's offices of all faculties are located in building L on the 1st and 2nd </a:t>
            </a:r>
            <a:r>
              <a:rPr lang="pl-PL" sz="2400" i="1" dirty="0" err="1" smtClean="0">
                <a:solidFill>
                  <a:srgbClr val="0070C0"/>
                </a:solidFill>
              </a:rPr>
              <a:t>floors</a:t>
            </a:r>
            <a:r>
              <a:rPr lang="pl-PL" sz="2400" i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pl-PL" b="1" dirty="0" smtClean="0"/>
              <a:t>Biblioteka </a:t>
            </a:r>
            <a:r>
              <a:rPr lang="pl-PL" b="1" dirty="0"/>
              <a:t>– </a:t>
            </a:r>
            <a:r>
              <a:rPr lang="pl-PL" dirty="0" smtClean="0"/>
              <a:t>parter</a:t>
            </a:r>
            <a:r>
              <a:rPr lang="pl-PL" b="1" dirty="0" smtClean="0"/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Library </a:t>
            </a:r>
            <a:r>
              <a:rPr lang="en-US" sz="2400" i="1" dirty="0">
                <a:solidFill>
                  <a:srgbClr val="0070C0"/>
                </a:solidFill>
              </a:rPr>
              <a:t>– ground </a:t>
            </a:r>
            <a:r>
              <a:rPr lang="en-US" sz="2400" i="1" dirty="0" smtClean="0">
                <a:solidFill>
                  <a:srgbClr val="0070C0"/>
                </a:solidFill>
              </a:rPr>
              <a:t>floor</a:t>
            </a:r>
            <a:endParaRPr lang="pl-PL" sz="2400" b="1" dirty="0"/>
          </a:p>
          <a:p>
            <a:r>
              <a:rPr lang="pl-PL" b="1" dirty="0"/>
              <a:t>Dział Współpracy Międzynarodowej </a:t>
            </a:r>
            <a:r>
              <a:rPr lang="pl-PL" b="1" dirty="0" smtClean="0"/>
              <a:t>– </a:t>
            </a:r>
            <a:r>
              <a:rPr lang="pl-PL" dirty="0" smtClean="0"/>
              <a:t>L402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smtClean="0">
                <a:solidFill>
                  <a:srgbClr val="0070C0"/>
                </a:solidFill>
              </a:rPr>
              <a:t>IRO </a:t>
            </a:r>
            <a:r>
              <a:rPr lang="en-US" sz="2400" i="1" dirty="0" smtClean="0">
                <a:solidFill>
                  <a:srgbClr val="0070C0"/>
                </a:solidFill>
              </a:rPr>
              <a:t>– </a:t>
            </a:r>
            <a:r>
              <a:rPr lang="en-US" sz="2400" i="1" dirty="0">
                <a:solidFill>
                  <a:srgbClr val="0070C0"/>
                </a:solidFill>
              </a:rPr>
              <a:t>L402</a:t>
            </a:r>
            <a:endParaRPr lang="pl-PL" sz="2400" b="1" dirty="0"/>
          </a:p>
          <a:p>
            <a:r>
              <a:rPr lang="pl-PL" b="1" dirty="0"/>
              <a:t>Akademickie Centrum Informatyki – </a:t>
            </a:r>
            <a:r>
              <a:rPr lang="pl-PL" dirty="0" smtClean="0"/>
              <a:t>L403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smtClean="0">
                <a:solidFill>
                  <a:srgbClr val="0070C0"/>
                </a:solidFill>
              </a:rPr>
              <a:t>ACI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– L403</a:t>
            </a:r>
            <a:endParaRPr lang="pl-PL" sz="2400" b="1" dirty="0"/>
          </a:p>
          <a:p>
            <a:r>
              <a:rPr lang="pl-PL" b="1" dirty="0"/>
              <a:t>Stołówka – </a:t>
            </a:r>
            <a:r>
              <a:rPr lang="pl-PL" dirty="0"/>
              <a:t>3. </a:t>
            </a:r>
            <a:r>
              <a:rPr lang="pl-PL" dirty="0" smtClean="0"/>
              <a:t>piętro </a:t>
            </a:r>
            <a:r>
              <a:rPr lang="pl-PL" sz="2400" i="1" dirty="0" smtClean="0">
                <a:solidFill>
                  <a:srgbClr val="0070C0"/>
                </a:solidFill>
              </a:rPr>
              <a:t>c</a:t>
            </a:r>
            <a:r>
              <a:rPr lang="en-US" sz="2400" i="1" dirty="0" err="1" smtClean="0">
                <a:solidFill>
                  <a:srgbClr val="0070C0"/>
                </a:solidFill>
              </a:rPr>
              <a:t>anteen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– 3rd floor</a:t>
            </a:r>
            <a:endParaRPr lang="pl-PL" sz="2400" b="1" dirty="0"/>
          </a:p>
          <a:p>
            <a:r>
              <a:rPr lang="pl-PL" b="1" dirty="0"/>
              <a:t>Galeria Akademicka – </a:t>
            </a:r>
            <a:r>
              <a:rPr lang="pl-PL" dirty="0"/>
              <a:t>4. </a:t>
            </a:r>
            <a:r>
              <a:rPr lang="pl-PL" dirty="0" smtClean="0"/>
              <a:t>piętro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Academic Gallery – 4th floor</a:t>
            </a:r>
            <a:endParaRPr lang="pl-PL" sz="2400" b="1" dirty="0"/>
          </a:p>
          <a:p>
            <a:endParaRPr lang="pl-PL" dirty="0" smtClean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638312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10. Kampus UBB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6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Pytanie: </a:t>
            </a:r>
            <a:r>
              <a:rPr lang="pl-PL" b="1" dirty="0" smtClean="0">
                <a:solidFill>
                  <a:srgbClr val="C00000"/>
                </a:solidFill>
              </a:rPr>
              <a:t>Gdzie </a:t>
            </a:r>
            <a:r>
              <a:rPr lang="pl-PL" b="1" dirty="0">
                <a:solidFill>
                  <a:srgbClr val="C00000"/>
                </a:solidFill>
              </a:rPr>
              <a:t>jest…?</a:t>
            </a:r>
            <a:r>
              <a:rPr lang="pl-PL" dirty="0">
                <a:solidFill>
                  <a:srgbClr val="C00000"/>
                </a:solidFill>
              </a:rPr>
              <a:t/>
            </a:r>
            <a:br>
              <a:rPr lang="pl-PL" dirty="0">
                <a:solidFill>
                  <a:srgbClr val="C00000"/>
                </a:solidFill>
              </a:rPr>
            </a:br>
            <a:r>
              <a:rPr lang="pl-PL" sz="2400" i="1" dirty="0" err="1">
                <a:solidFill>
                  <a:srgbClr val="0070C0"/>
                </a:solidFill>
              </a:rPr>
              <a:t>Question</a:t>
            </a:r>
            <a:r>
              <a:rPr lang="pl-PL" sz="2400" i="1" dirty="0">
                <a:solidFill>
                  <a:srgbClr val="0070C0"/>
                </a:solidFill>
              </a:rPr>
              <a:t>: </a:t>
            </a:r>
            <a:r>
              <a:rPr lang="pl-PL" sz="2400" i="1" dirty="0" err="1">
                <a:solidFill>
                  <a:srgbClr val="0070C0"/>
                </a:solidFill>
              </a:rPr>
              <a:t>Where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is</a:t>
            </a:r>
            <a:r>
              <a:rPr lang="pl-PL" sz="2400" i="1" dirty="0">
                <a:solidFill>
                  <a:srgbClr val="0070C0"/>
                </a:solidFill>
              </a:rPr>
              <a:t>…?</a:t>
            </a:r>
            <a:endParaRPr lang="pl-PL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Gdzie jest </a:t>
            </a:r>
            <a:r>
              <a:rPr lang="pl-PL" sz="3200" dirty="0" smtClean="0"/>
              <a:t>Dział Współpracy Międzynarodowej stołówka?</a:t>
            </a:r>
          </a:p>
          <a:p>
            <a:r>
              <a:rPr lang="en-US" sz="2400" i="1" dirty="0">
                <a:solidFill>
                  <a:srgbClr val="0070C0"/>
                </a:solidFill>
              </a:rPr>
              <a:t>Where is the International </a:t>
            </a:r>
            <a:r>
              <a:rPr lang="pl-PL" sz="2400" i="1" dirty="0" err="1" smtClean="0">
                <a:solidFill>
                  <a:srgbClr val="0070C0"/>
                </a:solidFill>
              </a:rPr>
              <a:t>Relation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smtClean="0">
                <a:solidFill>
                  <a:srgbClr val="0070C0"/>
                </a:solidFill>
              </a:rPr>
              <a:t>Office </a:t>
            </a:r>
            <a:r>
              <a:rPr lang="en-US" sz="2400" i="1" dirty="0" smtClean="0">
                <a:solidFill>
                  <a:srgbClr val="0070C0"/>
                </a:solidFill>
              </a:rPr>
              <a:t>/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canteen</a:t>
            </a:r>
            <a:r>
              <a:rPr lang="en-US" sz="2400" i="1" dirty="0">
                <a:solidFill>
                  <a:srgbClr val="0070C0"/>
                </a:solidFill>
              </a:rPr>
              <a:t>?</a:t>
            </a:r>
            <a:endParaRPr lang="pl-PL" sz="2400" i="1" dirty="0">
              <a:solidFill>
                <a:srgbClr val="0070C0"/>
              </a:solidFill>
            </a:endParaRPr>
          </a:p>
          <a:p>
            <a:r>
              <a:rPr lang="pl-PL" sz="3200" dirty="0" smtClean="0"/>
              <a:t>W budynku L.</a:t>
            </a:r>
            <a:r>
              <a:rPr lang="en-US" sz="32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In building L</a:t>
            </a:r>
            <a:endParaRPr lang="pl-PL" sz="2400" i="1" dirty="0">
              <a:solidFill>
                <a:srgbClr val="0070C0"/>
              </a:solidFill>
            </a:endParaRPr>
          </a:p>
          <a:p>
            <a:endParaRPr lang="pl-PL" dirty="0" smtClean="0"/>
          </a:p>
          <a:p>
            <a:r>
              <a:rPr lang="pl-PL" sz="3200" b="1" dirty="0" smtClean="0">
                <a:solidFill>
                  <a:srgbClr val="C00000"/>
                </a:solidFill>
              </a:rPr>
              <a:t>Gdzie znajduje się </a:t>
            </a:r>
            <a:r>
              <a:rPr lang="pl-PL" sz="3200" dirty="0" smtClean="0"/>
              <a:t>dziekanat?</a:t>
            </a:r>
            <a:r>
              <a:rPr lang="en-US" sz="32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Where is the dean's office located</a:t>
            </a:r>
            <a:r>
              <a:rPr lang="en-US" sz="2400" i="1" dirty="0" smtClean="0">
                <a:solidFill>
                  <a:srgbClr val="0070C0"/>
                </a:solidFill>
              </a:rPr>
              <a:t>?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r>
              <a:rPr lang="pl-PL" sz="3200" dirty="0" smtClean="0"/>
              <a:t>Dziekanaty wszystkich wydziałów znajdują się w budynku L, na 1. oraz na 2. piętrze. </a:t>
            </a:r>
          </a:p>
          <a:p>
            <a:r>
              <a:rPr lang="en-US" sz="2400" i="1" dirty="0" smtClean="0">
                <a:solidFill>
                  <a:srgbClr val="0070C0"/>
                </a:solidFill>
              </a:rPr>
              <a:t>The </a:t>
            </a:r>
            <a:r>
              <a:rPr lang="en-US" sz="2400" i="1" dirty="0">
                <a:solidFill>
                  <a:srgbClr val="0070C0"/>
                </a:solidFill>
              </a:rPr>
              <a:t>dean's offices of all faculties are located in building L, on the 1st and 2nd floors.</a:t>
            </a:r>
            <a:endParaRPr lang="pl-PL" sz="2400" i="1" dirty="0">
              <a:solidFill>
                <a:srgbClr val="0070C0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638312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10. Kampus UBB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18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597877"/>
            <a:ext cx="10515600" cy="5579086"/>
          </a:xfrm>
        </p:spPr>
        <p:txBody>
          <a:bodyPr>
            <a:normAutofit/>
          </a:bodyPr>
          <a:lstStyle/>
          <a:p>
            <a:pPr lvl="0"/>
            <a:r>
              <a:rPr lang="pl-PL" sz="4000" b="1" dirty="0">
                <a:solidFill>
                  <a:srgbClr val="C00000"/>
                </a:solidFill>
              </a:rPr>
              <a:t>Gdzie mamy </a:t>
            </a:r>
            <a:r>
              <a:rPr lang="pl-PL" sz="4000" b="1" dirty="0"/>
              <a:t>teraz zajęcia? </a:t>
            </a:r>
            <a:endParaRPr lang="pl-PL" sz="4000" b="1" dirty="0" smtClean="0"/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en-US" sz="2400" i="1" dirty="0" smtClean="0">
                <a:solidFill>
                  <a:srgbClr val="0070C0"/>
                </a:solidFill>
              </a:rPr>
              <a:t>Where </a:t>
            </a:r>
            <a:r>
              <a:rPr lang="en-US" sz="2400" i="1" dirty="0">
                <a:solidFill>
                  <a:srgbClr val="0070C0"/>
                </a:solidFill>
              </a:rPr>
              <a:t>do we have classes now</a:t>
            </a:r>
            <a:r>
              <a:rPr lang="en-US" sz="2400" i="1" dirty="0" smtClean="0">
                <a:solidFill>
                  <a:srgbClr val="0070C0"/>
                </a:solidFill>
              </a:rPr>
              <a:t>?</a:t>
            </a:r>
            <a:endParaRPr lang="pl-PL" sz="4000" b="1" dirty="0"/>
          </a:p>
          <a:p>
            <a:r>
              <a:rPr lang="pl-PL" sz="4000" b="1" dirty="0" smtClean="0">
                <a:solidFill>
                  <a:srgbClr val="C00000"/>
                </a:solidFill>
              </a:rPr>
              <a:t>W której sali </a:t>
            </a:r>
            <a:r>
              <a:rPr lang="pl-PL" sz="4000" b="1" dirty="0" smtClean="0"/>
              <a:t>mamy teraz zajęcia? 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en-US" sz="2400" i="1" dirty="0" smtClean="0">
                <a:solidFill>
                  <a:srgbClr val="0070C0"/>
                </a:solidFill>
              </a:rPr>
              <a:t>Which </a:t>
            </a:r>
            <a:r>
              <a:rPr lang="pl-PL" sz="2400" i="1" dirty="0" err="1" smtClean="0">
                <a:solidFill>
                  <a:srgbClr val="0070C0"/>
                </a:solidFill>
              </a:rPr>
              <a:t>class</a:t>
            </a:r>
            <a:r>
              <a:rPr lang="en-US" sz="2400" i="1" dirty="0" smtClean="0">
                <a:solidFill>
                  <a:srgbClr val="0070C0"/>
                </a:solidFill>
              </a:rPr>
              <a:t>room </a:t>
            </a:r>
            <a:r>
              <a:rPr lang="en-US" sz="2400" i="1" dirty="0">
                <a:solidFill>
                  <a:srgbClr val="0070C0"/>
                </a:solidFill>
              </a:rPr>
              <a:t>are we having classes in now</a:t>
            </a:r>
            <a:r>
              <a:rPr lang="en-US" sz="2400" i="1" dirty="0" smtClean="0">
                <a:solidFill>
                  <a:srgbClr val="0070C0"/>
                </a:solidFill>
              </a:rPr>
              <a:t>?</a:t>
            </a:r>
            <a:endParaRPr lang="pl-PL" dirty="0"/>
          </a:p>
          <a:p>
            <a:r>
              <a:rPr lang="pl-PL" sz="4000" b="1" dirty="0" smtClean="0">
                <a:solidFill>
                  <a:srgbClr val="C00000"/>
                </a:solidFill>
              </a:rPr>
              <a:t>Jaki numer sali?  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en-US" sz="2400" i="1" dirty="0" smtClean="0">
                <a:solidFill>
                  <a:srgbClr val="0070C0"/>
                </a:solidFill>
              </a:rPr>
              <a:t>What </a:t>
            </a:r>
            <a:r>
              <a:rPr lang="en-US" sz="2400" i="1" dirty="0" err="1" smtClean="0">
                <a:solidFill>
                  <a:srgbClr val="0070C0"/>
                </a:solidFill>
              </a:rPr>
              <a:t>numer</a:t>
            </a:r>
            <a:r>
              <a:rPr lang="pl-PL" sz="2400" i="1" dirty="0" smtClean="0">
                <a:solidFill>
                  <a:srgbClr val="0070C0"/>
                </a:solidFill>
              </a:rPr>
              <a:t> of </a:t>
            </a:r>
            <a:r>
              <a:rPr lang="pl-PL" sz="2400" i="1" dirty="0" err="1" smtClean="0">
                <a:solidFill>
                  <a:srgbClr val="0070C0"/>
                </a:solidFill>
              </a:rPr>
              <a:t>classroom</a:t>
            </a:r>
            <a:r>
              <a:rPr lang="en-US" sz="2400" i="1" dirty="0" smtClean="0">
                <a:solidFill>
                  <a:srgbClr val="0070C0"/>
                </a:solidFill>
              </a:rPr>
              <a:t>?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endParaRPr lang="pl-PL" sz="2400" i="1" dirty="0">
              <a:solidFill>
                <a:srgbClr val="0070C0"/>
              </a:solidFill>
            </a:endParaRPr>
          </a:p>
          <a:p>
            <a:r>
              <a:rPr lang="pl-PL" sz="3600" b="1" dirty="0" smtClean="0"/>
              <a:t>Zajęcia mamy w sali… L211. 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We </a:t>
            </a:r>
            <a:r>
              <a:rPr lang="pl-PL" sz="2400" i="1" dirty="0" err="1" smtClean="0">
                <a:solidFill>
                  <a:srgbClr val="0070C0"/>
                </a:solidFill>
              </a:rPr>
              <a:t>have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classes</a:t>
            </a:r>
            <a:r>
              <a:rPr lang="pl-PL" sz="2400" i="1" dirty="0" smtClean="0">
                <a:solidFill>
                  <a:srgbClr val="0070C0"/>
                </a:solidFill>
              </a:rPr>
              <a:t> in… L211. </a:t>
            </a:r>
            <a:endParaRPr lang="pl-PL" sz="2400" i="1" dirty="0">
              <a:solidFill>
                <a:srgbClr val="0070C0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638312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10. Kampus UBB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18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Piętra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 smtClean="0">
                <a:solidFill>
                  <a:srgbClr val="0070C0"/>
                </a:solidFill>
              </a:rPr>
              <a:t>Floors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3200" b="1" dirty="0" smtClean="0">
                <a:solidFill>
                  <a:srgbClr val="C00000"/>
                </a:solidFill>
              </a:rPr>
              <a:t>Które piętro?</a:t>
            </a:r>
            <a:r>
              <a:rPr lang="pl-PL" sz="3200" b="1" dirty="0" smtClean="0"/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Which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floor</a:t>
            </a:r>
            <a:r>
              <a:rPr lang="pl-PL" sz="2400" i="1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pl-PL" dirty="0" smtClean="0"/>
              <a:t>0.    </a:t>
            </a:r>
            <a:r>
              <a:rPr lang="pl-PL" dirty="0" smtClean="0"/>
              <a:t>parter </a:t>
            </a:r>
            <a:r>
              <a:rPr lang="pl-PL" sz="2400" i="1" dirty="0" err="1" smtClean="0">
                <a:solidFill>
                  <a:srgbClr val="0070C0"/>
                </a:solidFill>
              </a:rPr>
              <a:t>ground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floor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pl-PL" dirty="0" smtClean="0"/>
              <a:t>pierwsze piętro </a:t>
            </a:r>
            <a:r>
              <a:rPr lang="pl-PL" sz="2400" i="1" dirty="0" smtClean="0">
                <a:solidFill>
                  <a:srgbClr val="0070C0"/>
                </a:solidFill>
              </a:rPr>
              <a:t>1st </a:t>
            </a:r>
            <a:r>
              <a:rPr lang="pl-PL" sz="2400" i="1" dirty="0" err="1" smtClean="0">
                <a:solidFill>
                  <a:srgbClr val="0070C0"/>
                </a:solidFill>
              </a:rPr>
              <a:t>floor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pl-PL" dirty="0" smtClean="0"/>
              <a:t>drugie piętro </a:t>
            </a:r>
            <a:r>
              <a:rPr lang="pl-PL" sz="2400" i="1" dirty="0" smtClean="0">
                <a:solidFill>
                  <a:srgbClr val="0070C0"/>
                </a:solidFill>
              </a:rPr>
              <a:t>2nd </a:t>
            </a:r>
            <a:r>
              <a:rPr lang="pl-PL" sz="2400" i="1" dirty="0" err="1" smtClean="0">
                <a:solidFill>
                  <a:srgbClr val="0070C0"/>
                </a:solidFill>
              </a:rPr>
              <a:t>floor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pl-PL" dirty="0" smtClean="0"/>
              <a:t>trzecie piętro </a:t>
            </a:r>
            <a:r>
              <a:rPr lang="pl-PL" sz="2400" i="1" dirty="0" smtClean="0">
                <a:solidFill>
                  <a:srgbClr val="0070C0"/>
                </a:solidFill>
              </a:rPr>
              <a:t>3rd </a:t>
            </a:r>
            <a:r>
              <a:rPr lang="pl-PL" sz="2400" i="1" dirty="0" err="1" smtClean="0">
                <a:solidFill>
                  <a:srgbClr val="0070C0"/>
                </a:solidFill>
              </a:rPr>
              <a:t>floor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pl-PL" dirty="0" smtClean="0"/>
              <a:t>czwarte piętro </a:t>
            </a:r>
            <a:r>
              <a:rPr lang="pl-PL" sz="2400" i="1" dirty="0" smtClean="0">
                <a:solidFill>
                  <a:srgbClr val="0070C0"/>
                </a:solidFill>
              </a:rPr>
              <a:t>4th </a:t>
            </a:r>
            <a:r>
              <a:rPr lang="pl-PL" sz="2400" i="1" dirty="0" err="1" smtClean="0">
                <a:solidFill>
                  <a:srgbClr val="0070C0"/>
                </a:solidFill>
              </a:rPr>
              <a:t>floor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l-PL" dirty="0" smtClean="0"/>
          </a:p>
          <a:p>
            <a:r>
              <a:rPr lang="pl-PL" sz="3200" b="1" dirty="0" smtClean="0"/>
              <a:t>Czy </a:t>
            </a:r>
            <a:r>
              <a:rPr lang="pl-PL" sz="3200" b="1" dirty="0"/>
              <a:t>jest w tym budynku </a:t>
            </a:r>
            <a:r>
              <a:rPr lang="pl-PL" sz="3200" b="1" dirty="0">
                <a:solidFill>
                  <a:srgbClr val="C00000"/>
                </a:solidFill>
              </a:rPr>
              <a:t>winda? </a:t>
            </a:r>
            <a:endParaRPr lang="pl-PL" sz="32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en-US" sz="2400" i="1" dirty="0" smtClean="0">
                <a:solidFill>
                  <a:srgbClr val="0070C0"/>
                </a:solidFill>
              </a:rPr>
              <a:t>Is </a:t>
            </a:r>
            <a:r>
              <a:rPr lang="en-US" sz="2400" i="1" dirty="0">
                <a:solidFill>
                  <a:srgbClr val="0070C0"/>
                </a:solidFill>
              </a:rPr>
              <a:t>there </a:t>
            </a:r>
            <a:r>
              <a:rPr lang="en-US" sz="2400" i="1" dirty="0" smtClean="0">
                <a:solidFill>
                  <a:srgbClr val="0070C0"/>
                </a:solidFill>
              </a:rPr>
              <a:t>a </a:t>
            </a:r>
            <a:r>
              <a:rPr lang="pl-PL" sz="2400" i="1" dirty="0" smtClean="0">
                <a:solidFill>
                  <a:srgbClr val="0070C0"/>
                </a:solidFill>
              </a:rPr>
              <a:t>lift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in this building?</a:t>
            </a:r>
            <a:endParaRPr lang="pl-PL" sz="2400" i="1" dirty="0">
              <a:solidFill>
                <a:srgbClr val="0070C0"/>
              </a:solidFill>
            </a:endParaRP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638312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10. Kampus UBB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850" y="1945737"/>
            <a:ext cx="3628588" cy="362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86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Szybka powtórka</a:t>
            </a:r>
            <a:r>
              <a:rPr lang="pl-PL" b="1" dirty="0">
                <a:solidFill>
                  <a:srgbClr val="C00000"/>
                </a:solidFill>
              </a:rPr>
              <a:t/>
            </a:r>
            <a:br>
              <a:rPr lang="pl-PL" b="1" dirty="0">
                <a:solidFill>
                  <a:srgbClr val="C00000"/>
                </a:solidFill>
              </a:rPr>
            </a:br>
            <a:r>
              <a:rPr lang="pl-PL" sz="2400" i="1" dirty="0" err="1">
                <a:solidFill>
                  <a:srgbClr val="0070C0"/>
                </a:solidFill>
              </a:rPr>
              <a:t>Quick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review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Gdzie </a:t>
            </a:r>
            <a:r>
              <a:rPr lang="pl-PL" dirty="0" smtClean="0"/>
              <a:t>jest dziekanat</a:t>
            </a:r>
            <a:r>
              <a:rPr lang="pl-PL" dirty="0"/>
              <a:t>? </a:t>
            </a:r>
            <a:endParaRPr lang="pl-PL" dirty="0" smtClean="0"/>
          </a:p>
          <a:p>
            <a:r>
              <a:rPr lang="pl-PL" dirty="0" smtClean="0"/>
              <a:t>Gdzie jest stołówka</a:t>
            </a:r>
            <a:r>
              <a:rPr lang="pl-PL" dirty="0"/>
              <a:t>?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Gdzie mamy teraz zajęcia?</a:t>
            </a:r>
          </a:p>
          <a:p>
            <a:r>
              <a:rPr lang="pl-PL" dirty="0" smtClean="0"/>
              <a:t>budynek </a:t>
            </a:r>
          </a:p>
          <a:p>
            <a:r>
              <a:rPr lang="pl-PL" dirty="0" smtClean="0"/>
              <a:t>sala</a:t>
            </a:r>
            <a:endParaRPr lang="pl-PL" dirty="0"/>
          </a:p>
          <a:p>
            <a:r>
              <a:rPr lang="pl-PL" dirty="0" smtClean="0"/>
              <a:t>piętro</a:t>
            </a:r>
          </a:p>
          <a:p>
            <a:r>
              <a:rPr lang="pl-PL" dirty="0" smtClean="0"/>
              <a:t>winda</a:t>
            </a:r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638312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10. Kampus UBB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24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511</Words>
  <Application>Microsoft Office PowerPoint</Application>
  <PresentationFormat>Panoramiczny</PresentationFormat>
  <Paragraphs>100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Motyw pakietu Office</vt:lpstr>
      <vt:lpstr>Lekcja 10. Kampus UBB</vt:lpstr>
      <vt:lpstr>Spis treści Table of Contents</vt:lpstr>
      <vt:lpstr>Kampus Uniwersytetu Bielsko-Bialskiego Univeristy of Bielsko-Biala campus</vt:lpstr>
      <vt:lpstr>Prezentacja programu PowerPoint</vt:lpstr>
      <vt:lpstr>Budynek L Building L</vt:lpstr>
      <vt:lpstr>Pytanie: Gdzie jest…? Question: Where is…?</vt:lpstr>
      <vt:lpstr>Prezentacja programu PowerPoint</vt:lpstr>
      <vt:lpstr>Piętra  Floors</vt:lpstr>
      <vt:lpstr>Szybka powtórka Quick review</vt:lpstr>
      <vt:lpstr>Prezentacja programu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Kampus UBB Lekcja 10.</dc:title>
  <dc:creator>HP</dc:creator>
  <cp:lastModifiedBy>HP</cp:lastModifiedBy>
  <cp:revision>22</cp:revision>
  <dcterms:created xsi:type="dcterms:W3CDTF">2023-12-06T23:07:35Z</dcterms:created>
  <dcterms:modified xsi:type="dcterms:W3CDTF">2023-12-13T21:25:51Z</dcterms:modified>
</cp:coreProperties>
</file>