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71" r:id="rId10"/>
    <p:sldId id="262" r:id="rId11"/>
    <p:sldId id="267" r:id="rId12"/>
    <p:sldId id="268" r:id="rId13"/>
    <p:sldId id="269" r:id="rId14"/>
    <p:sldId id="273" r:id="rId15"/>
    <p:sldId id="272" r:id="rId16"/>
    <p:sldId id="275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157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77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14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72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14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34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81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05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15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28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618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DBF5C-E400-49B7-A7FD-61BB74E5249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1216-8519-4A75-9927-9BA0FA0A7F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0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.jpg"/><Relationship Id="rId4" Type="http://schemas.openxmlformats.org/officeDocument/2006/relationships/image" Target="../media/image6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1.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Zaczynamy!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1.</a:t>
            </a:r>
          </a:p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Let’s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begin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! 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3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88024"/>
            <a:ext cx="10515600" cy="5288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err="1" smtClean="0"/>
              <a:t>Prefix</a:t>
            </a:r>
            <a:r>
              <a:rPr lang="pl-PL" sz="3200" dirty="0" smtClean="0"/>
              <a:t>: </a:t>
            </a:r>
            <a:r>
              <a:rPr lang="pl-PL" sz="3200" b="1" dirty="0" smtClean="0"/>
              <a:t>auto</a:t>
            </a:r>
            <a:r>
              <a:rPr lang="pl-PL" sz="3200" dirty="0" smtClean="0"/>
              <a:t> dodajemy do słowa </a:t>
            </a:r>
            <a:r>
              <a:rPr lang="pl-PL" sz="3200" b="1" dirty="0" err="1" smtClean="0"/>
              <a:t>bus</a:t>
            </a:r>
            <a:r>
              <a:rPr lang="pl-PL" sz="3200" dirty="0" smtClean="0"/>
              <a:t> i mamy </a:t>
            </a:r>
            <a:r>
              <a:rPr lang="pl-PL" sz="3200" b="1" dirty="0" smtClean="0"/>
              <a:t>autobus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We </a:t>
            </a:r>
            <a:r>
              <a:rPr lang="en-US" sz="2400" i="1" dirty="0">
                <a:solidFill>
                  <a:srgbClr val="0070C0"/>
                </a:solidFill>
              </a:rPr>
              <a:t>add prefix: auto to the word bus and we have a </a:t>
            </a:r>
            <a:r>
              <a:rPr lang="en-US" sz="2400" i="1" dirty="0" smtClean="0">
                <a:solidFill>
                  <a:srgbClr val="0070C0"/>
                </a:solidFill>
              </a:rPr>
              <a:t>bus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3600" b="1" dirty="0" smtClean="0"/>
              <a:t>auto + </a:t>
            </a:r>
            <a:r>
              <a:rPr lang="pl-PL" sz="3600" b="1" dirty="0" err="1" smtClean="0"/>
              <a:t>bus</a:t>
            </a:r>
            <a:r>
              <a:rPr lang="pl-PL" sz="3600" b="1" dirty="0" smtClean="0"/>
              <a:t> = </a:t>
            </a:r>
            <a:r>
              <a:rPr lang="pl-PL" sz="3600" b="1" dirty="0" smtClean="0">
                <a:solidFill>
                  <a:srgbClr val="C00000"/>
                </a:solidFill>
              </a:rPr>
              <a:t>autobus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0070C0"/>
                </a:solidFill>
              </a:rPr>
              <a:t>auto + </a:t>
            </a:r>
            <a:r>
              <a:rPr lang="pl-PL" sz="2400" i="1" dirty="0" err="1">
                <a:solidFill>
                  <a:srgbClr val="0070C0"/>
                </a:solidFill>
              </a:rPr>
              <a:t>bus</a:t>
            </a:r>
            <a:r>
              <a:rPr lang="pl-PL" sz="2400" i="1" dirty="0">
                <a:solidFill>
                  <a:srgbClr val="0070C0"/>
                </a:solidFill>
              </a:rPr>
              <a:t> = </a:t>
            </a:r>
            <a:r>
              <a:rPr lang="pl-PL" sz="2400" i="1" dirty="0" err="1" smtClean="0">
                <a:solidFill>
                  <a:srgbClr val="0070C0"/>
                </a:solidFill>
              </a:rPr>
              <a:t>bus</a:t>
            </a:r>
            <a:r>
              <a:rPr lang="pl-PL" sz="2400" i="1" dirty="0" smtClean="0">
                <a:solidFill>
                  <a:srgbClr val="0070C0"/>
                </a:solidFill>
              </a:rPr>
              <a:t> in </a:t>
            </a:r>
            <a:r>
              <a:rPr lang="pl-PL" sz="2400" i="1" dirty="0" err="1" smtClean="0">
                <a:solidFill>
                  <a:srgbClr val="0070C0"/>
                </a:solidFill>
              </a:rPr>
              <a:t>Polish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3200" dirty="0" smtClean="0"/>
              <a:t>Tam, gdzie jest </a:t>
            </a:r>
            <a:r>
              <a:rPr lang="pl-PL" sz="3600" b="1" dirty="0" smtClean="0"/>
              <a:t>autobus</a:t>
            </a:r>
            <a:r>
              <a:rPr lang="pl-PL" sz="3200" dirty="0" smtClean="0"/>
              <a:t>, jest też </a:t>
            </a:r>
            <a:r>
              <a:rPr lang="pl-PL" sz="3600" b="1" dirty="0" smtClean="0">
                <a:solidFill>
                  <a:srgbClr val="C00000"/>
                </a:solidFill>
              </a:rPr>
              <a:t>przystanek</a:t>
            </a:r>
            <a:r>
              <a:rPr lang="pl-PL" sz="3200" dirty="0" smtClean="0"/>
              <a:t>…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Where </a:t>
            </a:r>
            <a:r>
              <a:rPr lang="en-US" sz="2400" i="1" dirty="0">
                <a:solidFill>
                  <a:srgbClr val="0070C0"/>
                </a:solidFill>
              </a:rPr>
              <a:t>there is a bus, there is a </a:t>
            </a:r>
            <a:r>
              <a:rPr lang="pl-PL" sz="2400" i="1" dirty="0" err="1" smtClean="0">
                <a:solidFill>
                  <a:srgbClr val="0070C0"/>
                </a:solidFill>
              </a:rPr>
              <a:t>bus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stop</a:t>
            </a:r>
            <a:r>
              <a:rPr lang="en-US" sz="2400" i="1" dirty="0">
                <a:solidFill>
                  <a:srgbClr val="0070C0"/>
                </a:solidFill>
              </a:rPr>
              <a:t>…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85" y="1676993"/>
            <a:ext cx="3155015" cy="3155015"/>
          </a:xfrm>
          <a:prstGeom prst="rect">
            <a:avLst/>
          </a:prstGeom>
        </p:spPr>
      </p:pic>
      <p:sp>
        <p:nvSpPr>
          <p:cNvPr id="13" name="Strzałka w dół 12"/>
          <p:cNvSpPr/>
          <p:nvPr/>
        </p:nvSpPr>
        <p:spPr>
          <a:xfrm rot="15338608">
            <a:off x="8394439" y="3508632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4" name="Strzałka w dół 13"/>
          <p:cNvSpPr/>
          <p:nvPr/>
        </p:nvSpPr>
        <p:spPr>
          <a:xfrm rot="1696388">
            <a:off x="10250321" y="1356918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4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46285"/>
            <a:ext cx="10515600" cy="5130678"/>
          </a:xfrm>
        </p:spPr>
        <p:txBody>
          <a:bodyPr/>
          <a:lstStyle/>
          <a:p>
            <a:pPr marL="0" indent="0">
              <a:buNone/>
            </a:pPr>
            <a:r>
              <a:rPr lang="pl-PL" sz="4000" dirty="0" smtClean="0"/>
              <a:t>O słowie </a:t>
            </a:r>
            <a:r>
              <a:rPr lang="pl-PL" sz="4000" b="1" dirty="0" smtClean="0">
                <a:solidFill>
                  <a:srgbClr val="C00000"/>
                </a:solidFill>
              </a:rPr>
              <a:t>komórka</a:t>
            </a:r>
            <a:r>
              <a:rPr lang="pl-PL" sz="4000" dirty="0" smtClean="0"/>
              <a:t> już wspomniałam.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I have already mentioned the word cell phone.</a:t>
            </a: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600" dirty="0" smtClean="0"/>
              <a:t>Dodam:</a:t>
            </a:r>
          </a:p>
          <a:p>
            <a:pPr marL="0" indent="0">
              <a:buNone/>
            </a:pPr>
            <a:r>
              <a:rPr lang="pl-PL" sz="3600" b="1" dirty="0" smtClean="0">
                <a:solidFill>
                  <a:srgbClr val="C00000"/>
                </a:solidFill>
              </a:rPr>
              <a:t>bilet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ticket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r>
              <a:rPr lang="pl-PL" sz="3600" b="1" dirty="0" smtClean="0">
                <a:solidFill>
                  <a:srgbClr val="C00000"/>
                </a:solidFill>
              </a:rPr>
              <a:t>klucz</a:t>
            </a:r>
          </a:p>
          <a:p>
            <a:pPr marL="914400" lvl="2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key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  <a:p>
            <a:pPr marL="1828800" lvl="4" indent="0">
              <a:buNone/>
            </a:pPr>
            <a:r>
              <a:rPr lang="pl-PL" sz="3600" b="1" dirty="0" smtClean="0">
                <a:solidFill>
                  <a:srgbClr val="C00000"/>
                </a:solidFill>
              </a:rPr>
              <a:t>dom</a:t>
            </a:r>
          </a:p>
          <a:p>
            <a:pPr marL="1828800" lvl="4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home</a:t>
            </a:r>
            <a:r>
              <a:rPr lang="pl-PL" sz="2400" i="1" dirty="0" smtClean="0">
                <a:solidFill>
                  <a:srgbClr val="0070C0"/>
                </a:solidFill>
              </a:rPr>
              <a:t>/</a:t>
            </a:r>
            <a:r>
              <a:rPr lang="pl-PL" sz="2400" i="1" dirty="0" err="1" smtClean="0">
                <a:solidFill>
                  <a:srgbClr val="0070C0"/>
                </a:solidFill>
              </a:rPr>
              <a:t>house</a:t>
            </a:r>
            <a:r>
              <a:rPr lang="pl-PL" sz="3200" b="1" dirty="0" smtClean="0"/>
              <a:t> </a:t>
            </a:r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29" y="2213682"/>
            <a:ext cx="3789485" cy="3789485"/>
          </a:xfrm>
          <a:prstGeom prst="rect">
            <a:avLst/>
          </a:prstGeom>
        </p:spPr>
      </p:pic>
      <p:sp>
        <p:nvSpPr>
          <p:cNvPr id="11" name="Strzałka w dół 10"/>
          <p:cNvSpPr/>
          <p:nvPr/>
        </p:nvSpPr>
        <p:spPr>
          <a:xfrm rot="14463603">
            <a:off x="7298950" y="4715299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2" name="Strzałka w dół 11"/>
          <p:cNvSpPr/>
          <p:nvPr/>
        </p:nvSpPr>
        <p:spPr>
          <a:xfrm rot="18748504">
            <a:off x="6981290" y="2450229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0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75946"/>
            <a:ext cx="10515600" cy="520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długopis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pen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sz="3600" dirty="0" smtClean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książka </a:t>
            </a:r>
          </a:p>
          <a:p>
            <a:pPr marL="0" indent="0">
              <a:buNone/>
            </a:pPr>
            <a:r>
              <a:rPr lang="pl-PL" sz="2400" dirty="0" err="1" smtClean="0">
                <a:solidFill>
                  <a:srgbClr val="0070C0"/>
                </a:solidFill>
              </a:rPr>
              <a:t>book</a:t>
            </a:r>
            <a:endParaRPr lang="pl-PL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3200" dirty="0" smtClean="0"/>
          </a:p>
          <a:p>
            <a:pPr marL="0" indent="0">
              <a:buNone/>
            </a:pPr>
            <a:r>
              <a:rPr lang="pl-PL" sz="3200" dirty="0" smtClean="0"/>
              <a:t>Bardzo ważne słowo, szczególnie </a:t>
            </a:r>
            <a:r>
              <a:rPr lang="pl-PL" sz="3200" b="1" dirty="0" smtClean="0"/>
              <a:t>dla studentów!</a:t>
            </a:r>
          </a:p>
          <a:p>
            <a:pPr marL="0" indent="0">
              <a:buNone/>
            </a:pPr>
            <a:r>
              <a:rPr lang="pl-PL" sz="3200" dirty="0" smtClean="0"/>
              <a:t>Koniecznie zapamiętać!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A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very important word, especially for students</a:t>
            </a:r>
            <a:r>
              <a:rPr lang="en-US" sz="2400" i="1" dirty="0" smtClean="0">
                <a:solidFill>
                  <a:srgbClr val="0070C0"/>
                </a:solidFill>
              </a:rPr>
              <a:t>!!!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Be </a:t>
            </a:r>
            <a:r>
              <a:rPr lang="en-US" sz="2400" i="1" dirty="0">
                <a:solidFill>
                  <a:srgbClr val="0070C0"/>
                </a:solidFill>
              </a:rPr>
              <a:t>sure to remember!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54" y="814677"/>
            <a:ext cx="3475892" cy="3475892"/>
          </a:xfrm>
          <a:prstGeom prst="rect">
            <a:avLst/>
          </a:prstGeom>
        </p:spPr>
      </p:pic>
      <p:sp>
        <p:nvSpPr>
          <p:cNvPr id="12" name="Strzałka w dół 11"/>
          <p:cNvSpPr/>
          <p:nvPr/>
        </p:nvSpPr>
        <p:spPr>
          <a:xfrm rot="17182823">
            <a:off x="6254771" y="996153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3" name="Strzałka w dół 12"/>
          <p:cNvSpPr/>
          <p:nvPr/>
        </p:nvSpPr>
        <p:spPr>
          <a:xfrm rot="14463603">
            <a:off x="6147158" y="3051519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41090"/>
            <a:ext cx="10515600" cy="5435873"/>
          </a:xfrm>
        </p:spPr>
        <p:txBody>
          <a:bodyPr/>
          <a:lstStyle/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kobieta </a:t>
            </a:r>
          </a:p>
          <a:p>
            <a:pPr marL="0" indent="0">
              <a:buNone/>
            </a:pPr>
            <a:r>
              <a:rPr lang="pl-PL" dirty="0" smtClean="0"/>
              <a:t>i</a:t>
            </a:r>
          </a:p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mężczyzna</a:t>
            </a:r>
            <a:endParaRPr lang="pl-PL" sz="4000" b="1" dirty="0">
              <a:solidFill>
                <a:srgbClr val="C00000"/>
              </a:solidFill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sz="1600" dirty="0" smtClean="0"/>
          </a:p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oficjalnej formie </a:t>
            </a:r>
            <a:r>
              <a:rPr lang="pl-PL" sz="3600" b="1" dirty="0" smtClean="0"/>
              <a:t>kobieta</a:t>
            </a:r>
            <a:r>
              <a:rPr lang="pl-PL" dirty="0" smtClean="0"/>
              <a:t> to </a:t>
            </a:r>
            <a:r>
              <a:rPr lang="pl-PL" sz="3600" b="1" dirty="0" smtClean="0">
                <a:solidFill>
                  <a:srgbClr val="C00000"/>
                </a:solidFill>
              </a:rPr>
              <a:t>pani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In official form, a woman is a </a:t>
            </a:r>
            <a:r>
              <a:rPr lang="pl-PL" sz="2400" i="1" dirty="0" smtClean="0">
                <a:solidFill>
                  <a:srgbClr val="0070C0"/>
                </a:solidFill>
              </a:rPr>
              <a:t>madame/</a:t>
            </a:r>
            <a:r>
              <a:rPr lang="pl-PL" sz="2400" i="1" dirty="0" err="1" smtClean="0">
                <a:solidFill>
                  <a:srgbClr val="0070C0"/>
                </a:solidFill>
              </a:rPr>
              <a:t>Mrs</a:t>
            </a:r>
            <a:r>
              <a:rPr lang="pl-PL" sz="2400" i="1" dirty="0" smtClean="0">
                <a:solidFill>
                  <a:srgbClr val="0070C0"/>
                </a:solidFill>
              </a:rPr>
              <a:t>.</a:t>
            </a: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dirty="0" smtClean="0"/>
              <a:t>a </a:t>
            </a:r>
            <a:r>
              <a:rPr lang="pl-PL" sz="3600" b="1" dirty="0" smtClean="0"/>
              <a:t>mężczyzna</a:t>
            </a:r>
            <a:r>
              <a:rPr lang="pl-PL" dirty="0" smtClean="0"/>
              <a:t> to </a:t>
            </a:r>
            <a:r>
              <a:rPr lang="pl-PL" sz="3600" b="1" dirty="0" smtClean="0">
                <a:solidFill>
                  <a:srgbClr val="C00000"/>
                </a:solidFill>
              </a:rPr>
              <a:t>pan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and the man is </a:t>
            </a:r>
            <a:r>
              <a:rPr lang="pl-PL" sz="2400" i="1" dirty="0" smtClean="0">
                <a:solidFill>
                  <a:srgbClr val="0070C0"/>
                </a:solidFill>
              </a:rPr>
              <a:t>sir, </a:t>
            </a:r>
            <a:r>
              <a:rPr lang="en-US" sz="2400" i="1" dirty="0" err="1" smtClean="0">
                <a:solidFill>
                  <a:srgbClr val="0070C0"/>
                </a:solidFill>
              </a:rPr>
              <a:t>Mr</a:t>
            </a:r>
            <a:r>
              <a:rPr lang="pl-PL" sz="2400" i="1" dirty="0" smtClean="0">
                <a:solidFill>
                  <a:srgbClr val="0070C0"/>
                </a:solidFill>
              </a:rPr>
              <a:t>.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54" y="996138"/>
            <a:ext cx="4566897" cy="4566897"/>
          </a:xfrm>
          <a:prstGeom prst="rect">
            <a:avLst/>
          </a:prstGeom>
        </p:spPr>
      </p:pic>
      <p:sp>
        <p:nvSpPr>
          <p:cNvPr id="12" name="Strzałka w dół 11"/>
          <p:cNvSpPr/>
          <p:nvPr/>
        </p:nvSpPr>
        <p:spPr>
          <a:xfrm rot="17602477">
            <a:off x="6889318" y="1201579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3" name="Strzałka w dół 12"/>
          <p:cNvSpPr/>
          <p:nvPr/>
        </p:nvSpPr>
        <p:spPr>
          <a:xfrm rot="20026688">
            <a:off x="8999350" y="504156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370828" y="5210811"/>
            <a:ext cx="115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pani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9522261" y="5126005"/>
            <a:ext cx="1013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pan</a:t>
            </a:r>
            <a:endParaRPr lang="pl-PL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3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Kilka przydatnych </a:t>
            </a:r>
            <a:r>
              <a:rPr lang="pl-PL" b="1" dirty="0"/>
              <a:t>wyrażeń</a:t>
            </a:r>
            <a:br>
              <a:rPr lang="pl-PL" b="1" dirty="0"/>
            </a:br>
            <a:r>
              <a:rPr lang="pl-PL" sz="2400" i="1" dirty="0" err="1">
                <a:solidFill>
                  <a:srgbClr val="0070C0"/>
                </a:solidFill>
              </a:rPr>
              <a:t>Some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useful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expressions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dirty="0"/>
              <a:t>Proszę </a:t>
            </a:r>
            <a:r>
              <a:rPr lang="pl-PL" sz="3200" dirty="0" smtClean="0"/>
              <a:t>powtórzyć</a:t>
            </a:r>
          </a:p>
          <a:p>
            <a:r>
              <a:rPr lang="pl-PL" sz="2400" i="1" dirty="0" err="1">
                <a:solidFill>
                  <a:srgbClr val="0070C0"/>
                </a:solidFill>
              </a:rPr>
              <a:t>Please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repeat</a:t>
            </a:r>
            <a:endParaRPr lang="pl-PL" sz="2400" i="1" dirty="0">
              <a:solidFill>
                <a:srgbClr val="0070C0"/>
              </a:solidFill>
            </a:endParaRPr>
          </a:p>
          <a:p>
            <a:pPr lvl="0"/>
            <a:endParaRPr lang="pl-PL" dirty="0"/>
          </a:p>
          <a:p>
            <a:pPr lvl="0"/>
            <a:r>
              <a:rPr lang="pl-PL" sz="3200" dirty="0"/>
              <a:t>Proszę przeczytać </a:t>
            </a:r>
            <a:endParaRPr lang="pl-PL" sz="3200" dirty="0" smtClean="0"/>
          </a:p>
          <a:p>
            <a:r>
              <a:rPr lang="pl-PL" sz="2400" i="1" dirty="0" err="1">
                <a:solidFill>
                  <a:srgbClr val="0070C0"/>
                </a:solidFill>
              </a:rPr>
              <a:t>Please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read</a:t>
            </a:r>
            <a:endParaRPr lang="pl-PL" sz="2400" i="1" dirty="0">
              <a:solidFill>
                <a:srgbClr val="0070C0"/>
              </a:solidFill>
            </a:endParaRPr>
          </a:p>
          <a:p>
            <a:pPr lvl="0"/>
            <a:endParaRPr lang="pl-PL" dirty="0"/>
          </a:p>
          <a:p>
            <a:pPr lvl="0"/>
            <a:r>
              <a:rPr lang="pl-PL" sz="3200" dirty="0"/>
              <a:t>Proszę </a:t>
            </a:r>
            <a:r>
              <a:rPr lang="pl-PL" sz="3200" dirty="0" smtClean="0"/>
              <a:t>napisać</a:t>
            </a:r>
          </a:p>
          <a:p>
            <a:r>
              <a:rPr lang="pl-PL" sz="2400" i="1" dirty="0" err="1">
                <a:solidFill>
                  <a:srgbClr val="0070C0"/>
                </a:solidFill>
              </a:rPr>
              <a:t>Please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write</a:t>
            </a:r>
            <a:endParaRPr lang="pl-PL" sz="2400" i="1" dirty="0">
              <a:solidFill>
                <a:srgbClr val="0070C0"/>
              </a:solidFill>
            </a:endParaRPr>
          </a:p>
          <a:p>
            <a:pPr lvl="0"/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dirty="0"/>
              <a:t>Proszę </a:t>
            </a:r>
            <a:r>
              <a:rPr lang="pl-PL" sz="3200" dirty="0" smtClean="0"/>
              <a:t>posłuchać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Please </a:t>
            </a:r>
            <a:r>
              <a:rPr lang="en-US" sz="2400" i="1" dirty="0" smtClean="0">
                <a:solidFill>
                  <a:srgbClr val="0070C0"/>
                </a:solidFill>
              </a:rPr>
              <a:t>listen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sz="2400" dirty="0"/>
          </a:p>
          <a:p>
            <a:pPr lvl="0"/>
            <a:r>
              <a:rPr lang="pl-PL" sz="3200" dirty="0"/>
              <a:t>Proszę </a:t>
            </a:r>
            <a:r>
              <a:rPr lang="pl-PL" sz="3200" dirty="0" smtClean="0"/>
              <a:t>zaznaczyć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Please </a:t>
            </a:r>
            <a:r>
              <a:rPr lang="pl-PL" sz="2400" i="1" dirty="0" err="1" smtClean="0">
                <a:solidFill>
                  <a:srgbClr val="0070C0"/>
                </a:solidFill>
              </a:rPr>
              <a:t>mark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sz="3200" dirty="0"/>
          </a:p>
          <a:p>
            <a:pPr lvl="0"/>
            <a:r>
              <a:rPr lang="pl-PL" sz="3200" dirty="0"/>
              <a:t>Proszę o ciszę!</a:t>
            </a:r>
          </a:p>
          <a:p>
            <a:r>
              <a:rPr lang="en-US" sz="2400" i="1" dirty="0" smtClean="0">
                <a:solidFill>
                  <a:srgbClr val="0070C0"/>
                </a:solidFill>
              </a:rPr>
              <a:t>Silence </a:t>
            </a:r>
            <a:r>
              <a:rPr lang="en-US" sz="2400" i="1" dirty="0">
                <a:solidFill>
                  <a:srgbClr val="0070C0"/>
                </a:solidFill>
              </a:rPr>
              <a:t>please!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57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Proszę powtórzyć!</a:t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sz="2400" i="1" dirty="0" err="1" smtClean="0">
                <a:solidFill>
                  <a:srgbClr val="0070C0"/>
                </a:solidFill>
              </a:rPr>
              <a:t>Please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repeat</a:t>
            </a:r>
            <a:r>
              <a:rPr lang="pl-PL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3585882" cy="4351338"/>
          </a:xfrm>
        </p:spPr>
        <p:txBody>
          <a:bodyPr/>
          <a:lstStyle/>
          <a:p>
            <a:r>
              <a:rPr lang="pl-PL" dirty="0" smtClean="0"/>
              <a:t>autobus</a:t>
            </a:r>
          </a:p>
          <a:p>
            <a:r>
              <a:rPr lang="pl-PL" dirty="0" smtClean="0"/>
              <a:t>przystanek</a:t>
            </a:r>
          </a:p>
          <a:p>
            <a:r>
              <a:rPr lang="pl-PL" dirty="0" smtClean="0"/>
              <a:t>bilet</a:t>
            </a:r>
          </a:p>
          <a:p>
            <a:r>
              <a:rPr lang="pl-PL" dirty="0" smtClean="0"/>
              <a:t>długopis</a:t>
            </a:r>
          </a:p>
          <a:p>
            <a:r>
              <a:rPr lang="pl-PL" dirty="0" smtClean="0"/>
              <a:t>dom </a:t>
            </a:r>
          </a:p>
          <a:p>
            <a:r>
              <a:rPr lang="pl-PL" dirty="0" smtClean="0"/>
              <a:t>klucz</a:t>
            </a:r>
          </a:p>
          <a:p>
            <a:r>
              <a:rPr lang="pl-PL" dirty="0" smtClean="0"/>
              <a:t>komórka</a:t>
            </a:r>
          </a:p>
          <a:p>
            <a:r>
              <a:rPr lang="pl-PL" dirty="0" smtClean="0"/>
              <a:t>książka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981356" y="1935812"/>
            <a:ext cx="4598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oraz</a:t>
            </a:r>
          </a:p>
          <a:p>
            <a:r>
              <a:rPr lang="pl-PL" sz="3200" dirty="0" smtClean="0"/>
              <a:t>kobieta = pani</a:t>
            </a:r>
          </a:p>
          <a:p>
            <a:r>
              <a:rPr lang="pl-PL" sz="3200" dirty="0" smtClean="0"/>
              <a:t>mężczyzna = pan </a:t>
            </a:r>
            <a:endParaRPr lang="pl-PL" sz="3200" dirty="0"/>
          </a:p>
        </p:txBody>
      </p:sp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2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0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Na początek trochę dobrych wiadomości </a:t>
            </a:r>
            <a:r>
              <a:rPr lang="pl-PL" dirty="0"/>
              <a:t/>
            </a:r>
            <a:br>
              <a:rPr lang="pl-PL" dirty="0"/>
            </a:b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</a:rPr>
              <a:t>First, </a:t>
            </a:r>
            <a:r>
              <a:rPr lang="pl-PL" sz="2400" b="1" i="1" dirty="0" err="1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b="1" i="1" dirty="0" err="1">
                <a:solidFill>
                  <a:schemeClr val="accent1">
                    <a:lumMod val="75000"/>
                  </a:schemeClr>
                </a:solidFill>
              </a:rPr>
              <a:t>good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</a:rPr>
              <a:t> news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400" dirty="0" smtClean="0"/>
              <a:t>To jest ... 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This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is</a:t>
            </a:r>
            <a:r>
              <a:rPr lang="pl-PL" sz="2400" i="1" dirty="0" smtClean="0">
                <a:solidFill>
                  <a:srgbClr val="0070C0"/>
                </a:solidFill>
              </a:rPr>
              <a:t> a…</a:t>
            </a:r>
          </a:p>
          <a:p>
            <a:pPr marL="0" indent="0">
              <a:buNone/>
            </a:pPr>
            <a:r>
              <a:rPr lang="pl-PL" sz="5400" b="1" dirty="0" smtClean="0">
                <a:solidFill>
                  <a:srgbClr val="C00000"/>
                </a:solidFill>
              </a:rPr>
              <a:t>	komputer!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	</a:t>
            </a:r>
            <a:r>
              <a:rPr lang="pl-PL" sz="2400" i="1" dirty="0" err="1" smtClean="0">
                <a:solidFill>
                  <a:srgbClr val="0070C0"/>
                </a:solidFill>
              </a:rPr>
              <a:t>computer</a:t>
            </a:r>
            <a:r>
              <a:rPr lang="pl-PL" sz="2400" i="1" dirty="0" smtClean="0">
                <a:solidFill>
                  <a:srgbClr val="0070C0"/>
                </a:solidFill>
              </a:rPr>
              <a:t>!</a:t>
            </a:r>
          </a:p>
          <a:p>
            <a:pPr marL="0" indent="0">
              <a:buNone/>
            </a:pPr>
            <a:endParaRPr lang="pl-PL" sz="4400" dirty="0"/>
          </a:p>
          <a:p>
            <a:pPr marL="0" indent="0">
              <a:buNone/>
            </a:pPr>
            <a:r>
              <a:rPr lang="pl-PL" sz="4400" dirty="0" smtClean="0"/>
              <a:t>Tak, komputer</a:t>
            </a:r>
            <a:r>
              <a:rPr lang="pl-PL" sz="4400" dirty="0"/>
              <a:t>! Brzmi podobnie</a:t>
            </a:r>
            <a:r>
              <a:rPr lang="pl-PL" sz="4400" dirty="0" smtClean="0"/>
              <a:t>?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Yes</a:t>
            </a:r>
            <a:r>
              <a:rPr lang="pl-PL" sz="2400" i="1" dirty="0" smtClean="0">
                <a:solidFill>
                  <a:srgbClr val="0070C0"/>
                </a:solidFill>
              </a:rPr>
              <a:t>, </a:t>
            </a:r>
            <a:r>
              <a:rPr lang="pl-PL" sz="2400" i="1" dirty="0" err="1" smtClean="0">
                <a:solidFill>
                  <a:srgbClr val="0070C0"/>
                </a:solidFill>
              </a:rPr>
              <a:t>computer</a:t>
            </a:r>
            <a:r>
              <a:rPr lang="pl-PL" sz="2400" i="1" dirty="0" smtClean="0">
                <a:solidFill>
                  <a:srgbClr val="0070C0"/>
                </a:solidFill>
              </a:rPr>
              <a:t>! Sounds </a:t>
            </a:r>
            <a:r>
              <a:rPr lang="pl-PL" sz="2400" i="1" dirty="0" err="1" smtClean="0">
                <a:solidFill>
                  <a:srgbClr val="0070C0"/>
                </a:solidFill>
              </a:rPr>
              <a:t>similar</a:t>
            </a:r>
            <a:r>
              <a:rPr lang="pl-PL" sz="2400" i="1" dirty="0" smtClean="0">
                <a:solidFill>
                  <a:srgbClr val="0070C0"/>
                </a:solidFill>
              </a:rPr>
              <a:t>?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7" name="Obraz 6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8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77" y="1825625"/>
            <a:ext cx="4497887" cy="299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1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41090"/>
            <a:ext cx="10515600" cy="5435873"/>
          </a:xfrm>
        </p:spPr>
        <p:txBody>
          <a:bodyPr/>
          <a:lstStyle/>
          <a:p>
            <a:pPr marL="0" indent="0">
              <a:buNone/>
            </a:pPr>
            <a:r>
              <a:rPr lang="pl-PL" sz="4800" dirty="0" smtClean="0"/>
              <a:t>A to?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And </a:t>
            </a:r>
            <a:r>
              <a:rPr lang="pl-PL" sz="2400" i="1" dirty="0" err="1" smtClean="0">
                <a:solidFill>
                  <a:srgbClr val="0070C0"/>
                </a:solidFill>
              </a:rPr>
              <a:t>this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sz="4800" b="1" dirty="0" smtClean="0">
                <a:solidFill>
                  <a:srgbClr val="C00000"/>
                </a:solidFill>
              </a:rPr>
              <a:t>Banan! 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Banana!</a:t>
            </a:r>
          </a:p>
          <a:p>
            <a:pPr marL="0" indent="0">
              <a:buNone/>
            </a:pPr>
            <a:r>
              <a:rPr lang="pl-PL" sz="4400" dirty="0" smtClean="0"/>
              <a:t>Nieco inaczej… ale nadal się rozumiemy </a:t>
            </a:r>
            <a:r>
              <a:rPr lang="pl-PL" sz="4400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A bit different... but we still understand each other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4" y="924810"/>
            <a:ext cx="2384941" cy="31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21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61646"/>
            <a:ext cx="10515600" cy="5315317"/>
          </a:xfrm>
        </p:spPr>
        <p:txBody>
          <a:bodyPr/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4400" dirty="0" smtClean="0"/>
              <a:t>Mamy jeszcze takie słowa: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We also have these words</a:t>
            </a:r>
            <a:r>
              <a:rPr lang="en-US" sz="2400" i="1" dirty="0" smtClean="0">
                <a:solidFill>
                  <a:srgbClr val="0070C0"/>
                </a:solidFill>
              </a:rPr>
              <a:t>: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5400" b="1" dirty="0" smtClean="0">
                <a:solidFill>
                  <a:srgbClr val="C00000"/>
                </a:solidFill>
              </a:rPr>
              <a:t>mapa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map</a:t>
            </a:r>
            <a:endParaRPr lang="pl-PL" sz="2000" i="1" dirty="0">
              <a:solidFill>
                <a:srgbClr val="0070C0"/>
              </a:solidFill>
            </a:endParaRPr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93" y="2503830"/>
            <a:ext cx="5071394" cy="36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4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49569"/>
            <a:ext cx="10515600" cy="52273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4800" dirty="0" smtClean="0"/>
              <a:t>A to jest: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And </a:t>
            </a:r>
            <a:r>
              <a:rPr lang="pl-PL" sz="2400" i="1" dirty="0" err="1" smtClean="0">
                <a:solidFill>
                  <a:srgbClr val="0070C0"/>
                </a:solidFill>
              </a:rPr>
              <a:t>this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is</a:t>
            </a:r>
            <a:r>
              <a:rPr lang="pl-PL" sz="2400" i="1" dirty="0" smtClean="0">
                <a:solidFill>
                  <a:srgbClr val="0070C0"/>
                </a:solidFill>
              </a:rPr>
              <a:t>: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4400" b="1" dirty="0" smtClean="0">
                <a:solidFill>
                  <a:srgbClr val="C00000"/>
                </a:solidFill>
              </a:rPr>
              <a:t>telefon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(</a:t>
            </a:r>
            <a:r>
              <a:rPr lang="pl-PL" sz="2400" i="1" dirty="0" err="1" smtClean="0">
                <a:solidFill>
                  <a:srgbClr val="0070C0"/>
                </a:solidFill>
              </a:rPr>
              <a:t>tele</a:t>
            </a:r>
            <a:r>
              <a:rPr lang="pl-PL" sz="2400" i="1" dirty="0" smtClean="0">
                <a:solidFill>
                  <a:srgbClr val="0070C0"/>
                </a:solidFill>
              </a:rPr>
              <a:t>)</a:t>
            </a:r>
            <a:r>
              <a:rPr lang="pl-PL" sz="2400" i="1" dirty="0" err="1" smtClean="0">
                <a:solidFill>
                  <a:srgbClr val="0070C0"/>
                </a:solidFill>
              </a:rPr>
              <a:t>phone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3600" dirty="0" smtClean="0"/>
              <a:t>To też </a:t>
            </a:r>
            <a:r>
              <a:rPr lang="pl-PL" sz="3600" b="1" dirty="0" smtClean="0">
                <a:solidFill>
                  <a:srgbClr val="C00000"/>
                </a:solidFill>
              </a:rPr>
              <a:t>telefon</a:t>
            </a:r>
            <a:r>
              <a:rPr lang="pl-PL" sz="3600" dirty="0" smtClean="0"/>
              <a:t>, </a:t>
            </a:r>
          </a:p>
          <a:p>
            <a:pPr marL="0" indent="0">
              <a:buNone/>
            </a:pPr>
            <a:r>
              <a:rPr lang="en-US" sz="2600" i="1" dirty="0">
                <a:solidFill>
                  <a:srgbClr val="0070C0"/>
                </a:solidFill>
              </a:rPr>
              <a:t>It is also a telephone, 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600" dirty="0" smtClean="0"/>
              <a:t>ale częściej mówimy: </a:t>
            </a:r>
            <a:r>
              <a:rPr lang="pl-PL" sz="3600" b="1" dirty="0" smtClean="0">
                <a:solidFill>
                  <a:srgbClr val="C00000"/>
                </a:solidFill>
              </a:rPr>
              <a:t>komórka</a:t>
            </a:r>
            <a:r>
              <a:rPr lang="pl-PL" sz="36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but </a:t>
            </a:r>
            <a:r>
              <a:rPr lang="en-US" sz="2400" i="1" dirty="0">
                <a:solidFill>
                  <a:srgbClr val="0070C0"/>
                </a:solidFill>
              </a:rPr>
              <a:t>more often called a </a:t>
            </a:r>
            <a:r>
              <a:rPr lang="pl-PL" sz="2400" i="1" dirty="0" smtClean="0">
                <a:solidFill>
                  <a:srgbClr val="0070C0"/>
                </a:solidFill>
              </a:rPr>
              <a:t>mobile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phone.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5185"/>
          <a:stretch/>
        </p:blipFill>
        <p:spPr>
          <a:xfrm>
            <a:off x="5280983" y="1026184"/>
            <a:ext cx="4747846" cy="3367455"/>
          </a:xfrm>
          <a:prstGeom prst="rect">
            <a:avLst/>
          </a:prstGeom>
        </p:spPr>
      </p:pic>
      <p:sp>
        <p:nvSpPr>
          <p:cNvPr id="14" name="Strzałka w dół 13"/>
          <p:cNvSpPr/>
          <p:nvPr/>
        </p:nvSpPr>
        <p:spPr>
          <a:xfrm rot="21152925">
            <a:off x="7431627" y="561169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5" name="Strzałka w dół 14"/>
          <p:cNvSpPr/>
          <p:nvPr/>
        </p:nvSpPr>
        <p:spPr>
          <a:xfrm rot="578943">
            <a:off x="9181695" y="553396"/>
            <a:ext cx="326517" cy="1042274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6" name="Strzałka w dół 15"/>
          <p:cNvSpPr/>
          <p:nvPr/>
        </p:nvSpPr>
        <p:spPr>
          <a:xfrm rot="6954765">
            <a:off x="9987970" y="3625443"/>
            <a:ext cx="326517" cy="1042274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5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44062"/>
            <a:ext cx="10515600" cy="5332901"/>
          </a:xfrm>
        </p:spPr>
        <p:txBody>
          <a:bodyPr/>
          <a:lstStyle/>
          <a:p>
            <a:endParaRPr lang="pl-PL" sz="1200" dirty="0" smtClean="0"/>
          </a:p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restauracja</a:t>
            </a:r>
            <a:r>
              <a:rPr lang="pl-PL" sz="4000" dirty="0" smtClean="0"/>
              <a:t> 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restaurant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dirty="0"/>
          </a:p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perfumy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perfume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4000" dirty="0"/>
              <a:t>P</a:t>
            </a:r>
            <a:r>
              <a:rPr lang="pl-PL" sz="4000" dirty="0" smtClean="0"/>
              <a:t>odobnie, prawda?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Similar</a:t>
            </a:r>
            <a:r>
              <a:rPr lang="pl-PL" sz="2400" i="1" dirty="0" smtClean="0">
                <a:solidFill>
                  <a:srgbClr val="0070C0"/>
                </a:solidFill>
              </a:rPr>
              <a:t>, </a:t>
            </a:r>
            <a:r>
              <a:rPr lang="pl-PL" sz="2400" i="1" dirty="0" err="1" smtClean="0">
                <a:solidFill>
                  <a:srgbClr val="0070C0"/>
                </a:solidFill>
              </a:rPr>
              <a:t>right</a:t>
            </a:r>
            <a:r>
              <a:rPr lang="pl-PL" sz="2400" i="1" dirty="0" smtClean="0">
                <a:solidFill>
                  <a:srgbClr val="0070C0"/>
                </a:solidFill>
              </a:rPr>
              <a:t>? </a:t>
            </a:r>
          </a:p>
          <a:p>
            <a:endParaRPr lang="pl-PL" dirty="0"/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64" y="1368390"/>
            <a:ext cx="4491403" cy="359312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14" y="1571807"/>
            <a:ext cx="3981423" cy="39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8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08892"/>
            <a:ext cx="10515600" cy="53680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4400" b="1" dirty="0" smtClean="0">
                <a:solidFill>
                  <a:srgbClr val="C00000"/>
                </a:solidFill>
              </a:rPr>
              <a:t>parking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0070C0"/>
                </a:solidFill>
              </a:rPr>
              <a:t>parking</a:t>
            </a:r>
            <a:endParaRPr lang="pl-P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1900" b="1" dirty="0" smtClean="0"/>
          </a:p>
          <a:p>
            <a:pPr marL="0" indent="0">
              <a:buNone/>
            </a:pPr>
            <a:r>
              <a:rPr lang="pl-PL" sz="4400" b="1" dirty="0" smtClean="0">
                <a:solidFill>
                  <a:srgbClr val="C00000"/>
                </a:solidFill>
              </a:rPr>
              <a:t>park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park</a:t>
            </a: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1900" b="1" dirty="0" smtClean="0"/>
          </a:p>
          <a:p>
            <a:pPr marL="0" indent="0">
              <a:buNone/>
            </a:pPr>
            <a:r>
              <a:rPr lang="pl-PL" sz="4400" b="1" dirty="0" smtClean="0">
                <a:solidFill>
                  <a:srgbClr val="C00000"/>
                </a:solidFill>
              </a:rPr>
              <a:t>hotel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hotel</a:t>
            </a:r>
          </a:p>
          <a:p>
            <a:pPr marL="0" indent="0">
              <a:buNone/>
            </a:pPr>
            <a:endParaRPr lang="pl-PL" sz="1600" b="1" dirty="0" smtClean="0"/>
          </a:p>
          <a:p>
            <a:pPr marL="0" indent="0">
              <a:buNone/>
            </a:pPr>
            <a:r>
              <a:rPr lang="pl-PL" sz="4400" b="1" dirty="0" smtClean="0">
                <a:solidFill>
                  <a:srgbClr val="C00000"/>
                </a:solidFill>
              </a:rPr>
              <a:t>bank!</a:t>
            </a:r>
          </a:p>
          <a:p>
            <a:pPr marL="0" indent="0">
              <a:buNone/>
            </a:pPr>
            <a:r>
              <a:rPr lang="pl-PL" i="1" dirty="0" smtClean="0">
                <a:solidFill>
                  <a:srgbClr val="0070C0"/>
                </a:solidFill>
              </a:rPr>
              <a:t>bank!</a:t>
            </a:r>
          </a:p>
          <a:p>
            <a:pPr marL="0" indent="0" algn="ctr">
              <a:buNone/>
            </a:pPr>
            <a:r>
              <a:rPr lang="pl-PL" sz="3600" b="1" dirty="0" smtClean="0">
                <a:solidFill>
                  <a:srgbClr val="C00000"/>
                </a:solidFill>
              </a:rPr>
              <a:t>TAK!</a:t>
            </a:r>
          </a:p>
          <a:p>
            <a:pPr marL="0" indent="0" algn="ctr">
              <a:buNone/>
            </a:pPr>
            <a:r>
              <a:rPr lang="pl-PL" sz="2400" b="1" i="1" dirty="0" err="1" smtClean="0">
                <a:solidFill>
                  <a:srgbClr val="0070C0"/>
                </a:solidFill>
              </a:rPr>
              <a:t>Yes</a:t>
            </a:r>
            <a:r>
              <a:rPr lang="pl-PL" sz="2400" b="1" i="1" dirty="0" smtClean="0">
                <a:solidFill>
                  <a:srgbClr val="0070C0"/>
                </a:solidFill>
              </a:rPr>
              <a:t>!</a:t>
            </a:r>
            <a:endParaRPr lang="pl-PL" sz="2400" b="1" i="1" dirty="0">
              <a:solidFill>
                <a:srgbClr val="0070C0"/>
              </a:solidFill>
            </a:endParaRPr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22" y="808892"/>
            <a:ext cx="3795981" cy="328993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53" y="799497"/>
            <a:ext cx="3889132" cy="388913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79" y="799497"/>
            <a:ext cx="4158761" cy="415876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14" y="1755249"/>
            <a:ext cx="5187086" cy="34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8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79231"/>
            <a:ext cx="10515600" cy="5297732"/>
          </a:xfrm>
        </p:spPr>
        <p:txBody>
          <a:bodyPr/>
          <a:lstStyle/>
          <a:p>
            <a:pPr marL="0" indent="0">
              <a:buNone/>
            </a:pPr>
            <a:r>
              <a:rPr lang="pl-PL" sz="4800" dirty="0" smtClean="0"/>
              <a:t>I jeszcze…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And one </a:t>
            </a:r>
            <a:r>
              <a:rPr lang="pl-PL" sz="2400" i="1" dirty="0" err="1" smtClean="0">
                <a:solidFill>
                  <a:srgbClr val="0070C0"/>
                </a:solidFill>
              </a:rPr>
              <a:t>more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4800" b="1" dirty="0" smtClean="0">
                <a:solidFill>
                  <a:srgbClr val="C00000"/>
                </a:solidFill>
              </a:rPr>
              <a:t>samochód…  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car</a:t>
            </a:r>
            <a:r>
              <a:rPr lang="pl-PL" sz="2400" dirty="0" smtClean="0"/>
              <a:t> </a:t>
            </a:r>
          </a:p>
          <a:p>
            <a:pPr marL="0" indent="0">
              <a:buNone/>
            </a:pPr>
            <a:r>
              <a:rPr lang="pl-PL" sz="3600" dirty="0" smtClean="0"/>
              <a:t>Oj, nie podobnie?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Oh, isn't that similar</a:t>
            </a:r>
            <a:r>
              <a:rPr lang="en-US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600" dirty="0" smtClean="0"/>
              <a:t>Używamy też słowa: </a:t>
            </a:r>
            <a:r>
              <a:rPr lang="pl-PL" sz="4000" b="1" dirty="0" smtClean="0">
                <a:solidFill>
                  <a:srgbClr val="C00000"/>
                </a:solidFill>
              </a:rPr>
              <a:t>auto</a:t>
            </a:r>
            <a:r>
              <a:rPr lang="pl-PL" sz="3600" dirty="0" smtClean="0"/>
              <a:t> – jak </a:t>
            </a:r>
            <a:r>
              <a:rPr lang="pl-PL" sz="3600" i="1" dirty="0" smtClean="0">
                <a:solidFill>
                  <a:srgbClr val="0070C0"/>
                </a:solidFill>
              </a:rPr>
              <a:t>automobile</a:t>
            </a:r>
            <a:r>
              <a:rPr lang="pl-PL" sz="3600" dirty="0" smtClean="0"/>
              <a:t>!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We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also </a:t>
            </a:r>
            <a:r>
              <a:rPr lang="en-US" sz="2400" i="1" dirty="0">
                <a:solidFill>
                  <a:srgbClr val="0070C0"/>
                </a:solidFill>
              </a:rPr>
              <a:t>use the </a:t>
            </a:r>
            <a:r>
              <a:rPr lang="en-US" sz="2400" i="1" dirty="0" smtClean="0">
                <a:solidFill>
                  <a:srgbClr val="0070C0"/>
                </a:solidFill>
              </a:rPr>
              <a:t>word</a:t>
            </a:r>
            <a:r>
              <a:rPr lang="pl-PL" sz="2400" i="1" dirty="0" smtClean="0">
                <a:solidFill>
                  <a:srgbClr val="0070C0"/>
                </a:solidFill>
              </a:rPr>
              <a:t>:</a:t>
            </a:r>
            <a:r>
              <a:rPr lang="en-US" sz="2400" i="1" dirty="0" smtClean="0">
                <a:solidFill>
                  <a:srgbClr val="0070C0"/>
                </a:solidFill>
              </a:rPr>
              <a:t> auto </a:t>
            </a:r>
            <a:r>
              <a:rPr lang="en-US" sz="2400" i="1" dirty="0">
                <a:solidFill>
                  <a:srgbClr val="0070C0"/>
                </a:solidFill>
              </a:rPr>
              <a:t>– like automobile!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84" y="609846"/>
            <a:ext cx="5154918" cy="386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2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To teraz kilka przydatnych słów w języku polskim</a:t>
            </a:r>
            <a:br>
              <a:rPr lang="pl-PL" b="1" dirty="0" smtClean="0"/>
            </a:br>
            <a:r>
              <a:rPr lang="en-US" sz="2400" i="1" dirty="0">
                <a:solidFill>
                  <a:srgbClr val="0070C0"/>
                </a:solidFill>
              </a:rPr>
              <a:t>Now these are some useful words in </a:t>
            </a:r>
            <a:r>
              <a:rPr lang="en-US" sz="2400" i="1" dirty="0" smtClean="0">
                <a:solidFill>
                  <a:srgbClr val="0070C0"/>
                </a:solidFill>
              </a:rPr>
              <a:t>Polish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46275" y="3959436"/>
            <a:ext cx="9144000" cy="1655762"/>
          </a:xfrm>
        </p:spPr>
        <p:txBody>
          <a:bodyPr/>
          <a:lstStyle/>
          <a:p>
            <a:r>
              <a:rPr lang="pl-PL" sz="3200" dirty="0" smtClean="0">
                <a:solidFill>
                  <a:srgbClr val="C00000"/>
                </a:solidFill>
              </a:rPr>
              <a:t>Już </a:t>
            </a:r>
            <a:r>
              <a:rPr lang="pl-PL" sz="3200" dirty="0">
                <a:solidFill>
                  <a:srgbClr val="C00000"/>
                </a:solidFill>
              </a:rPr>
              <a:t>nie będzie tak łatwo</a:t>
            </a:r>
            <a:r>
              <a:rPr lang="pl-PL" sz="3200" dirty="0" smtClean="0">
                <a:solidFill>
                  <a:srgbClr val="C00000"/>
                </a:solidFill>
              </a:rPr>
              <a:t>…</a:t>
            </a:r>
          </a:p>
          <a:p>
            <a:r>
              <a:rPr lang="en-US" i="1" dirty="0">
                <a:solidFill>
                  <a:srgbClr val="0070C0"/>
                </a:solidFill>
              </a:rPr>
              <a:t>It won't be that easy anymore</a:t>
            </a:r>
            <a:r>
              <a:rPr lang="en-US" i="1" dirty="0" smtClean="0">
                <a:solidFill>
                  <a:srgbClr val="0070C0"/>
                </a:solidFill>
              </a:rPr>
              <a:t>...</a:t>
            </a:r>
            <a:endParaRPr lang="pl-PL" i="1" dirty="0">
              <a:solidFill>
                <a:srgbClr val="0070C0"/>
              </a:solidFill>
            </a:endParaRPr>
          </a:p>
        </p:txBody>
      </p:sp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28829" y="6432011"/>
            <a:ext cx="1660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Zaczynamy!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522</Words>
  <Application>Microsoft Office PowerPoint</Application>
  <PresentationFormat>Panoramiczny</PresentationFormat>
  <Paragraphs>179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Motyw pakietu Office</vt:lpstr>
      <vt:lpstr>Lekcja 1. Zaczynamy!</vt:lpstr>
      <vt:lpstr>Na początek trochę dobrych wiadomości  First, some good news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To teraz kilka przydatnych słów w języku polskim Now these are some useful words in Polish </vt:lpstr>
      <vt:lpstr>Prezentacja programu PowerPoint</vt:lpstr>
      <vt:lpstr>Prezentacja programu PowerPoint</vt:lpstr>
      <vt:lpstr>Prezentacja programu PowerPoint</vt:lpstr>
      <vt:lpstr>Prezentacja programu PowerPoint</vt:lpstr>
      <vt:lpstr>Kilka przydatnych wyrażeń Some useful expressions</vt:lpstr>
      <vt:lpstr>Proszę powtórzyć! Please repeat!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62</cp:revision>
  <dcterms:created xsi:type="dcterms:W3CDTF">2023-12-09T18:58:59Z</dcterms:created>
  <dcterms:modified xsi:type="dcterms:W3CDTF">2023-12-13T21:04:31Z</dcterms:modified>
</cp:coreProperties>
</file>